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83D9-DBE7-48AB-A233-EC7773BE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27D1-E9BF-41EB-989E-1A05A159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A94C-E48F-4A33-AD27-570D3B8D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096D-8E62-4B16-967C-CC4BEC71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8F75-FB27-40E1-9F19-70CE5225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101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C55-7110-4966-96DE-60822A8B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B78C7-37B7-4FE0-93CB-0CC762E56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E199-C619-40C8-806B-40BB999E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FB1C-D3B9-4287-B371-7850EBC6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7EA5-847B-4E1F-8703-FE7CFB97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34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309E-0144-42B8-B126-D7227A8EE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634B6-8162-4463-BE85-CD69BBCAF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8F25-771A-4F27-9402-839FBBF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FE49-4AC6-40B5-BBDA-156187CA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047E-8578-4F80-8E46-9D602FF1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918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872A-293C-4705-B756-F06548E1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D737-3F17-41CE-A3E3-BD56865B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58334-2301-4224-A4BA-78944533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F894-4669-49FF-A738-8247684D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3DBA-C9A3-442F-B0A2-5137ADAC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149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637-2F74-4D64-88B6-5C955861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DB3E-2868-4BC9-87B4-6530C585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9D0F-CC3A-46A3-BE51-B05B10F1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8D9B-78AB-4D57-9EDA-BDD1202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6F0C-CCFD-42B2-80F9-7F2A9E4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4438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C05F-557F-48DC-8B6E-C942C486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539D-CA72-4F7D-B0D8-2B955A898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A560-D705-43D8-AE5A-B8372305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1129F-CE30-4BD8-B537-AF721189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1A3D-5F27-45CD-90C9-B973F4BC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C50CE-FE67-44F1-B4E0-C1022354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716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132E-F8F7-4115-8B99-E4F1907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E192-D05F-4D1C-B3F4-EB1680EE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01AF6-095B-4D6C-ABF5-EBF4663AC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FE11-42F2-4582-9860-2D06AC73A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F0E9B-6796-4753-A85A-7F44471C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A63EA-1878-4B00-A84E-95D8BFD0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2AE40-DE9E-4FED-9A09-7D9051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71006-7509-4849-B9D3-65173BBD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766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CE8C-F726-4505-BBB4-AE77F3FF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2D50-CC22-474E-8B3F-E8E48EC9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0F11-043A-4111-841A-2B7A4BF4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5F1C7-CEE1-4363-8B78-8FDEBA03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961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D000-FEC4-41D2-8FC6-04F89C2F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16D3B-A3AE-43FE-A7E7-71FB48B5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551B-F957-455E-A7F1-8DC7AE11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457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2D02-992C-416D-A9AD-1060E39D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397A-ABFE-485E-8453-3E4AF24B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876B-2766-4E4E-A7F0-F2B30783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5AE64-B698-4F72-9B0F-C0B0EEFA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880D5-674B-4941-8EAC-7C14D2F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D4486-3096-4506-90C9-2A4139F3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38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6429-C787-4108-A4D1-11A94A4A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A3220-BDB6-4539-B141-47AA2559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EE75-38AA-471D-A084-7DBD3BF3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88062-F29D-489A-B278-E9893903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5BE8-C323-40B9-B861-282AC40E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756D-795D-4227-AF15-328E43C5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56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11DD1-8F32-4F32-B196-8710C23B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B542-A189-4A08-B511-050815B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9CB5-D689-4F33-8F91-C8B9CABB4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C409-95DE-4CEA-A28B-37AE1A7A3B88}" type="datetimeFigureOut">
              <a:rPr lang="en-PK" smtClean="0"/>
              <a:t>15/04/2020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4539-BD19-4954-98E5-97CA4A5B9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C8BA-7060-4FAC-BBFF-70B93A9DE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2D74D-A1CA-4D01-841B-EFF4F9620C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473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3158-2DBC-410F-B4D1-D2D36F24B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>
                <a:latin typeface="Arial"/>
                <a:cs typeface="Arial"/>
              </a:rPr>
              <a:t>Lecture 05: </a:t>
            </a:r>
            <a:br>
              <a:rPr lang="en-US" sz="1800" dirty="0">
                <a:latin typeface="Arial"/>
                <a:cs typeface="Arial"/>
              </a:rPr>
            </a:br>
            <a:r>
              <a:rPr lang="en-US" sz="4000" b="1" spc="-10" dirty="0">
                <a:latin typeface="Times New Roman"/>
                <a:cs typeface="Times New Roman"/>
              </a:rPr>
              <a:t>Kinds </a:t>
            </a:r>
            <a:r>
              <a:rPr lang="en-US" sz="4000" b="1" spc="-5" dirty="0">
                <a:latin typeface="Times New Roman"/>
                <a:cs typeface="Times New Roman"/>
              </a:rPr>
              <a:t>(Types) </a:t>
            </a:r>
            <a:r>
              <a:rPr lang="en-US" sz="4000" b="1" spc="-20" dirty="0">
                <a:latin typeface="Times New Roman"/>
                <a:cs typeface="Times New Roman"/>
              </a:rPr>
              <a:t>of </a:t>
            </a:r>
            <a:r>
              <a:rPr lang="en-US" sz="4000" b="1" spc="-5" dirty="0">
                <a:latin typeface="Times New Roman"/>
                <a:cs typeface="Times New Roman"/>
              </a:rPr>
              <a:t>Communication employed </a:t>
            </a:r>
            <a:r>
              <a:rPr lang="en-US" sz="4000" b="1" spc="-10" dirty="0">
                <a:latin typeface="Times New Roman"/>
                <a:cs typeface="Times New Roman"/>
              </a:rPr>
              <a:t>by </a:t>
            </a:r>
            <a:r>
              <a:rPr lang="en-US" sz="4000" b="1" spc="-5" dirty="0">
                <a:latin typeface="Times New Roman"/>
                <a:cs typeface="Times New Roman"/>
              </a:rPr>
              <a:t>Business</a:t>
            </a:r>
            <a:r>
              <a:rPr lang="en-US" sz="4000" b="1" spc="125" dirty="0">
                <a:latin typeface="Times New Roman"/>
                <a:cs typeface="Times New Roman"/>
              </a:rPr>
              <a:t> </a:t>
            </a:r>
            <a:r>
              <a:rPr lang="en-US" sz="4000" b="1" spc="-5" dirty="0">
                <a:latin typeface="Times New Roman"/>
                <a:cs typeface="Times New Roman"/>
              </a:rPr>
              <a:t>Organizations </a:t>
            </a:r>
            <a:br>
              <a:rPr lang="en-US" sz="2400" dirty="0">
                <a:latin typeface="Times New Roman"/>
                <a:cs typeface="Times New Roman"/>
              </a:rPr>
            </a:br>
            <a:br>
              <a:rPr lang="en-US" sz="2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</a:br>
            <a:endParaRPr lang="en-PK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FB12B-AD21-44A3-B1FD-F2AA3719E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(</a:t>
            </a:r>
            <a:r>
              <a:rPr lang="en-US" u="heavy" spc="5" dirty="0">
                <a:solidFill>
                  <a:srgbClr val="C00000"/>
                </a:solidFill>
                <a:uFill>
                  <a:solidFill>
                    <a:srgbClr val="FF0000"/>
                  </a:solidFill>
                </a:uFill>
              </a:rPr>
              <a:t>Note: Sharing or editing the video using any software or website is strongly prohibited</a:t>
            </a:r>
            <a:r>
              <a:rPr lang="en-US" u="heavy" spc="5" dirty="0">
                <a:uFill>
                  <a:solidFill>
                    <a:srgbClr val="FF0000"/>
                  </a:solidFill>
                </a:uFill>
              </a:rPr>
              <a:t>.)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46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6D5E-F591-4464-955C-A10D934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Upward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D6EE-AF95-4C6A-B63D-AC5046AA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lang="en-US" b="1" spc="-5" dirty="0">
                <a:latin typeface="Times New Roman"/>
                <a:cs typeface="Times New Roman"/>
              </a:rPr>
              <a:t>Communication maintained from lower </a:t>
            </a:r>
            <a:r>
              <a:rPr lang="en-US" b="1" dirty="0">
                <a:latin typeface="Times New Roman"/>
                <a:cs typeface="Times New Roman"/>
              </a:rPr>
              <a:t>level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employees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higher-ups </a:t>
            </a:r>
            <a:r>
              <a:rPr lang="en-US" b="1" spc="-10" dirty="0">
                <a:latin typeface="Times New Roman"/>
                <a:cs typeface="Times New Roman"/>
              </a:rPr>
              <a:t>is  </a:t>
            </a:r>
            <a:r>
              <a:rPr lang="en-US" b="1" spc="-5" dirty="0">
                <a:latin typeface="Times New Roman"/>
                <a:cs typeface="Times New Roman"/>
              </a:rPr>
              <a:t>called </a:t>
            </a: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dirty="0">
                <a:latin typeface="Times New Roman"/>
                <a:cs typeface="Times New Roman"/>
              </a:rPr>
              <a:t>gives </a:t>
            </a:r>
            <a:r>
              <a:rPr lang="en-US" b="1" spc="-10" dirty="0">
                <a:latin typeface="Times New Roman"/>
                <a:cs typeface="Times New Roman"/>
              </a:rPr>
              <a:t>scope for the  employees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offer </a:t>
            </a:r>
            <a:r>
              <a:rPr lang="en-US" b="1" spc="-15" dirty="0">
                <a:latin typeface="Times New Roman"/>
                <a:cs typeface="Times New Roman"/>
              </a:rPr>
              <a:t>their </a:t>
            </a:r>
            <a:r>
              <a:rPr lang="en-US" b="1" spc="-5" dirty="0">
                <a:latin typeface="Times New Roman"/>
                <a:cs typeface="Times New Roman"/>
              </a:rPr>
              <a:t>suggestions, </a:t>
            </a:r>
            <a:r>
              <a:rPr lang="en-US" b="1" spc="-10" dirty="0">
                <a:latin typeface="Times New Roman"/>
                <a:cs typeface="Times New Roman"/>
              </a:rPr>
              <a:t>opinions, make </a:t>
            </a:r>
            <a:r>
              <a:rPr lang="en-US" b="1" spc="-5" dirty="0">
                <a:latin typeface="Times New Roman"/>
                <a:cs typeface="Times New Roman"/>
              </a:rPr>
              <a:t>complaints </a:t>
            </a:r>
            <a:r>
              <a:rPr lang="en-US" b="1" dirty="0">
                <a:latin typeface="Times New Roman"/>
                <a:cs typeface="Times New Roman"/>
              </a:rPr>
              <a:t>and seek  </a:t>
            </a:r>
            <a:r>
              <a:rPr lang="en-US" b="1" spc="-5" dirty="0">
                <a:latin typeface="Times New Roman"/>
                <a:cs typeface="Times New Roman"/>
              </a:rPr>
              <a:t>redressal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5" dirty="0">
                <a:latin typeface="Times New Roman"/>
                <a:cs typeface="Times New Roman"/>
              </a:rPr>
              <a:t>their </a:t>
            </a:r>
            <a:r>
              <a:rPr lang="en-US" b="1" spc="-5" dirty="0">
                <a:latin typeface="Times New Roman"/>
                <a:cs typeface="Times New Roman"/>
              </a:rPr>
              <a:t>grievances. </a:t>
            </a: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helps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organization </a:t>
            </a:r>
            <a:r>
              <a:rPr lang="en-US" b="1" dirty="0">
                <a:latin typeface="Times New Roman"/>
                <a:cs typeface="Times New Roman"/>
              </a:rPr>
              <a:t>to  </a:t>
            </a:r>
            <a:r>
              <a:rPr lang="en-US" b="1" spc="-5" dirty="0">
                <a:latin typeface="Times New Roman"/>
                <a:cs typeface="Times New Roman"/>
              </a:rPr>
              <a:t>receive </a:t>
            </a:r>
            <a:r>
              <a:rPr lang="en-US" b="1" spc="-20" dirty="0">
                <a:latin typeface="Times New Roman"/>
                <a:cs typeface="Times New Roman"/>
              </a:rPr>
              <a:t>and </a:t>
            </a:r>
            <a:r>
              <a:rPr lang="en-US" b="1" dirty="0">
                <a:latin typeface="Times New Roman"/>
                <a:cs typeface="Times New Roman"/>
              </a:rPr>
              <a:t>reset </a:t>
            </a:r>
            <a:r>
              <a:rPr lang="en-US" b="1" spc="-10" dirty="0">
                <a:latin typeface="Times New Roman"/>
                <a:cs typeface="Times New Roman"/>
              </a:rPr>
              <a:t>its </a:t>
            </a:r>
            <a:r>
              <a:rPr lang="en-US" b="1" spc="-5" dirty="0">
                <a:latin typeface="Times New Roman"/>
                <a:cs typeface="Times New Roman"/>
              </a:rPr>
              <a:t>objectives at realistic levels.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may  cause </a:t>
            </a:r>
            <a:r>
              <a:rPr lang="en-US" b="1" dirty="0">
                <a:latin typeface="Times New Roman"/>
                <a:cs typeface="Times New Roman"/>
              </a:rPr>
              <a:t>ego </a:t>
            </a:r>
            <a:r>
              <a:rPr lang="en-US" b="1" spc="-5" dirty="0">
                <a:latin typeface="Times New Roman"/>
                <a:cs typeface="Times New Roman"/>
              </a:rPr>
              <a:t>problems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persons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10" dirty="0">
                <a:latin typeface="Times New Roman"/>
                <a:cs typeface="Times New Roman"/>
              </a:rPr>
              <a:t>higher </a:t>
            </a:r>
            <a:r>
              <a:rPr lang="en-US" b="1" spc="-5" dirty="0">
                <a:latin typeface="Times New Roman"/>
                <a:cs typeface="Times New Roman"/>
              </a:rPr>
              <a:t>hierarchical positions. </a:t>
            </a: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may </a:t>
            </a:r>
            <a:r>
              <a:rPr lang="en-US" b="1" dirty="0">
                <a:latin typeface="Times New Roman"/>
                <a:cs typeface="Times New Roman"/>
              </a:rPr>
              <a:t>also </a:t>
            </a:r>
            <a:r>
              <a:rPr lang="en-US" b="1" spc="-5" dirty="0">
                <a:latin typeface="Times New Roman"/>
                <a:cs typeface="Times New Roman"/>
              </a:rPr>
              <a:t>lead 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meaningless criticisms </a:t>
            </a:r>
            <a:r>
              <a:rPr lang="en-US" b="1" spc="-20" dirty="0">
                <a:latin typeface="Times New Roman"/>
                <a:cs typeface="Times New Roman"/>
              </a:rPr>
              <a:t>of the </a:t>
            </a:r>
            <a:r>
              <a:rPr lang="en-US" b="1" spc="-5" dirty="0">
                <a:latin typeface="Times New Roman"/>
                <a:cs typeface="Times New Roman"/>
              </a:rPr>
              <a:t>policies </a:t>
            </a:r>
            <a:r>
              <a:rPr lang="en-US" b="1" dirty="0">
                <a:latin typeface="Times New Roman"/>
                <a:cs typeface="Times New Roman"/>
              </a:rPr>
              <a:t>by </a:t>
            </a:r>
            <a:r>
              <a:rPr lang="en-US" b="1" spc="-5" dirty="0">
                <a:latin typeface="Times New Roman"/>
                <a:cs typeface="Times New Roman"/>
              </a:rPr>
              <a:t>disgruntled employees. </a:t>
            </a:r>
            <a:r>
              <a:rPr lang="en-US" b="1" spc="-15" dirty="0">
                <a:latin typeface="Times New Roman"/>
                <a:cs typeface="Times New Roman"/>
              </a:rPr>
              <a:t>But </a:t>
            </a:r>
            <a:r>
              <a:rPr lang="en-US" b="1" spc="-10" dirty="0">
                <a:latin typeface="Times New Roman"/>
                <a:cs typeface="Times New Roman"/>
              </a:rPr>
              <a:t>on the  whole, </a:t>
            </a:r>
            <a:r>
              <a:rPr lang="en-US" b="1" spc="-5" dirty="0">
                <a:latin typeface="Times New Roman"/>
                <a:cs typeface="Times New Roman"/>
              </a:rPr>
              <a:t>modern management recognizes </a:t>
            </a:r>
            <a:r>
              <a:rPr lang="en-US" b="1" spc="-2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need </a:t>
            </a:r>
            <a:r>
              <a:rPr lang="en-US" b="1" spc="-10" dirty="0">
                <a:latin typeface="Times New Roman"/>
                <a:cs typeface="Times New Roman"/>
              </a:rPr>
              <a:t>for healthy upward 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make </a:t>
            </a:r>
            <a:r>
              <a:rPr lang="en-US" b="1" spc="-5" dirty="0">
                <a:latin typeface="Times New Roman"/>
                <a:cs typeface="Times New Roman"/>
              </a:rPr>
              <a:t>the organization </a:t>
            </a:r>
            <a:r>
              <a:rPr lang="en-US" b="1" spc="-10" dirty="0">
                <a:latin typeface="Times New Roman"/>
                <a:cs typeface="Times New Roman"/>
              </a:rPr>
              <a:t>responsive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suggestions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dirty="0">
                <a:latin typeface="Times New Roman"/>
                <a:cs typeface="Times New Roman"/>
              </a:rPr>
              <a:t>ideas. 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Some </a:t>
            </a:r>
            <a:r>
              <a:rPr lang="en-US" b="1" spc="-5" dirty="0">
                <a:latin typeface="Times New Roman"/>
                <a:cs typeface="Times New Roman"/>
              </a:rPr>
              <a:t>organizations invite </a:t>
            </a:r>
            <a:r>
              <a:rPr lang="en-US" b="1" spc="-10" dirty="0">
                <a:latin typeface="Times New Roman"/>
                <a:cs typeface="Times New Roman"/>
              </a:rPr>
              <a:t>the opinions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personnel at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lower level. </a:t>
            </a:r>
            <a:r>
              <a:rPr lang="en-US" b="1" spc="-10" dirty="0" err="1">
                <a:latin typeface="Times New Roman"/>
                <a:cs typeface="Times New Roman"/>
              </a:rPr>
              <a:t>Jhs</a:t>
            </a:r>
            <a:r>
              <a:rPr lang="en-US" b="1" spc="-10" dirty="0">
                <a:latin typeface="Times New Roman"/>
                <a:cs typeface="Times New Roman"/>
              </a:rPr>
              <a:t>  </a:t>
            </a:r>
            <a:r>
              <a:rPr lang="en-US" b="1" spc="-5" dirty="0">
                <a:latin typeface="Times New Roman"/>
                <a:cs typeface="Times New Roman"/>
              </a:rPr>
              <a:t>personnel department, </a:t>
            </a:r>
            <a:r>
              <a:rPr lang="en-US" b="1" spc="-10" dirty="0">
                <a:latin typeface="Times New Roman"/>
                <a:cs typeface="Times New Roman"/>
              </a:rPr>
              <a:t>the HRD </a:t>
            </a:r>
            <a:r>
              <a:rPr lang="en-US" b="1" spc="-5" dirty="0">
                <a:latin typeface="Times New Roman"/>
                <a:cs typeface="Times New Roman"/>
              </a:rPr>
              <a:t>section </a:t>
            </a:r>
            <a:r>
              <a:rPr lang="en-US" b="1" spc="-10" dirty="0">
                <a:latin typeface="Times New Roman"/>
                <a:cs typeface="Times New Roman"/>
              </a:rPr>
              <a:t>and the </a:t>
            </a:r>
            <a:r>
              <a:rPr lang="en-US" b="1" dirty="0">
                <a:latin typeface="Times New Roman"/>
                <a:cs typeface="Times New Roman"/>
              </a:rPr>
              <a:t>Swedish </a:t>
            </a:r>
            <a:r>
              <a:rPr lang="en-US" b="1" spc="-5" dirty="0">
                <a:latin typeface="Times New Roman"/>
                <a:cs typeface="Times New Roman"/>
              </a:rPr>
              <a:t>type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‘Ombudsman  </a:t>
            </a:r>
            <a:r>
              <a:rPr lang="en-US" b="1" dirty="0">
                <a:latin typeface="Times New Roman"/>
                <a:cs typeface="Times New Roman"/>
              </a:rPr>
              <a:t>Office’ </a:t>
            </a:r>
            <a:r>
              <a:rPr lang="en-US" b="1" spc="-5" dirty="0">
                <a:latin typeface="Times New Roman"/>
                <a:cs typeface="Times New Roman"/>
              </a:rPr>
              <a:t>(Official </a:t>
            </a:r>
            <a:r>
              <a:rPr lang="en-US" b="1" spc="-10" dirty="0">
                <a:latin typeface="Times New Roman"/>
                <a:cs typeface="Times New Roman"/>
              </a:rPr>
              <a:t>appointed by a </a:t>
            </a:r>
            <a:r>
              <a:rPr lang="en-US" b="1" spc="-5" dirty="0">
                <a:latin typeface="Times New Roman"/>
                <a:cs typeface="Times New Roman"/>
              </a:rPr>
              <a:t>government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investigate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report </a:t>
            </a:r>
            <a:r>
              <a:rPr lang="en-US" b="1" spc="-10" dirty="0">
                <a:latin typeface="Times New Roman"/>
                <a:cs typeface="Times New Roman"/>
              </a:rPr>
              <a:t>on  </a:t>
            </a:r>
            <a:r>
              <a:rPr lang="en-US" b="1" spc="-5" dirty="0">
                <a:latin typeface="Times New Roman"/>
                <a:cs typeface="Times New Roman"/>
              </a:rPr>
              <a:t>complaints </a:t>
            </a:r>
            <a:r>
              <a:rPr lang="en-US" b="1" spc="-10" dirty="0">
                <a:latin typeface="Times New Roman"/>
                <a:cs typeface="Times New Roman"/>
              </a:rPr>
              <a:t>made by citizens on </a:t>
            </a:r>
            <a:r>
              <a:rPr lang="en-US" b="1" spc="-5" dirty="0">
                <a:latin typeface="Times New Roman"/>
                <a:cs typeface="Times New Roman"/>
              </a:rPr>
              <a:t>Public authorities) take steps </a:t>
            </a:r>
            <a:r>
              <a:rPr lang="en-US" b="1" dirty="0">
                <a:latin typeface="Times New Roman"/>
                <a:cs typeface="Times New Roman"/>
              </a:rPr>
              <a:t>to see </a:t>
            </a:r>
            <a:r>
              <a:rPr lang="en-US" b="1" spc="-10" dirty="0">
                <a:latin typeface="Times New Roman"/>
                <a:cs typeface="Times New Roman"/>
              </a:rPr>
              <a:t>that a  </a:t>
            </a:r>
            <a:r>
              <a:rPr lang="en-US" b="1" spc="-5" dirty="0">
                <a:latin typeface="Times New Roman"/>
                <a:cs typeface="Times New Roman"/>
              </a:rPr>
              <a:t>healthy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acceptable </a:t>
            </a: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dirty="0">
                <a:latin typeface="Times New Roman"/>
                <a:cs typeface="Times New Roman"/>
              </a:rPr>
              <a:t>system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spc="-5" dirty="0">
                <a:latin typeface="Times New Roman"/>
                <a:cs typeface="Times New Roman"/>
              </a:rPr>
              <a:t>adopted </a:t>
            </a:r>
            <a:r>
              <a:rPr lang="en-US" b="1" spc="-10" dirty="0">
                <a:latin typeface="Times New Roman"/>
                <a:cs typeface="Times New Roman"/>
              </a:rPr>
              <a:t>by  </a:t>
            </a:r>
            <a:r>
              <a:rPr lang="en-US" b="1" spc="-5" dirty="0">
                <a:latin typeface="Times New Roman"/>
                <a:cs typeface="Times New Roman"/>
              </a:rPr>
              <a:t>organizations.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482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FA2B-45FC-4950-BDD0-C8D6F662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Horizontal / Lateral</a:t>
            </a:r>
            <a:r>
              <a:rPr lang="en-US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279FA-7A30-4BF2-8A58-BE1ADB7F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37465">
              <a:lnSpc>
                <a:spcPct val="96000"/>
              </a:lnSpc>
              <a:spcBef>
                <a:spcPts val="5"/>
              </a:spcBef>
            </a:pPr>
            <a:r>
              <a:rPr lang="en-US" b="1" spc="-15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interaction among peer </a:t>
            </a:r>
            <a:r>
              <a:rPr lang="en-US" b="1" spc="-10" dirty="0">
                <a:latin typeface="Times New Roman"/>
                <a:cs typeface="Times New Roman"/>
              </a:rPr>
              <a:t>groups is </a:t>
            </a:r>
            <a:r>
              <a:rPr lang="en-US" b="1" spc="-5" dirty="0">
                <a:latin typeface="Times New Roman"/>
                <a:cs typeface="Times New Roman"/>
              </a:rPr>
              <a:t>called </a:t>
            </a:r>
            <a:r>
              <a:rPr lang="en-US" b="1" spc="-10" dirty="0">
                <a:latin typeface="Times New Roman"/>
                <a:cs typeface="Times New Roman"/>
              </a:rPr>
              <a:t>horizontal </a:t>
            </a:r>
            <a:r>
              <a:rPr lang="en-US" b="1" spc="-5" dirty="0">
                <a:latin typeface="Times New Roman"/>
                <a:cs typeface="Times New Roman"/>
              </a:rPr>
              <a:t>communication. </a:t>
            </a:r>
          </a:p>
          <a:p>
            <a:pPr marL="12700" marR="37465">
              <a:lnSpc>
                <a:spcPct val="96000"/>
              </a:lnSpc>
              <a:spcBef>
                <a:spcPts val="5"/>
              </a:spcBef>
            </a:pPr>
            <a:r>
              <a:rPr lang="en-US" b="1" spc="-10" dirty="0">
                <a:latin typeface="Times New Roman"/>
                <a:cs typeface="Times New Roman"/>
              </a:rPr>
              <a:t>Inter  </a:t>
            </a:r>
            <a:r>
              <a:rPr lang="en-US" b="1" spc="-5" dirty="0">
                <a:latin typeface="Times New Roman"/>
                <a:cs typeface="Times New Roman"/>
              </a:rPr>
              <a:t>departmental communication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spc="-5" dirty="0">
                <a:latin typeface="Times New Roman"/>
                <a:cs typeface="Times New Roman"/>
              </a:rPr>
              <a:t>also horizontal communication. </a:t>
            </a:r>
          </a:p>
          <a:p>
            <a:pPr marL="12700" marR="37465">
              <a:lnSpc>
                <a:spcPct val="96000"/>
              </a:lnSpc>
              <a:spcBef>
                <a:spcPts val="5"/>
              </a:spcBef>
            </a:pPr>
            <a:r>
              <a:rPr lang="en-US" b="1" spc="-10" dirty="0">
                <a:latin typeface="Times New Roman"/>
                <a:cs typeface="Times New Roman"/>
              </a:rPr>
              <a:t>Sales  </a:t>
            </a:r>
            <a:r>
              <a:rPr lang="en-US" b="1" spc="-5" dirty="0">
                <a:latin typeface="Times New Roman"/>
                <a:cs typeface="Times New Roman"/>
              </a:rPr>
              <a:t>department, production department, </a:t>
            </a:r>
            <a:r>
              <a:rPr lang="en-US" b="1" spc="-10" dirty="0">
                <a:latin typeface="Times New Roman"/>
                <a:cs typeface="Times New Roman"/>
              </a:rPr>
              <a:t>quality </a:t>
            </a:r>
            <a:r>
              <a:rPr lang="en-US" b="1" spc="-5" dirty="0">
                <a:latin typeface="Times New Roman"/>
                <a:cs typeface="Times New Roman"/>
              </a:rPr>
              <a:t>control department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the  stores </a:t>
            </a:r>
            <a:r>
              <a:rPr lang="en-US" b="1" spc="-5" dirty="0">
                <a:latin typeface="Times New Roman"/>
                <a:cs typeface="Times New Roman"/>
              </a:rPr>
              <a:t>department </a:t>
            </a:r>
            <a:r>
              <a:rPr lang="en-US" b="1" spc="-15" dirty="0">
                <a:latin typeface="Times New Roman"/>
                <a:cs typeface="Times New Roman"/>
              </a:rPr>
              <a:t>have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constantly </a:t>
            </a:r>
            <a:r>
              <a:rPr lang="en-US" b="1" dirty="0">
                <a:latin typeface="Times New Roman"/>
                <a:cs typeface="Times New Roman"/>
              </a:rPr>
              <a:t>interact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coordinate among  themselves. </a:t>
            </a:r>
          </a:p>
          <a:p>
            <a:pPr marL="12700" marR="37465">
              <a:lnSpc>
                <a:spcPct val="96000"/>
              </a:lnSpc>
              <a:spcBef>
                <a:spcPts val="5"/>
              </a:spcBef>
            </a:pPr>
            <a:r>
              <a:rPr lang="en-US" b="1" spc="-5" dirty="0">
                <a:latin typeface="Times New Roman"/>
                <a:cs typeface="Times New Roman"/>
              </a:rPr>
              <a:t>Horizontal communication leads </a:t>
            </a:r>
            <a:r>
              <a:rPr lang="en-US" b="1" spc="-10" dirty="0">
                <a:latin typeface="Times New Roman"/>
                <a:cs typeface="Times New Roman"/>
              </a:rPr>
              <a:t>to a </a:t>
            </a:r>
            <a:r>
              <a:rPr lang="en-US" b="1" spc="-5" dirty="0">
                <a:latin typeface="Times New Roman"/>
                <a:cs typeface="Times New Roman"/>
              </a:rPr>
              <a:t>better </a:t>
            </a:r>
            <a:r>
              <a:rPr lang="en-US" b="1" spc="-10" dirty="0">
                <a:latin typeface="Times New Roman"/>
                <a:cs typeface="Times New Roman"/>
              </a:rPr>
              <a:t>understanding </a:t>
            </a:r>
            <a:r>
              <a:rPr lang="en-US" b="1" spc="-5" dirty="0">
                <a:latin typeface="Times New Roman"/>
                <a:cs typeface="Times New Roman"/>
              </a:rPr>
              <a:t>among  individuals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departments, cooperation </a:t>
            </a:r>
            <a:r>
              <a:rPr lang="en-US" b="1" dirty="0">
                <a:latin typeface="Times New Roman"/>
                <a:cs typeface="Times New Roman"/>
              </a:rPr>
              <a:t>and</a:t>
            </a:r>
            <a:r>
              <a:rPr lang="en-US" b="1" spc="5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coordination.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7621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7E16-AAB1-487D-8CDC-2A6E5EC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Diagonal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multi-directional</a:t>
            </a:r>
            <a:r>
              <a:rPr lang="en-US" b="1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95FD-75B9-4554-BC17-547F14AB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57785">
              <a:lnSpc>
                <a:spcPct val="150000"/>
              </a:lnSpc>
            </a:pPr>
            <a:r>
              <a:rPr lang="en-US" b="1" spc="-5" dirty="0">
                <a:latin typeface="Times New Roman"/>
                <a:cs typeface="Times New Roman"/>
              </a:rPr>
              <a:t>Diagonal communication </a:t>
            </a:r>
            <a:r>
              <a:rPr lang="en-US" b="1" spc="-10" dirty="0">
                <a:latin typeface="Times New Roman"/>
                <a:cs typeface="Times New Roman"/>
              </a:rPr>
              <a:t>means the </a:t>
            </a:r>
            <a:r>
              <a:rPr lang="en-US" b="1" spc="-15" dirty="0">
                <a:latin typeface="Times New Roman"/>
                <a:cs typeface="Times New Roman"/>
              </a:rPr>
              <a:t>use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upward, </a:t>
            </a:r>
            <a:r>
              <a:rPr lang="en-US" b="1" spc="-5" dirty="0">
                <a:latin typeface="Times New Roman"/>
                <a:cs typeface="Times New Roman"/>
              </a:rPr>
              <a:t>downward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horizontal  communication. </a:t>
            </a: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is a healthy </a:t>
            </a:r>
            <a:r>
              <a:rPr lang="en-US" b="1" spc="-5" dirty="0">
                <a:latin typeface="Times New Roman"/>
                <a:cs typeface="Times New Roman"/>
              </a:rPr>
              <a:t>practice </a:t>
            </a:r>
            <a:r>
              <a:rPr lang="en-US" b="1" spc="-10" dirty="0">
                <a:latin typeface="Times New Roman"/>
                <a:cs typeface="Times New Roman"/>
              </a:rPr>
              <a:t>not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depend </a:t>
            </a:r>
            <a:r>
              <a:rPr lang="en-US" b="1" spc="-10" dirty="0">
                <a:latin typeface="Times New Roman"/>
                <a:cs typeface="Times New Roman"/>
              </a:rPr>
              <a:t>on any </a:t>
            </a:r>
            <a:r>
              <a:rPr lang="en-US" b="1" spc="-20" dirty="0">
                <a:latin typeface="Times New Roman"/>
                <a:cs typeface="Times New Roman"/>
              </a:rPr>
              <a:t>one</a:t>
            </a:r>
            <a:r>
              <a:rPr lang="en-US" b="1" spc="24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lang="en-US" b="1" spc="-5" dirty="0">
                <a:latin typeface="Times New Roman"/>
                <a:cs typeface="Times New Roman"/>
              </a:rPr>
              <a:t>Diagonal communication </a:t>
            </a:r>
            <a:r>
              <a:rPr lang="en-US" b="1" spc="-10" dirty="0">
                <a:latin typeface="Times New Roman"/>
                <a:cs typeface="Times New Roman"/>
              </a:rPr>
              <a:t>leads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better </a:t>
            </a:r>
            <a:r>
              <a:rPr lang="en-US" b="1" dirty="0">
                <a:latin typeface="Times New Roman"/>
                <a:cs typeface="Times New Roman"/>
              </a:rPr>
              <a:t>feedback </a:t>
            </a:r>
            <a:r>
              <a:rPr lang="en-US" b="1" spc="-5" dirty="0">
                <a:latin typeface="Times New Roman"/>
                <a:cs typeface="Times New Roman"/>
              </a:rPr>
              <a:t>at </a:t>
            </a:r>
            <a:r>
              <a:rPr lang="en-US" b="1" spc="-10" dirty="0">
                <a:latin typeface="Times New Roman"/>
                <a:cs typeface="Times New Roman"/>
              </a:rPr>
              <a:t>all </a:t>
            </a:r>
            <a:r>
              <a:rPr lang="en-US" b="1" spc="-5" dirty="0">
                <a:latin typeface="Times New Roman"/>
                <a:cs typeface="Times New Roman"/>
              </a:rPr>
              <a:t>levels. </a:t>
            </a:r>
            <a:r>
              <a:rPr lang="en-US" b="1" dirty="0">
                <a:latin typeface="Times New Roman"/>
                <a:cs typeface="Times New Roman"/>
              </a:rPr>
              <a:t>It</a:t>
            </a:r>
            <a:r>
              <a:rPr lang="en-US" b="1" spc="10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promotes </a:t>
            </a:r>
            <a:r>
              <a:rPr lang="en-US" b="1" spc="-5" dirty="0">
                <a:latin typeface="Times New Roman"/>
                <a:cs typeface="Times New Roman"/>
              </a:rPr>
              <a:t>understanding, </a:t>
            </a:r>
            <a:r>
              <a:rPr lang="en-US" b="1" spc="-10" dirty="0">
                <a:latin typeface="Times New Roman"/>
                <a:cs typeface="Times New Roman"/>
              </a:rPr>
              <a:t>motivates </a:t>
            </a:r>
            <a:r>
              <a:rPr lang="en-US" b="1" spc="-5" dirty="0">
                <a:latin typeface="Times New Roman"/>
                <a:cs typeface="Times New Roman"/>
              </a:rPr>
              <a:t>employees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gives </a:t>
            </a:r>
            <a:r>
              <a:rPr lang="en-US" b="1" spc="-10" dirty="0">
                <a:latin typeface="Times New Roman"/>
                <a:cs typeface="Times New Roman"/>
              </a:rPr>
              <a:t>a sense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belonging </a:t>
            </a:r>
            <a:r>
              <a:rPr lang="en-US" b="1" dirty="0">
                <a:latin typeface="Times New Roman"/>
                <a:cs typeface="Times New Roman"/>
              </a:rPr>
              <a:t>and  </a:t>
            </a:r>
            <a:r>
              <a:rPr lang="en-US" b="1" spc="-5" dirty="0">
                <a:latin typeface="Times New Roman"/>
                <a:cs typeface="Times New Roman"/>
              </a:rPr>
              <a:t>involvement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all </a:t>
            </a:r>
            <a:r>
              <a:rPr lang="en-US" b="1" spc="-5" dirty="0">
                <a:latin typeface="Times New Roman"/>
                <a:cs typeface="Times New Roman"/>
              </a:rPr>
              <a:t>people at </a:t>
            </a:r>
            <a:r>
              <a:rPr lang="en-US" b="1" spc="-10" dirty="0">
                <a:latin typeface="Times New Roman"/>
                <a:cs typeface="Times New Roman"/>
              </a:rPr>
              <a:t>all </a:t>
            </a:r>
            <a:r>
              <a:rPr lang="en-US" b="1" spc="-5" dirty="0">
                <a:latin typeface="Times New Roman"/>
                <a:cs typeface="Times New Roman"/>
              </a:rPr>
              <a:t>levels. </a:t>
            </a:r>
          </a:p>
          <a:p>
            <a:pPr marL="12700">
              <a:lnSpc>
                <a:spcPct val="150000"/>
              </a:lnSpc>
            </a:pPr>
            <a:r>
              <a:rPr lang="en-US" b="1" spc="-10" dirty="0">
                <a:latin typeface="Times New Roman"/>
                <a:cs typeface="Times New Roman"/>
              </a:rPr>
              <a:t>But </a:t>
            </a:r>
            <a:r>
              <a:rPr lang="en-US" b="1" spc="-5" dirty="0">
                <a:latin typeface="Times New Roman"/>
                <a:cs typeface="Times New Roman"/>
              </a:rPr>
              <a:t>such communication </a:t>
            </a:r>
            <a:r>
              <a:rPr lang="en-US" b="1" dirty="0">
                <a:latin typeface="Times New Roman"/>
                <a:cs typeface="Times New Roman"/>
              </a:rPr>
              <a:t>should </a:t>
            </a:r>
            <a:r>
              <a:rPr lang="en-US" b="1" spc="-15" dirty="0">
                <a:latin typeface="Times New Roman"/>
                <a:cs typeface="Times New Roman"/>
              </a:rPr>
              <a:t>not </a:t>
            </a:r>
            <a:r>
              <a:rPr lang="en-US" b="1" spc="-10" dirty="0">
                <a:latin typeface="Times New Roman"/>
                <a:cs typeface="Times New Roman"/>
              </a:rPr>
              <a:t>be  </a:t>
            </a:r>
            <a:r>
              <a:rPr lang="en-US" b="1" spc="-5" dirty="0">
                <a:latin typeface="Times New Roman"/>
                <a:cs typeface="Times New Roman"/>
              </a:rPr>
              <a:t>allowed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degenerate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meaningless </a:t>
            </a:r>
            <a:r>
              <a:rPr lang="en-US" b="1" spc="-10" dirty="0" err="1">
                <a:latin typeface="Times New Roman"/>
                <a:cs typeface="Times New Roman"/>
              </a:rPr>
              <a:t>criss-cross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communication which </a:t>
            </a:r>
            <a:r>
              <a:rPr lang="en-US" b="1" spc="-15" dirty="0">
                <a:latin typeface="Times New Roman"/>
                <a:cs typeface="Times New Roman"/>
              </a:rPr>
              <a:t>will  </a:t>
            </a:r>
            <a:r>
              <a:rPr lang="en-US" b="1" spc="-5" dirty="0">
                <a:latin typeface="Times New Roman"/>
                <a:cs typeface="Times New Roman"/>
              </a:rPr>
              <a:t>lead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chaos and </a:t>
            </a:r>
            <a:r>
              <a:rPr lang="en-US" b="1" spc="-5" dirty="0">
                <a:latin typeface="Times New Roman"/>
                <a:cs typeface="Times New Roman"/>
              </a:rPr>
              <a:t>confusion. </a:t>
            </a:r>
            <a:r>
              <a:rPr lang="en-US" b="1" dirty="0">
                <a:latin typeface="Times New Roman"/>
                <a:cs typeface="Times New Roman"/>
              </a:rPr>
              <a:t>All </a:t>
            </a:r>
            <a:r>
              <a:rPr lang="en-US" b="1" spc="-10" dirty="0">
                <a:latin typeface="Times New Roman"/>
                <a:cs typeface="Times New Roman"/>
              </a:rPr>
              <a:t>modes have to be </a:t>
            </a:r>
            <a:r>
              <a:rPr lang="en-US" b="1" spc="-5" dirty="0">
                <a:latin typeface="Times New Roman"/>
                <a:cs typeface="Times New Roman"/>
              </a:rPr>
              <a:t>maintained at </a:t>
            </a:r>
            <a:r>
              <a:rPr lang="en-US" b="1" spc="-10" dirty="0">
                <a:latin typeface="Times New Roman"/>
                <a:cs typeface="Times New Roman"/>
              </a:rPr>
              <a:t>the  </a:t>
            </a:r>
            <a:r>
              <a:rPr lang="en-US" b="1" spc="-5" dirty="0">
                <a:latin typeface="Times New Roman"/>
                <a:cs typeface="Times New Roman"/>
              </a:rPr>
              <a:t>appropriate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optimum</a:t>
            </a:r>
            <a:r>
              <a:rPr lang="en-US" b="1" spc="2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level.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814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3331-197B-4FA7-A184-977A2E3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Formal </a:t>
            </a:r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Informal Channels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sz="4000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B115-E3E4-4D3F-ABC1-30E4EAC4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5080">
              <a:lnSpc>
                <a:spcPct val="95900"/>
              </a:lnSpc>
            </a:pPr>
            <a:r>
              <a:rPr lang="en-US" b="1" spc="-5" dirty="0">
                <a:latin typeface="Times New Roman"/>
                <a:cs typeface="Times New Roman"/>
              </a:rPr>
              <a:t>Every business organization </a:t>
            </a:r>
            <a:r>
              <a:rPr lang="en-US" b="1" spc="-10" dirty="0">
                <a:latin typeface="Times New Roman"/>
                <a:cs typeface="Times New Roman"/>
              </a:rPr>
              <a:t>adopts </a:t>
            </a:r>
            <a:r>
              <a:rPr lang="en-US" b="1" spc="-5" dirty="0">
                <a:latin typeface="Times New Roman"/>
                <a:cs typeface="Times New Roman"/>
              </a:rPr>
              <a:t>some </a:t>
            </a:r>
            <a:r>
              <a:rPr lang="en-US" b="1" spc="-10" dirty="0">
                <a:latin typeface="Times New Roman"/>
                <a:cs typeface="Times New Roman"/>
              </a:rPr>
              <a:t>formal </a:t>
            </a:r>
            <a:r>
              <a:rPr lang="en-US" b="1" spc="-5" dirty="0">
                <a:latin typeface="Times New Roman"/>
                <a:cs typeface="Times New Roman"/>
              </a:rPr>
              <a:t>channels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communication  which </a:t>
            </a:r>
            <a:r>
              <a:rPr lang="en-US" b="1" dirty="0">
                <a:latin typeface="Times New Roman"/>
                <a:cs typeface="Times New Roman"/>
              </a:rPr>
              <a:t>may </a:t>
            </a:r>
            <a:r>
              <a:rPr lang="en-US" b="1" spc="-10" dirty="0">
                <a:latin typeface="Times New Roman"/>
                <a:cs typeface="Times New Roman"/>
              </a:rPr>
              <a:t>be </a:t>
            </a:r>
            <a:r>
              <a:rPr lang="en-US" b="1" spc="-5" dirty="0">
                <a:latin typeface="Times New Roman"/>
                <a:cs typeface="Times New Roman"/>
              </a:rPr>
              <a:t>upward, </a:t>
            </a:r>
            <a:r>
              <a:rPr lang="en-US" b="1" spc="-10" dirty="0">
                <a:latin typeface="Times New Roman"/>
                <a:cs typeface="Times New Roman"/>
              </a:rPr>
              <a:t>downward,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10" dirty="0">
                <a:latin typeface="Times New Roman"/>
                <a:cs typeface="Times New Roman"/>
              </a:rPr>
              <a:t>horizontal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10" dirty="0">
                <a:latin typeface="Times New Roman"/>
                <a:cs typeface="Times New Roman"/>
              </a:rPr>
              <a:t>all the </a:t>
            </a:r>
            <a:r>
              <a:rPr lang="en-US" b="1" spc="-5" dirty="0">
                <a:latin typeface="Times New Roman"/>
                <a:cs typeface="Times New Roman"/>
              </a:rPr>
              <a:t>three.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5" dirty="0">
                <a:latin typeface="Times New Roman"/>
                <a:cs typeface="Times New Roman"/>
              </a:rPr>
              <a:t>They </a:t>
            </a:r>
            <a:r>
              <a:rPr lang="en-US" b="1" spc="-5" dirty="0">
                <a:latin typeface="Times New Roman"/>
                <a:cs typeface="Times New Roman"/>
              </a:rPr>
              <a:t>are  </a:t>
            </a:r>
            <a:r>
              <a:rPr lang="en-US" b="1" spc="-10" dirty="0">
                <a:latin typeface="Times New Roman"/>
                <a:cs typeface="Times New Roman"/>
              </a:rPr>
              <a:t>usually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10" dirty="0">
                <a:latin typeface="Times New Roman"/>
                <a:cs typeface="Times New Roman"/>
              </a:rPr>
              <a:t>the form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notices, </a:t>
            </a:r>
            <a:r>
              <a:rPr lang="en-US" b="1" spc="-5" dirty="0">
                <a:latin typeface="Times New Roman"/>
                <a:cs typeface="Times New Roman"/>
              </a:rPr>
              <a:t>announcements, reports, official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demi-official  letters, advertisements, etc. </a:t>
            </a:r>
          </a:p>
          <a:p>
            <a:pPr marL="12700" marR="5080">
              <a:lnSpc>
                <a:spcPct val="95900"/>
              </a:lnSpc>
            </a:pPr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Formal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channels are officially </a:t>
            </a:r>
            <a:r>
              <a:rPr lang="en-US" b="1" u="heavy" spc="-5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recognised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u="heavy" spc="-5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organised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lang="en-US" b="1" spc="-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95900"/>
              </a:lnSpc>
            </a:pPr>
            <a:r>
              <a:rPr lang="en-US" b="1" spc="-5" dirty="0">
                <a:latin typeface="Times New Roman"/>
                <a:cs typeface="Times New Roman"/>
              </a:rPr>
              <a:t>They </a:t>
            </a:r>
            <a:r>
              <a:rPr lang="en-US" b="1" spc="-10" dirty="0">
                <a:latin typeface="Times New Roman"/>
                <a:cs typeface="Times New Roman"/>
              </a:rPr>
              <a:t>make </a:t>
            </a:r>
            <a:r>
              <a:rPr lang="en-US" b="1" spc="-5" dirty="0">
                <a:latin typeface="Times New Roman"/>
                <a:cs typeface="Times New Roman"/>
              </a:rPr>
              <a:t>the working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organization transparent. They  </a:t>
            </a:r>
            <a:r>
              <a:rPr lang="en-US" b="1" spc="-10" dirty="0">
                <a:latin typeface="Times New Roman"/>
                <a:cs typeface="Times New Roman"/>
              </a:rPr>
              <a:t>motivate the </a:t>
            </a:r>
            <a:r>
              <a:rPr lang="en-US" b="1" spc="-5" dirty="0">
                <a:latin typeface="Times New Roman"/>
                <a:cs typeface="Times New Roman"/>
              </a:rPr>
              <a:t>employees.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5" dirty="0">
                <a:latin typeface="Times New Roman"/>
                <a:cs typeface="Times New Roman"/>
              </a:rPr>
              <a:t>They </a:t>
            </a:r>
            <a:r>
              <a:rPr lang="en-US" b="1" spc="-5" dirty="0">
                <a:latin typeface="Times New Roman"/>
                <a:cs typeface="Times New Roman"/>
              </a:rPr>
              <a:t>provide </a:t>
            </a:r>
            <a:r>
              <a:rPr lang="en-US" b="1" spc="5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necessary </a:t>
            </a:r>
            <a:r>
              <a:rPr lang="en-US" b="1" spc="-10" dirty="0">
                <a:latin typeface="Times New Roman"/>
                <a:cs typeface="Times New Roman"/>
              </a:rPr>
              <a:t>feedback. But </a:t>
            </a:r>
            <a:r>
              <a:rPr lang="en-US" b="1" spc="-5" dirty="0">
                <a:latin typeface="Times New Roman"/>
                <a:cs typeface="Times New Roman"/>
              </a:rPr>
              <a:t>formal  </a:t>
            </a:r>
            <a:r>
              <a:rPr lang="en-US" b="1" spc="-10" dirty="0">
                <a:latin typeface="Times New Roman"/>
                <a:cs typeface="Times New Roman"/>
              </a:rPr>
              <a:t>channels operate </a:t>
            </a:r>
            <a:r>
              <a:rPr lang="en-US" b="1" spc="-5" dirty="0">
                <a:latin typeface="Times New Roman"/>
                <a:cs typeface="Times New Roman"/>
              </a:rPr>
              <a:t>with </a:t>
            </a:r>
            <a:r>
              <a:rPr lang="en-US" b="1" spc="-10" dirty="0">
                <a:latin typeface="Times New Roman"/>
                <a:cs typeface="Times New Roman"/>
              </a:rPr>
              <a:t>some </a:t>
            </a:r>
            <a:r>
              <a:rPr lang="en-US" b="1" spc="-5" dirty="0">
                <a:latin typeface="Times New Roman"/>
                <a:cs typeface="Times New Roman"/>
              </a:rPr>
              <a:t>limitations.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A continuous </a:t>
            </a:r>
            <a:r>
              <a:rPr lang="en-US" b="1" spc="-5" dirty="0">
                <a:latin typeface="Times New Roman"/>
                <a:cs typeface="Times New Roman"/>
              </a:rPr>
              <a:t>maintenance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a formal  channel is </a:t>
            </a:r>
            <a:r>
              <a:rPr lang="en-US" b="1" spc="-5" dirty="0">
                <a:latin typeface="Times New Roman"/>
                <a:cs typeface="Times New Roman"/>
              </a:rPr>
              <a:t>time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resource consuming.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At ordinary </a:t>
            </a:r>
            <a:r>
              <a:rPr lang="en-US" b="1" spc="-5" dirty="0">
                <a:latin typeface="Times New Roman"/>
                <a:cs typeface="Times New Roman"/>
              </a:rPr>
              <a:t>times, </a:t>
            </a:r>
            <a:r>
              <a:rPr lang="en-US" b="1" spc="-10" dirty="0">
                <a:latin typeface="Times New Roman"/>
                <a:cs typeface="Times New Roman"/>
              </a:rPr>
              <a:t>they </a:t>
            </a:r>
            <a:r>
              <a:rPr lang="en-US" b="1" spc="-5" dirty="0">
                <a:latin typeface="Times New Roman"/>
                <a:cs typeface="Times New Roman"/>
              </a:rPr>
              <a:t>exist </a:t>
            </a:r>
            <a:r>
              <a:rPr lang="en-US" b="1" spc="-10" dirty="0">
                <a:latin typeface="Times New Roman"/>
                <a:cs typeface="Times New Roman"/>
              </a:rPr>
              <a:t>for  their own </a:t>
            </a:r>
            <a:r>
              <a:rPr lang="en-US" b="1" spc="-5" dirty="0">
                <a:latin typeface="Times New Roman"/>
                <a:cs typeface="Times New Roman"/>
              </a:rPr>
              <a:t>sake </a:t>
            </a:r>
            <a:r>
              <a:rPr lang="en-US" b="1" spc="-10" dirty="0">
                <a:latin typeface="Times New Roman"/>
                <a:cs typeface="Times New Roman"/>
              </a:rPr>
              <a:t>without </a:t>
            </a:r>
            <a:r>
              <a:rPr lang="en-US" b="1" dirty="0">
                <a:latin typeface="Times New Roman"/>
                <a:cs typeface="Times New Roman"/>
              </a:rPr>
              <a:t>any </a:t>
            </a:r>
            <a:r>
              <a:rPr lang="en-US" b="1" spc="-10" dirty="0">
                <a:latin typeface="Times New Roman"/>
                <a:cs typeface="Times New Roman"/>
              </a:rPr>
              <a:t>objective, </a:t>
            </a:r>
            <a:r>
              <a:rPr lang="en-US" b="1" spc="-5" dirty="0">
                <a:latin typeface="Times New Roman"/>
                <a:cs typeface="Times New Roman"/>
              </a:rPr>
              <a:t>as </a:t>
            </a:r>
            <a:r>
              <a:rPr lang="en-US" b="1" spc="-10" dirty="0">
                <a:latin typeface="Times New Roman"/>
                <a:cs typeface="Times New Roman"/>
              </a:rPr>
              <a:t>a formality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routine. Sometimes,  </a:t>
            </a:r>
            <a:r>
              <a:rPr lang="en-US" b="1" dirty="0">
                <a:latin typeface="Times New Roman"/>
                <a:cs typeface="Times New Roman"/>
              </a:rPr>
              <a:t>free </a:t>
            </a:r>
            <a:r>
              <a:rPr lang="en-US" b="1" spc="-5" dirty="0">
                <a:latin typeface="Times New Roman"/>
                <a:cs typeface="Times New Roman"/>
              </a:rPr>
              <a:t>flow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information </a:t>
            </a:r>
            <a:r>
              <a:rPr lang="en-US" b="1" spc="-10" dirty="0">
                <a:latin typeface="Times New Roman"/>
                <a:cs typeface="Times New Roman"/>
              </a:rPr>
              <a:t>gets </a:t>
            </a:r>
            <a:r>
              <a:rPr lang="en-US" b="1" spc="-5" dirty="0">
                <a:latin typeface="Times New Roman"/>
                <a:cs typeface="Times New Roman"/>
              </a:rPr>
              <a:t>affected </a:t>
            </a:r>
            <a:r>
              <a:rPr lang="en-US" b="1" spc="-10" dirty="0">
                <a:latin typeface="Times New Roman"/>
                <a:cs typeface="Times New Roman"/>
              </a:rPr>
              <a:t>by </a:t>
            </a:r>
            <a:r>
              <a:rPr lang="en-US" b="1" spc="-5" dirty="0">
                <a:latin typeface="Times New Roman"/>
                <a:cs typeface="Times New Roman"/>
              </a:rPr>
              <a:t>personal</a:t>
            </a:r>
            <a:r>
              <a:rPr lang="en-US" b="1" spc="9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factors.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1120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D9A8-7518-447B-9343-89E807E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Grapevine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3A6A-D2DD-42EB-86F4-E1FD4088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 marR="245745">
              <a:lnSpc>
                <a:spcPct val="150000"/>
              </a:lnSpc>
            </a:pPr>
            <a:r>
              <a:rPr lang="en-US" b="1" spc="-5" dirty="0">
                <a:latin typeface="Times New Roman"/>
                <a:cs typeface="Times New Roman"/>
              </a:rPr>
              <a:t>Large organizations, </a:t>
            </a:r>
            <a:r>
              <a:rPr lang="en-US" b="1" spc="-10" dirty="0">
                <a:latin typeface="Times New Roman"/>
                <a:cs typeface="Times New Roman"/>
              </a:rPr>
              <a:t>where there </a:t>
            </a:r>
            <a:r>
              <a:rPr lang="en-US" b="1" spc="-5" dirty="0">
                <a:latin typeface="Times New Roman"/>
                <a:cs typeface="Times New Roman"/>
              </a:rPr>
              <a:t>are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large </a:t>
            </a:r>
            <a:r>
              <a:rPr lang="en-US" b="1" spc="-10" dirty="0">
                <a:latin typeface="Times New Roman"/>
                <a:cs typeface="Times New Roman"/>
              </a:rPr>
              <a:t>number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people working  closely, </a:t>
            </a:r>
            <a:r>
              <a:rPr lang="en-US" b="1" spc="-5" dirty="0">
                <a:latin typeface="Times New Roman"/>
                <a:cs typeface="Times New Roman"/>
              </a:rPr>
              <a:t>generate certain informal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unofficial </a:t>
            </a:r>
            <a:r>
              <a:rPr lang="en-US" b="1" spc="-10" dirty="0">
                <a:latin typeface="Times New Roman"/>
                <a:cs typeface="Times New Roman"/>
              </a:rPr>
              <a:t>channels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communication.  </a:t>
            </a:r>
          </a:p>
          <a:p>
            <a:pPr marL="12700" marR="245745">
              <a:lnSpc>
                <a:spcPct val="150000"/>
              </a:lnSpc>
            </a:pPr>
            <a:r>
              <a:rPr lang="en-US" b="1" spc="-10" dirty="0">
                <a:latin typeface="Times New Roman"/>
                <a:cs typeface="Times New Roman"/>
              </a:rPr>
              <a:t>These </a:t>
            </a:r>
            <a:r>
              <a:rPr lang="en-US" b="1" spc="-5" dirty="0">
                <a:latin typeface="Times New Roman"/>
                <a:cs typeface="Times New Roman"/>
              </a:rPr>
              <a:t>channels </a:t>
            </a:r>
            <a:r>
              <a:rPr lang="en-US" b="1" spc="-10" dirty="0">
                <a:latin typeface="Times New Roman"/>
                <a:cs typeface="Times New Roman"/>
              </a:rPr>
              <a:t>exist </a:t>
            </a:r>
            <a:r>
              <a:rPr lang="en-US" b="1" spc="-5" dirty="0">
                <a:latin typeface="Times New Roman"/>
                <a:cs typeface="Times New Roman"/>
              </a:rPr>
              <a:t>with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10" dirty="0">
                <a:latin typeface="Times New Roman"/>
                <a:cs typeface="Times New Roman"/>
              </a:rPr>
              <a:t>without </a:t>
            </a:r>
            <a:r>
              <a:rPr lang="en-US" b="1" spc="-5" dirty="0">
                <a:latin typeface="Times New Roman"/>
                <a:cs typeface="Times New Roman"/>
              </a:rPr>
              <a:t>official patronage. Even </a:t>
            </a:r>
            <a:r>
              <a:rPr lang="en-US" b="1" spc="-10" dirty="0">
                <a:latin typeface="Times New Roman"/>
                <a:cs typeface="Times New Roman"/>
              </a:rPr>
              <a:t>if they </a:t>
            </a:r>
            <a:r>
              <a:rPr lang="en-US" b="1" spc="-5" dirty="0">
                <a:latin typeface="Times New Roman"/>
                <a:cs typeface="Times New Roman"/>
              </a:rPr>
              <a:t>are  officially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secretly patronized, </a:t>
            </a:r>
            <a:r>
              <a:rPr lang="en-US" b="1" spc="-10" dirty="0">
                <a:latin typeface="Times New Roman"/>
                <a:cs typeface="Times New Roman"/>
              </a:rPr>
              <a:t>they </a:t>
            </a:r>
            <a:r>
              <a:rPr lang="en-US" b="1" spc="-5" dirty="0">
                <a:latin typeface="Times New Roman"/>
                <a:cs typeface="Times New Roman"/>
              </a:rPr>
              <a:t>are </a:t>
            </a:r>
            <a:r>
              <a:rPr lang="en-US" b="1" spc="-15" dirty="0">
                <a:latin typeface="Times New Roman"/>
                <a:cs typeface="Times New Roman"/>
              </a:rPr>
              <a:t>not </a:t>
            </a:r>
            <a:r>
              <a:rPr lang="en-US" b="1" spc="-5" dirty="0">
                <a:latin typeface="Times New Roman"/>
                <a:cs typeface="Times New Roman"/>
              </a:rPr>
              <a:t>authentic. </a:t>
            </a:r>
          </a:p>
          <a:p>
            <a:pPr marL="12700" marR="245745">
              <a:lnSpc>
                <a:spcPct val="150000"/>
              </a:lnSpc>
            </a:pPr>
            <a:r>
              <a:rPr lang="en-US" b="1" spc="-10" dirty="0">
                <a:latin typeface="Times New Roman"/>
                <a:cs typeface="Times New Roman"/>
              </a:rPr>
              <a:t>This type </a:t>
            </a:r>
            <a:r>
              <a:rPr lang="en-US" b="1" spc="-20" dirty="0">
                <a:latin typeface="Times New Roman"/>
                <a:cs typeface="Times New Roman"/>
              </a:rPr>
              <a:t>of 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spc="-5" dirty="0">
                <a:latin typeface="Times New Roman"/>
                <a:cs typeface="Times New Roman"/>
              </a:rPr>
              <a:t>generally called “Grapevine” communication.</a:t>
            </a:r>
            <a:r>
              <a:rPr lang="en-US" b="1" spc="95" dirty="0">
                <a:latin typeface="Times New Roman"/>
                <a:cs typeface="Times New Roman"/>
              </a:rPr>
              <a:t> </a:t>
            </a:r>
          </a:p>
          <a:p>
            <a:pPr marL="12700" marR="245745">
              <a:lnSpc>
                <a:spcPct val="150000"/>
              </a:lnSpc>
            </a:pPr>
            <a:r>
              <a:rPr lang="en-US" b="1" spc="-5" dirty="0">
                <a:latin typeface="Times New Roman"/>
                <a:cs typeface="Times New Roman"/>
              </a:rPr>
              <a:t>Grapevine communication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informal, unofficial, </a:t>
            </a:r>
            <a:r>
              <a:rPr lang="en-US" b="1" spc="-10" dirty="0">
                <a:latin typeface="Times New Roman"/>
                <a:cs typeface="Times New Roman"/>
              </a:rPr>
              <a:t>horizontal </a:t>
            </a:r>
            <a:r>
              <a:rPr lang="en-US" b="1" spc="-5" dirty="0">
                <a:latin typeface="Times New Roman"/>
                <a:cs typeface="Times New Roman"/>
              </a:rPr>
              <a:t>channel </a:t>
            </a:r>
            <a:r>
              <a:rPr lang="en-US" b="1" spc="-20" dirty="0">
                <a:latin typeface="Times New Roman"/>
                <a:cs typeface="Times New Roman"/>
              </a:rPr>
              <a:t>of  </a:t>
            </a:r>
            <a:r>
              <a:rPr lang="en-US" b="1" spc="-5" dirty="0">
                <a:latin typeface="Times New Roman"/>
                <a:cs typeface="Times New Roman"/>
              </a:rPr>
              <a:t>communication because generally peer groups participate </a:t>
            </a:r>
            <a:r>
              <a:rPr lang="en-US" b="1" spc="5" dirty="0">
                <a:latin typeface="Times New Roman"/>
                <a:cs typeface="Times New Roman"/>
              </a:rPr>
              <a:t>in</a:t>
            </a:r>
            <a:r>
              <a:rPr lang="en-US" b="1" spc="5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it.</a:t>
            </a:r>
            <a:endParaRPr lang="en-US" dirty="0">
              <a:latin typeface="Times New Roman"/>
              <a:cs typeface="Times New Roman"/>
            </a:endParaRPr>
          </a:p>
          <a:p>
            <a:pPr marL="12700" marR="245745">
              <a:lnSpc>
                <a:spcPts val="161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638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40BD-8FC3-4833-A609-A69E4A7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Grapevine</a:t>
            </a:r>
            <a:r>
              <a:rPr lang="en-US" b="1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B26043-25D3-42A5-983C-403B5B8F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dirty="0"/>
              <a:t>Types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020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80B0-F1CD-4CAF-B97A-5EC632DE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0EF7-9298-4CAA-B5E9-CA06A3EC2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 fontScale="62500" lnSpcReduction="20000"/>
          </a:bodyPr>
          <a:lstStyle/>
          <a:p>
            <a:pPr marL="12700" marR="126364">
              <a:lnSpc>
                <a:spcPct val="160000"/>
              </a:lnSpc>
              <a:spcBef>
                <a:spcPts val="200"/>
              </a:spcBef>
            </a:pPr>
            <a:r>
              <a:rPr lang="en-US" sz="3200" b="1" spc="-10" dirty="0">
                <a:latin typeface="Times New Roman"/>
                <a:cs typeface="Times New Roman"/>
              </a:rPr>
              <a:t>Grapevine </a:t>
            </a:r>
            <a:r>
              <a:rPr lang="en-US" sz="3200" b="1" spc="-5" dirty="0">
                <a:latin typeface="Times New Roman"/>
                <a:cs typeface="Times New Roman"/>
              </a:rPr>
              <a:t>communication </a:t>
            </a:r>
            <a:r>
              <a:rPr lang="en-US" sz="3200" b="1" spc="-10" dirty="0">
                <a:latin typeface="Times New Roman"/>
                <a:cs typeface="Times New Roman"/>
              </a:rPr>
              <a:t>is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10" dirty="0">
                <a:latin typeface="Times New Roman"/>
                <a:cs typeface="Times New Roman"/>
              </a:rPr>
              <a:t>four </a:t>
            </a:r>
            <a:r>
              <a:rPr lang="en-US" sz="3200" b="1" spc="-5" dirty="0">
                <a:latin typeface="Times New Roman"/>
                <a:cs typeface="Times New Roman"/>
              </a:rPr>
              <a:t>different types. </a:t>
            </a:r>
          </a:p>
          <a:p>
            <a:pPr marL="12700" marR="126364">
              <a:lnSpc>
                <a:spcPct val="160000"/>
              </a:lnSpc>
              <a:spcBef>
                <a:spcPts val="200"/>
              </a:spcBef>
            </a:pPr>
            <a:r>
              <a:rPr lang="en-US" sz="3200" b="1" dirty="0">
                <a:latin typeface="Times New Roman"/>
                <a:cs typeface="Times New Roman"/>
              </a:rPr>
              <a:t>It </a:t>
            </a:r>
            <a:r>
              <a:rPr lang="en-US" sz="3200" b="1" spc="-5" dirty="0">
                <a:latin typeface="Times New Roman"/>
                <a:cs typeface="Times New Roman"/>
              </a:rPr>
              <a:t>can </a:t>
            </a:r>
            <a:r>
              <a:rPr lang="en-US" sz="3200" b="1" dirty="0">
                <a:latin typeface="Times New Roman"/>
                <a:cs typeface="Times New Roman"/>
              </a:rPr>
              <a:t>seep </a:t>
            </a:r>
            <a:r>
              <a:rPr lang="en-US" sz="3200" b="1" spc="-10" dirty="0">
                <a:latin typeface="Times New Roman"/>
                <a:cs typeface="Times New Roman"/>
              </a:rPr>
              <a:t>from  </a:t>
            </a:r>
            <a:r>
              <a:rPr lang="en-US" sz="3200" b="1" spc="-5" dirty="0">
                <a:latin typeface="Times New Roman"/>
                <a:cs typeface="Times New Roman"/>
              </a:rPr>
              <a:t>individual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-5" dirty="0">
                <a:latin typeface="Times New Roman"/>
                <a:cs typeface="Times New Roman"/>
              </a:rPr>
              <a:t>individual </a:t>
            </a:r>
            <a:r>
              <a:rPr lang="en-US" sz="3200" b="1" spc="5" dirty="0">
                <a:latin typeface="Times New Roman"/>
                <a:cs typeface="Times New Roman"/>
              </a:rPr>
              <a:t>in </a:t>
            </a:r>
            <a:r>
              <a:rPr lang="en-US" sz="3200" b="1" spc="-10" dirty="0">
                <a:latin typeface="Times New Roman"/>
                <a:cs typeface="Times New Roman"/>
              </a:rPr>
              <a:t>a strictly </a:t>
            </a:r>
            <a:r>
              <a:rPr lang="en-US" sz="3200" b="1" spc="-5" dirty="0">
                <a:latin typeface="Times New Roman"/>
                <a:cs typeface="Times New Roman"/>
              </a:rPr>
              <a:t>linear </a:t>
            </a:r>
            <a:r>
              <a:rPr lang="en-US" sz="3200" b="1" spc="-10" dirty="0">
                <a:latin typeface="Times New Roman"/>
                <a:cs typeface="Times New Roman"/>
              </a:rPr>
              <a:t>fashion. </a:t>
            </a:r>
            <a:r>
              <a:rPr lang="en-US" sz="3200" b="1" spc="-5" dirty="0">
                <a:latin typeface="Times New Roman"/>
                <a:cs typeface="Times New Roman"/>
              </a:rPr>
              <a:t>Information </a:t>
            </a:r>
            <a:r>
              <a:rPr lang="en-US" sz="3200" b="1" spc="-10" dirty="0">
                <a:latin typeface="Times New Roman"/>
                <a:cs typeface="Times New Roman"/>
              </a:rPr>
              <a:t>takes </a:t>
            </a:r>
            <a:r>
              <a:rPr lang="en-US" sz="3200" b="1" spc="-5" dirty="0">
                <a:latin typeface="Times New Roman"/>
                <a:cs typeface="Times New Roman"/>
              </a:rPr>
              <a:t>time </a:t>
            </a:r>
            <a:r>
              <a:rPr lang="en-US" sz="3200" b="1" dirty="0">
                <a:latin typeface="Times New Roman"/>
                <a:cs typeface="Times New Roman"/>
              </a:rPr>
              <a:t>to  </a:t>
            </a:r>
            <a:r>
              <a:rPr lang="en-US" sz="3200" b="1" spc="-5" dirty="0">
                <a:latin typeface="Times New Roman"/>
                <a:cs typeface="Times New Roman"/>
              </a:rPr>
              <a:t>spread </a:t>
            </a:r>
            <a:r>
              <a:rPr lang="en-US" sz="3200" b="1" spc="5" dirty="0">
                <a:latin typeface="Times New Roman"/>
                <a:cs typeface="Times New Roman"/>
              </a:rPr>
              <a:t>in </a:t>
            </a:r>
            <a:r>
              <a:rPr lang="en-US" sz="3200" b="1" spc="-10" dirty="0">
                <a:latin typeface="Times New Roman"/>
                <a:cs typeface="Times New Roman"/>
              </a:rPr>
              <a:t>this </a:t>
            </a:r>
            <a:r>
              <a:rPr lang="en-US" sz="3200" b="1" spc="-5" dirty="0">
                <a:latin typeface="Times New Roman"/>
                <a:cs typeface="Times New Roman"/>
              </a:rPr>
              <a:t>fashion. </a:t>
            </a:r>
            <a:r>
              <a:rPr lang="en-US" sz="3200" b="1" dirty="0">
                <a:latin typeface="Times New Roman"/>
                <a:cs typeface="Times New Roman"/>
              </a:rPr>
              <a:t>It </a:t>
            </a:r>
            <a:r>
              <a:rPr lang="en-US" sz="3200" b="1" spc="-10" dirty="0">
                <a:latin typeface="Times New Roman"/>
                <a:cs typeface="Times New Roman"/>
              </a:rPr>
              <a:t>is </a:t>
            </a:r>
            <a:r>
              <a:rPr lang="en-US" sz="3200" b="1" spc="-5" dirty="0">
                <a:latin typeface="Times New Roman"/>
                <a:cs typeface="Times New Roman"/>
              </a:rPr>
              <a:t>called </a:t>
            </a:r>
            <a:r>
              <a:rPr lang="en-US" sz="3200" b="1" spc="-10" dirty="0">
                <a:latin typeface="Times New Roman"/>
                <a:cs typeface="Times New Roman"/>
              </a:rPr>
              <a:t>Single </a:t>
            </a:r>
            <a:r>
              <a:rPr lang="en-US" sz="3200" b="1" spc="-5" dirty="0">
                <a:latin typeface="Times New Roman"/>
                <a:cs typeface="Times New Roman"/>
              </a:rPr>
              <a:t>Strand</a:t>
            </a:r>
            <a:r>
              <a:rPr lang="en-US" sz="3200" b="1" spc="130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Chain.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229235">
              <a:lnSpc>
                <a:spcPct val="16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In </a:t>
            </a:r>
            <a:r>
              <a:rPr lang="en-US" sz="3200" b="1" spc="-10" dirty="0">
                <a:latin typeface="Times New Roman"/>
                <a:cs typeface="Times New Roman"/>
              </a:rPr>
              <a:t>some </a:t>
            </a:r>
            <a:r>
              <a:rPr lang="en-US" sz="3200" b="1" spc="-5" dirty="0">
                <a:latin typeface="Times New Roman"/>
                <a:cs typeface="Times New Roman"/>
              </a:rPr>
              <a:t>situations, </a:t>
            </a:r>
            <a:r>
              <a:rPr lang="en-US" sz="3200" b="1" spc="5" dirty="0">
                <a:latin typeface="Times New Roman"/>
                <a:cs typeface="Times New Roman"/>
              </a:rPr>
              <a:t>an </a:t>
            </a:r>
            <a:r>
              <a:rPr lang="en-US" sz="3200" b="1" spc="-5" dirty="0">
                <a:latin typeface="Times New Roman"/>
                <a:cs typeface="Times New Roman"/>
              </a:rPr>
              <a:t>individual goes </a:t>
            </a:r>
            <a:r>
              <a:rPr lang="en-US" sz="3200" b="1" spc="-10" dirty="0">
                <a:latin typeface="Times New Roman"/>
                <a:cs typeface="Times New Roman"/>
              </a:rPr>
              <a:t>around </a:t>
            </a:r>
            <a:r>
              <a:rPr lang="en-US" sz="3200" b="1" spc="-5" dirty="0">
                <a:latin typeface="Times New Roman"/>
                <a:cs typeface="Times New Roman"/>
              </a:rPr>
              <a:t>communicating </a:t>
            </a:r>
            <a:r>
              <a:rPr lang="en-US" sz="3200" b="1" spc="-10" dirty="0">
                <a:latin typeface="Times New Roman"/>
                <a:cs typeface="Times New Roman"/>
              </a:rPr>
              <a:t>the </a:t>
            </a:r>
            <a:r>
              <a:rPr lang="en-US" sz="3200" b="1" spc="-5" dirty="0">
                <a:latin typeface="Times New Roman"/>
                <a:cs typeface="Times New Roman"/>
              </a:rPr>
              <a:t>message /  information </a:t>
            </a:r>
            <a:r>
              <a:rPr lang="en-US" sz="3200" b="1" spc="-25" dirty="0">
                <a:latin typeface="Times New Roman"/>
                <a:cs typeface="Times New Roman"/>
              </a:rPr>
              <a:t>he </a:t>
            </a:r>
            <a:r>
              <a:rPr lang="en-US" sz="3200" b="1" spc="-10" dirty="0">
                <a:latin typeface="Times New Roman"/>
                <a:cs typeface="Times New Roman"/>
              </a:rPr>
              <a:t>thinks </a:t>
            </a:r>
            <a:r>
              <a:rPr lang="en-US" sz="3200" b="1" spc="-25" dirty="0">
                <a:latin typeface="Times New Roman"/>
                <a:cs typeface="Times New Roman"/>
              </a:rPr>
              <a:t>he </a:t>
            </a:r>
            <a:r>
              <a:rPr lang="en-US" sz="3200" b="1" spc="-20" dirty="0">
                <a:latin typeface="Times New Roman"/>
                <a:cs typeface="Times New Roman"/>
              </a:rPr>
              <a:t>has </a:t>
            </a:r>
            <a:r>
              <a:rPr lang="en-US" sz="3200" b="1" spc="-10" dirty="0">
                <a:latin typeface="Times New Roman"/>
                <a:cs typeface="Times New Roman"/>
              </a:rPr>
              <a:t>obtained. This is </a:t>
            </a:r>
            <a:r>
              <a:rPr lang="en-US" sz="3200" b="1" spc="-5" dirty="0">
                <a:latin typeface="Times New Roman"/>
                <a:cs typeface="Times New Roman"/>
              </a:rPr>
              <a:t>called </a:t>
            </a:r>
            <a:r>
              <a:rPr lang="en-US" sz="3200" b="1" spc="-10" dirty="0">
                <a:latin typeface="Times New Roman"/>
                <a:cs typeface="Times New Roman"/>
              </a:rPr>
              <a:t>Gossip </a:t>
            </a:r>
            <a:r>
              <a:rPr lang="en-US" sz="3200" b="1" spc="-5" dirty="0">
                <a:latin typeface="Times New Roman"/>
                <a:cs typeface="Times New Roman"/>
              </a:rPr>
              <a:t>Chain. </a:t>
            </a:r>
            <a:r>
              <a:rPr lang="en-US" sz="3200" b="1" spc="-10" dirty="0">
                <a:latin typeface="Times New Roman"/>
                <a:cs typeface="Times New Roman"/>
              </a:rPr>
              <a:t>The  </a:t>
            </a:r>
            <a:r>
              <a:rPr lang="en-US" sz="3200" b="1" spc="-5" dirty="0">
                <a:latin typeface="Times New Roman"/>
                <a:cs typeface="Times New Roman"/>
              </a:rPr>
              <a:t>listeners are </a:t>
            </a:r>
            <a:r>
              <a:rPr lang="en-US" sz="3200" b="1" spc="-10" dirty="0">
                <a:latin typeface="Times New Roman"/>
                <a:cs typeface="Times New Roman"/>
              </a:rPr>
              <a:t>a </a:t>
            </a:r>
            <a:r>
              <a:rPr lang="en-US" sz="3200" b="1" spc="-5" dirty="0">
                <a:latin typeface="Times New Roman"/>
                <a:cs typeface="Times New Roman"/>
              </a:rPr>
              <a:t>chosen </a:t>
            </a:r>
            <a:r>
              <a:rPr lang="en-US" sz="3200" b="1" dirty="0">
                <a:latin typeface="Times New Roman"/>
                <a:cs typeface="Times New Roman"/>
              </a:rPr>
              <a:t>few</a:t>
            </a:r>
            <a:r>
              <a:rPr lang="en-US" sz="3200" b="1" spc="30" dirty="0">
                <a:latin typeface="Times New Roman"/>
                <a:cs typeface="Times New Roman"/>
              </a:rPr>
              <a:t> </a:t>
            </a:r>
            <a:r>
              <a:rPr lang="en-US" sz="3200" b="1" spc="-10" dirty="0">
                <a:latin typeface="Times New Roman"/>
                <a:cs typeface="Times New Roman"/>
              </a:rPr>
              <a:t>only.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6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In </a:t>
            </a:r>
            <a:r>
              <a:rPr lang="en-US" sz="3200" b="1" spc="-10" dirty="0">
                <a:latin typeface="Times New Roman"/>
                <a:cs typeface="Times New Roman"/>
              </a:rPr>
              <a:t>some other </a:t>
            </a:r>
            <a:r>
              <a:rPr lang="en-US" sz="3200" b="1" spc="-5" dirty="0">
                <a:latin typeface="Times New Roman"/>
                <a:cs typeface="Times New Roman"/>
              </a:rPr>
              <a:t>situation, </a:t>
            </a:r>
            <a:r>
              <a:rPr lang="en-US" sz="3200" b="1" spc="5" dirty="0">
                <a:latin typeface="Times New Roman"/>
                <a:cs typeface="Times New Roman"/>
              </a:rPr>
              <a:t>an </a:t>
            </a:r>
            <a:r>
              <a:rPr lang="en-US" sz="3200" b="1" spc="-5" dirty="0">
                <a:latin typeface="Times New Roman"/>
                <a:cs typeface="Times New Roman"/>
              </a:rPr>
              <a:t>individual </a:t>
            </a:r>
            <a:r>
              <a:rPr lang="en-US" sz="3200" b="1" spc="5" dirty="0">
                <a:latin typeface="Times New Roman"/>
                <a:cs typeface="Times New Roman"/>
              </a:rPr>
              <a:t>passes </a:t>
            </a:r>
            <a:r>
              <a:rPr lang="en-US" sz="3200" b="1" spc="-10" dirty="0">
                <a:latin typeface="Times New Roman"/>
                <a:cs typeface="Times New Roman"/>
              </a:rPr>
              <a:t>an </a:t>
            </a:r>
            <a:r>
              <a:rPr lang="en-US" sz="3200" b="1" spc="-5" dirty="0">
                <a:latin typeface="Times New Roman"/>
                <a:cs typeface="Times New Roman"/>
              </a:rPr>
              <a:t>information </a:t>
            </a:r>
            <a:r>
              <a:rPr lang="en-US" sz="3200" b="1" spc="-10" dirty="0">
                <a:latin typeface="Times New Roman"/>
                <a:cs typeface="Times New Roman"/>
              </a:rPr>
              <a:t>without </a:t>
            </a:r>
            <a:r>
              <a:rPr lang="en-US" sz="3200" b="1" dirty="0">
                <a:latin typeface="Times New Roman"/>
                <a:cs typeface="Times New Roman"/>
              </a:rPr>
              <a:t>any  </a:t>
            </a:r>
            <a:r>
              <a:rPr lang="en-US" sz="3200" b="1" spc="-5" dirty="0">
                <a:latin typeface="Times New Roman"/>
                <a:cs typeface="Times New Roman"/>
              </a:rPr>
              <a:t>restriction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-10" dirty="0">
                <a:latin typeface="Times New Roman"/>
                <a:cs typeface="Times New Roman"/>
              </a:rPr>
              <a:t>all </a:t>
            </a:r>
            <a:r>
              <a:rPr lang="en-US" sz="3200" b="1" spc="-5" dirty="0">
                <a:latin typeface="Times New Roman"/>
                <a:cs typeface="Times New Roman"/>
              </a:rPr>
              <a:t>those with </a:t>
            </a:r>
            <a:r>
              <a:rPr lang="en-US" sz="3200" b="1" spc="-10" dirty="0">
                <a:latin typeface="Times New Roman"/>
                <a:cs typeface="Times New Roman"/>
              </a:rPr>
              <a:t>whom </a:t>
            </a:r>
            <a:r>
              <a:rPr lang="en-US" sz="3200" b="1" spc="-25" dirty="0">
                <a:latin typeface="Times New Roman"/>
                <a:cs typeface="Times New Roman"/>
              </a:rPr>
              <a:t>he </a:t>
            </a:r>
            <a:r>
              <a:rPr lang="en-US" sz="3200" b="1" dirty="0">
                <a:latin typeface="Times New Roman"/>
                <a:cs typeface="Times New Roman"/>
              </a:rPr>
              <a:t>comes </a:t>
            </a:r>
            <a:r>
              <a:rPr lang="en-US" sz="3200" b="1" spc="-5" dirty="0">
                <a:latin typeface="Times New Roman"/>
                <a:cs typeface="Times New Roman"/>
              </a:rPr>
              <a:t>into contact. </a:t>
            </a:r>
            <a:r>
              <a:rPr lang="en-US" sz="3200" b="1" spc="-10" dirty="0">
                <a:latin typeface="Times New Roman"/>
                <a:cs typeface="Times New Roman"/>
              </a:rPr>
              <a:t>This is </a:t>
            </a:r>
            <a:r>
              <a:rPr lang="en-US" sz="3200" b="1" spc="-5" dirty="0">
                <a:latin typeface="Times New Roman"/>
                <a:cs typeface="Times New Roman"/>
              </a:rPr>
              <a:t>called  Probability Chain </a:t>
            </a:r>
            <a:r>
              <a:rPr lang="en-US" sz="3200" b="1" spc="-10" dirty="0">
                <a:latin typeface="Times New Roman"/>
                <a:cs typeface="Times New Roman"/>
              </a:rPr>
              <a:t>and </a:t>
            </a:r>
            <a:r>
              <a:rPr lang="en-US" sz="3200" b="1" spc="-5" dirty="0">
                <a:latin typeface="Times New Roman"/>
                <a:cs typeface="Times New Roman"/>
              </a:rPr>
              <a:t>the information / message passed </a:t>
            </a:r>
            <a:r>
              <a:rPr lang="en-US" sz="3200" b="1" spc="-10" dirty="0">
                <a:latin typeface="Times New Roman"/>
                <a:cs typeface="Times New Roman"/>
              </a:rPr>
              <a:t>on </a:t>
            </a:r>
            <a:r>
              <a:rPr lang="en-US" sz="3200" b="1" dirty="0">
                <a:latin typeface="Times New Roman"/>
                <a:cs typeface="Times New Roman"/>
              </a:rPr>
              <a:t>may </a:t>
            </a:r>
            <a:r>
              <a:rPr lang="en-US" sz="3200" b="1" spc="-10" dirty="0">
                <a:latin typeface="Times New Roman"/>
                <a:cs typeface="Times New Roman"/>
              </a:rPr>
              <a:t>be </a:t>
            </a:r>
            <a:r>
              <a:rPr lang="en-US" sz="3200" b="1" spc="-5" dirty="0">
                <a:latin typeface="Times New Roman"/>
                <a:cs typeface="Times New Roman"/>
              </a:rPr>
              <a:t>interesting  </a:t>
            </a:r>
            <a:r>
              <a:rPr lang="en-US" sz="3200" b="1" spc="-15" dirty="0">
                <a:latin typeface="Times New Roman"/>
                <a:cs typeface="Times New Roman"/>
              </a:rPr>
              <a:t>but </a:t>
            </a:r>
            <a:r>
              <a:rPr lang="en-US" sz="3200" b="1" spc="-10" dirty="0">
                <a:latin typeface="Times New Roman"/>
                <a:cs typeface="Times New Roman"/>
              </a:rPr>
              <a:t>not</a:t>
            </a:r>
            <a:r>
              <a:rPr lang="en-US" sz="3200" b="1" spc="3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important.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marR="119380">
              <a:lnSpc>
                <a:spcPct val="16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In yet another situation, </a:t>
            </a:r>
            <a:r>
              <a:rPr lang="en-US" sz="3200" b="1" spc="-10" dirty="0">
                <a:latin typeface="Times New Roman"/>
                <a:cs typeface="Times New Roman"/>
              </a:rPr>
              <a:t>one </a:t>
            </a:r>
            <a:r>
              <a:rPr lang="en-US" sz="3200" b="1" spc="-5" dirty="0">
                <a:latin typeface="Times New Roman"/>
                <a:cs typeface="Times New Roman"/>
              </a:rPr>
              <a:t>person communicates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-10" dirty="0">
                <a:latin typeface="Times New Roman"/>
                <a:cs typeface="Times New Roman"/>
              </a:rPr>
              <a:t>a </a:t>
            </a:r>
            <a:r>
              <a:rPr lang="en-US" sz="3200" b="1" dirty="0">
                <a:latin typeface="Times New Roman"/>
                <a:cs typeface="Times New Roman"/>
              </a:rPr>
              <a:t>few chosen </a:t>
            </a:r>
            <a:r>
              <a:rPr lang="en-US" sz="3200" b="1" spc="-5" dirty="0">
                <a:latin typeface="Times New Roman"/>
                <a:cs typeface="Times New Roman"/>
              </a:rPr>
              <a:t>associates  </a:t>
            </a:r>
            <a:r>
              <a:rPr lang="en-US" sz="3200" b="1" spc="-10" dirty="0">
                <a:latin typeface="Times New Roman"/>
                <a:cs typeface="Times New Roman"/>
              </a:rPr>
              <a:t>who </a:t>
            </a:r>
            <a:r>
              <a:rPr lang="en-US" sz="3200" b="1" spc="5" dirty="0">
                <a:latin typeface="Times New Roman"/>
                <a:cs typeface="Times New Roman"/>
              </a:rPr>
              <a:t>in </a:t>
            </a:r>
            <a:r>
              <a:rPr lang="en-US" sz="3200" b="1" spc="-5" dirty="0">
                <a:latin typeface="Times New Roman"/>
                <a:cs typeface="Times New Roman"/>
              </a:rPr>
              <a:t>turn communicate </a:t>
            </a:r>
            <a:r>
              <a:rPr lang="en-US" sz="3200" b="1" spc="-10" dirty="0">
                <a:latin typeface="Times New Roman"/>
                <a:cs typeface="Times New Roman"/>
              </a:rPr>
              <a:t>the </a:t>
            </a:r>
            <a:r>
              <a:rPr lang="en-US" sz="3200" b="1" spc="-5" dirty="0">
                <a:latin typeface="Times New Roman"/>
                <a:cs typeface="Times New Roman"/>
              </a:rPr>
              <a:t>same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5" dirty="0">
                <a:latin typeface="Times New Roman"/>
                <a:cs typeface="Times New Roman"/>
              </a:rPr>
              <a:t>yet </a:t>
            </a:r>
            <a:r>
              <a:rPr lang="en-US" sz="3200" b="1" spc="-5" dirty="0">
                <a:latin typeface="Times New Roman"/>
                <a:cs typeface="Times New Roman"/>
              </a:rPr>
              <a:t>another </a:t>
            </a:r>
            <a:r>
              <a:rPr lang="en-US" sz="3200" b="1" spc="-10" dirty="0">
                <a:latin typeface="Times New Roman"/>
                <a:cs typeface="Times New Roman"/>
              </a:rPr>
              <a:t>group. This is </a:t>
            </a:r>
            <a:r>
              <a:rPr lang="en-US" sz="3200" b="1" spc="-5" dirty="0">
                <a:latin typeface="Times New Roman"/>
                <a:cs typeface="Times New Roman"/>
              </a:rPr>
              <a:t>called  </a:t>
            </a:r>
            <a:r>
              <a:rPr lang="en-US" sz="3200" b="1" spc="-10" dirty="0">
                <a:latin typeface="Times New Roman"/>
                <a:cs typeface="Times New Roman"/>
              </a:rPr>
              <a:t>Cluster</a:t>
            </a:r>
            <a:r>
              <a:rPr lang="en-US" sz="3200" b="1" spc="10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Chain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3634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A3A-282A-4491-9FDD-457DC4B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Grapevine</a:t>
            </a:r>
            <a:r>
              <a:rPr lang="en-US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sz="4000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916C-33F4-45A5-AC07-980F5BED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81280">
              <a:lnSpc>
                <a:spcPct val="96000"/>
              </a:lnSpc>
              <a:spcBef>
                <a:spcPts val="5"/>
              </a:spcBef>
            </a:pPr>
            <a:r>
              <a:rPr lang="en-US" b="1" spc="-10" dirty="0">
                <a:latin typeface="Times New Roman"/>
                <a:cs typeface="Times New Roman"/>
              </a:rPr>
              <a:t>Grapevine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brings </a:t>
            </a:r>
            <a:r>
              <a:rPr lang="en-US" b="1" spc="-5" dirty="0">
                <a:latin typeface="Times New Roman"/>
                <a:cs typeface="Times New Roman"/>
              </a:rPr>
              <a:t>about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strong bond among peer groups. </a:t>
            </a:r>
          </a:p>
          <a:p>
            <a:pPr marL="12700" marR="81280">
              <a:lnSpc>
                <a:spcPct val="96000"/>
              </a:lnSpc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It  </a:t>
            </a:r>
            <a:r>
              <a:rPr lang="en-US" b="1" spc="-10" dirty="0">
                <a:latin typeface="Times New Roman"/>
                <a:cs typeface="Times New Roman"/>
              </a:rPr>
              <a:t>develops </a:t>
            </a:r>
            <a:r>
              <a:rPr lang="en-US" b="1" spc="-5" dirty="0">
                <a:latin typeface="Times New Roman"/>
                <a:cs typeface="Times New Roman"/>
              </a:rPr>
              <a:t>because </a:t>
            </a:r>
            <a:r>
              <a:rPr lang="en-US" b="1" spc="-20" dirty="0">
                <a:latin typeface="Times New Roman"/>
                <a:cs typeface="Times New Roman"/>
              </a:rPr>
              <a:t>of the </a:t>
            </a:r>
            <a:r>
              <a:rPr lang="en-US" b="1" spc="-5" dirty="0">
                <a:latin typeface="Times New Roman"/>
                <a:cs typeface="Times New Roman"/>
              </a:rPr>
              <a:t>involvement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persons connected </a:t>
            </a:r>
            <a:r>
              <a:rPr lang="en-US" b="1" spc="-10" dirty="0">
                <a:latin typeface="Times New Roman"/>
                <a:cs typeface="Times New Roman"/>
              </a:rPr>
              <a:t>with </a:t>
            </a:r>
            <a:r>
              <a:rPr lang="en-US" b="1" spc="5" dirty="0">
                <a:latin typeface="Times New Roman"/>
                <a:cs typeface="Times New Roman"/>
              </a:rPr>
              <a:t>an  </a:t>
            </a:r>
            <a:r>
              <a:rPr lang="en-US" b="1" spc="-5" dirty="0">
                <a:latin typeface="Times New Roman"/>
                <a:cs typeface="Times New Roman"/>
              </a:rPr>
              <a:t>organization. </a:t>
            </a:r>
          </a:p>
          <a:p>
            <a:pPr marL="12700" marR="81280">
              <a:lnSpc>
                <a:spcPct val="96000"/>
              </a:lnSpc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5" dirty="0">
                <a:latin typeface="Times New Roman"/>
                <a:cs typeface="Times New Roman"/>
              </a:rPr>
              <a:t>gives mental satisfaction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participants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gradually  reduces emotional </a:t>
            </a:r>
            <a:r>
              <a:rPr lang="en-US" b="1" spc="-10" dirty="0">
                <a:latin typeface="Times New Roman"/>
                <a:cs typeface="Times New Roman"/>
              </a:rPr>
              <a:t>outbursts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reactions. </a:t>
            </a:r>
          </a:p>
          <a:p>
            <a:pPr marL="12700" marR="81280">
              <a:lnSpc>
                <a:spcPct val="96000"/>
              </a:lnSpc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keeps the </a:t>
            </a:r>
            <a:r>
              <a:rPr lang="en-US" b="1" spc="-5" dirty="0">
                <a:latin typeface="Times New Roman"/>
                <a:cs typeface="Times New Roman"/>
              </a:rPr>
              <a:t>employees  anticipating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acts </a:t>
            </a:r>
            <a:r>
              <a:rPr lang="en-US" b="1" spc="-5" dirty="0">
                <a:latin typeface="Times New Roman"/>
                <a:cs typeface="Times New Roman"/>
              </a:rPr>
              <a:t>as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buffer </a:t>
            </a:r>
            <a:r>
              <a:rPr lang="en-US" b="1" spc="-10" dirty="0">
                <a:latin typeface="Times New Roman"/>
                <a:cs typeface="Times New Roman"/>
              </a:rPr>
              <a:t>against </a:t>
            </a:r>
            <a:r>
              <a:rPr lang="en-US" b="1" spc="-5" dirty="0">
                <a:latin typeface="Times New Roman"/>
                <a:cs typeface="Times New Roman"/>
              </a:rPr>
              <a:t>Shockwaves. </a:t>
            </a:r>
          </a:p>
          <a:p>
            <a:pPr marL="12700" marR="81280">
              <a:lnSpc>
                <a:spcPct val="96000"/>
              </a:lnSpc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dirty="0">
                <a:latin typeface="Times New Roman"/>
                <a:cs typeface="Times New Roman"/>
              </a:rPr>
              <a:t>fast </a:t>
            </a:r>
            <a:r>
              <a:rPr lang="en-US" b="1" spc="-20" dirty="0">
                <a:latin typeface="Times New Roman"/>
                <a:cs typeface="Times New Roman"/>
              </a:rPr>
              <a:t>and </a:t>
            </a:r>
            <a:r>
              <a:rPr lang="en-US" b="1" dirty="0">
                <a:latin typeface="Times New Roman"/>
                <a:cs typeface="Times New Roman"/>
              </a:rPr>
              <a:t>can  </a:t>
            </a:r>
            <a:r>
              <a:rPr lang="en-US" b="1" spc="-5" dirty="0">
                <a:latin typeface="Times New Roman"/>
                <a:cs typeface="Times New Roman"/>
              </a:rPr>
              <a:t>supplement formal channels. </a:t>
            </a: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provides </a:t>
            </a:r>
            <a:r>
              <a:rPr lang="en-US" b="1" spc="-5" dirty="0">
                <a:latin typeface="Times New Roman"/>
                <a:cs typeface="Times New Roman"/>
              </a:rPr>
              <a:t>informal </a:t>
            </a:r>
            <a:r>
              <a:rPr lang="en-US" b="1" dirty="0">
                <a:latin typeface="Times New Roman"/>
                <a:cs typeface="Times New Roman"/>
              </a:rPr>
              <a:t>feedback </a:t>
            </a:r>
            <a:r>
              <a:rPr lang="en-US" b="1" spc="-10" dirty="0">
                <a:latin typeface="Times New Roman"/>
                <a:cs typeface="Times New Roman"/>
              </a:rPr>
              <a:t>on </a:t>
            </a:r>
            <a:r>
              <a:rPr lang="en-US" b="1" spc="-5" dirty="0">
                <a:latin typeface="Times New Roman"/>
                <a:cs typeface="Times New Roman"/>
              </a:rPr>
              <a:t>the </a:t>
            </a:r>
            <a:r>
              <a:rPr lang="en-US" b="1" spc="-10" dirty="0">
                <a:latin typeface="Times New Roman"/>
                <a:cs typeface="Times New Roman"/>
              </a:rPr>
              <a:t>changes  </a:t>
            </a:r>
            <a:r>
              <a:rPr lang="en-US" b="1" spc="-5" dirty="0">
                <a:latin typeface="Times New Roman"/>
                <a:cs typeface="Times New Roman"/>
              </a:rPr>
              <a:t>contemplated </a:t>
            </a:r>
            <a:r>
              <a:rPr lang="en-US" b="1" spc="-10" dirty="0">
                <a:latin typeface="Times New Roman"/>
                <a:cs typeface="Times New Roman"/>
              </a:rPr>
              <a:t>by the</a:t>
            </a:r>
            <a:r>
              <a:rPr lang="en-US" b="1" spc="3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Management.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703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8DC5-731B-4A56-89A0-69B929F7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Grapevine</a:t>
            </a:r>
            <a:r>
              <a:rPr lang="en-US" b="1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sz="4000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04BE-E717-4D2D-AA46-47618C8E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700" marR="31750">
              <a:lnSpc>
                <a:spcPct val="96000"/>
              </a:lnSpc>
              <a:spcBef>
                <a:spcPts val="5"/>
              </a:spcBef>
            </a:pPr>
            <a:r>
              <a:rPr lang="en-US" b="1" spc="-10" dirty="0">
                <a:latin typeface="Times New Roman"/>
                <a:cs typeface="Times New Roman"/>
              </a:rPr>
              <a:t>Grapevine, is definitely </a:t>
            </a:r>
            <a:r>
              <a:rPr lang="en-US" b="1" spc="-5" dirty="0">
                <a:latin typeface="Times New Roman"/>
                <a:cs typeface="Times New Roman"/>
              </a:rPr>
              <a:t>dangerous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the health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organization </a:t>
            </a:r>
            <a:r>
              <a:rPr lang="en-US" b="1" spc="-10" dirty="0">
                <a:latin typeface="Times New Roman"/>
                <a:cs typeface="Times New Roman"/>
              </a:rPr>
              <a:t>if </a:t>
            </a:r>
            <a:r>
              <a:rPr lang="en-US" b="1" spc="-5" dirty="0">
                <a:latin typeface="Times New Roman"/>
                <a:cs typeface="Times New Roman"/>
              </a:rPr>
              <a:t>allowed 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grow without monitoring. </a:t>
            </a:r>
            <a:r>
              <a:rPr lang="en-US" b="1" spc="-10" dirty="0">
                <a:latin typeface="Times New Roman"/>
                <a:cs typeface="Times New Roman"/>
              </a:rPr>
              <a:t>Grapevine </a:t>
            </a:r>
            <a:r>
              <a:rPr lang="en-US" b="1" dirty="0">
                <a:latin typeface="Times New Roman"/>
                <a:cs typeface="Times New Roman"/>
              </a:rPr>
              <a:t>channel </a:t>
            </a:r>
            <a:r>
              <a:rPr lang="en-US" b="1" spc="-10" dirty="0">
                <a:latin typeface="Times New Roman"/>
                <a:cs typeface="Times New Roman"/>
              </a:rPr>
              <a:t>distorts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exaggerates </a:t>
            </a:r>
            <a:r>
              <a:rPr lang="en-US" b="1" spc="-10" dirty="0">
                <a:latin typeface="Times New Roman"/>
                <a:cs typeface="Times New Roman"/>
              </a:rPr>
              <a:t>the  </a:t>
            </a:r>
            <a:r>
              <a:rPr lang="en-US" b="1" spc="-5" dirty="0">
                <a:latin typeface="Times New Roman"/>
                <a:cs typeface="Times New Roman"/>
              </a:rPr>
              <a:t>content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message. </a:t>
            </a:r>
          </a:p>
          <a:p>
            <a:pPr marL="12700" marR="31750">
              <a:lnSpc>
                <a:spcPct val="96000"/>
              </a:lnSpc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20" dirty="0">
                <a:latin typeface="Times New Roman"/>
                <a:cs typeface="Times New Roman"/>
              </a:rPr>
              <a:t>has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potential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spread </a:t>
            </a:r>
            <a:r>
              <a:rPr lang="en-US" b="1" spc="-10" dirty="0">
                <a:latin typeface="Times New Roman"/>
                <a:cs typeface="Times New Roman"/>
              </a:rPr>
              <a:t>unnecessary </a:t>
            </a:r>
            <a:r>
              <a:rPr lang="en-US" b="1" spc="-5" dirty="0">
                <a:latin typeface="Times New Roman"/>
                <a:cs typeface="Times New Roman"/>
              </a:rPr>
              <a:t>gossip. </a:t>
            </a: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may  </a:t>
            </a:r>
            <a:r>
              <a:rPr lang="en-US" b="1" spc="-5" dirty="0">
                <a:latin typeface="Times New Roman"/>
                <a:cs typeface="Times New Roman"/>
              </a:rPr>
              <a:t>result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5" dirty="0">
                <a:latin typeface="Times New Roman"/>
                <a:cs typeface="Times New Roman"/>
              </a:rPr>
              <a:t>character assassination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personal vilification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individuals. </a:t>
            </a:r>
            <a:r>
              <a:rPr lang="en-US" b="1" dirty="0">
                <a:latin typeface="Times New Roman"/>
                <a:cs typeface="Times New Roman"/>
              </a:rPr>
              <a:t>It  </a:t>
            </a:r>
            <a:r>
              <a:rPr lang="en-US" b="1" spc="-10" dirty="0">
                <a:latin typeface="Times New Roman"/>
                <a:cs typeface="Times New Roman"/>
              </a:rPr>
              <a:t>may </a:t>
            </a:r>
            <a:r>
              <a:rPr lang="en-US" b="1" spc="-5" dirty="0">
                <a:latin typeface="Times New Roman"/>
                <a:cs typeface="Times New Roman"/>
              </a:rPr>
              <a:t>provoke sudden </a:t>
            </a:r>
            <a:r>
              <a:rPr lang="en-US" b="1" spc="-10" dirty="0">
                <a:latin typeface="Times New Roman"/>
                <a:cs typeface="Times New Roman"/>
              </a:rPr>
              <a:t>unwanted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unexpected </a:t>
            </a:r>
            <a:r>
              <a:rPr lang="en-US" b="1" spc="-10" dirty="0">
                <a:latin typeface="Times New Roman"/>
                <a:cs typeface="Times New Roman"/>
              </a:rPr>
              <a:t>reactions </a:t>
            </a:r>
            <a:r>
              <a:rPr lang="en-US" b="1" spc="-5" dirty="0">
                <a:latin typeface="Times New Roman"/>
                <a:cs typeface="Times New Roman"/>
              </a:rPr>
              <a:t>from emotionally  unstable</a:t>
            </a:r>
            <a:r>
              <a:rPr lang="en-US" b="1" spc="1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people.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Grapevine </a:t>
            </a:r>
            <a:r>
              <a:rPr lang="en-US" b="1" spc="-5" dirty="0">
                <a:latin typeface="Times New Roman"/>
                <a:cs typeface="Times New Roman"/>
              </a:rPr>
              <a:t>channels </a:t>
            </a:r>
            <a:r>
              <a:rPr lang="en-US" b="1" dirty="0">
                <a:latin typeface="Times New Roman"/>
                <a:cs typeface="Times New Roman"/>
              </a:rPr>
              <a:t>can </a:t>
            </a:r>
            <a:r>
              <a:rPr lang="en-US" b="1" spc="-10" dirty="0">
                <a:latin typeface="Times New Roman"/>
                <a:cs typeface="Times New Roman"/>
              </a:rPr>
              <a:t>be </a:t>
            </a:r>
            <a:r>
              <a:rPr lang="en-US" b="1" spc="-5" dirty="0">
                <a:latin typeface="Times New Roman"/>
                <a:cs typeface="Times New Roman"/>
              </a:rPr>
              <a:t>moderated but </a:t>
            </a:r>
            <a:r>
              <a:rPr lang="en-US" b="1" spc="-15" dirty="0">
                <a:latin typeface="Times New Roman"/>
                <a:cs typeface="Times New Roman"/>
              </a:rPr>
              <a:t>not </a:t>
            </a:r>
            <a:r>
              <a:rPr lang="en-US" b="1" spc="-5" dirty="0">
                <a:latin typeface="Times New Roman"/>
                <a:cs typeface="Times New Roman"/>
              </a:rPr>
              <a:t>eliminated.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transparent  administration policy, employee-friendly </a:t>
            </a:r>
            <a:r>
              <a:rPr lang="en-US" b="1" spc="-10" dirty="0">
                <a:latin typeface="Times New Roman"/>
                <a:cs typeface="Times New Roman"/>
              </a:rPr>
              <a:t>attitude, </a:t>
            </a:r>
            <a:r>
              <a:rPr lang="en-US" b="1" spc="-5" dirty="0">
                <a:latin typeface="Times New Roman"/>
                <a:cs typeface="Times New Roman"/>
              </a:rPr>
              <a:t>fruitful peer </a:t>
            </a:r>
            <a:r>
              <a:rPr lang="en-US" b="1" spc="-10" dirty="0">
                <a:latin typeface="Times New Roman"/>
                <a:cs typeface="Times New Roman"/>
              </a:rPr>
              <a:t>group  </a:t>
            </a:r>
            <a:r>
              <a:rPr lang="en-US" b="1" spc="-5" dirty="0">
                <a:latin typeface="Times New Roman"/>
                <a:cs typeface="Times New Roman"/>
              </a:rPr>
              <a:t>meetings, inter-action sessions, </a:t>
            </a:r>
            <a:r>
              <a:rPr lang="en-US" b="1" spc="-10" dirty="0">
                <a:latin typeface="Times New Roman"/>
                <a:cs typeface="Times New Roman"/>
              </a:rPr>
              <a:t>parties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outings where all those </a:t>
            </a:r>
            <a:r>
              <a:rPr lang="en-US" b="1" spc="-5" dirty="0">
                <a:latin typeface="Times New Roman"/>
                <a:cs typeface="Times New Roman"/>
              </a:rPr>
              <a:t>connected  with the </a:t>
            </a:r>
            <a:r>
              <a:rPr lang="en-US" b="1" spc="-5" dirty="0" err="1">
                <a:latin typeface="Times New Roman"/>
                <a:cs typeface="Times New Roman"/>
              </a:rPr>
              <a:t>organisation</a:t>
            </a:r>
            <a:r>
              <a:rPr lang="en-US" b="1" spc="-5" dirty="0">
                <a:latin typeface="Times New Roman"/>
                <a:cs typeface="Times New Roman"/>
              </a:rPr>
              <a:t> participate are some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strategies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monitor  </a:t>
            </a:r>
            <a:r>
              <a:rPr lang="en-US" b="1" spc="-10" dirty="0">
                <a:latin typeface="Times New Roman"/>
                <a:cs typeface="Times New Roman"/>
              </a:rPr>
              <a:t>grapevine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15" dirty="0">
                <a:latin typeface="Times New Roman"/>
                <a:cs typeface="Times New Roman"/>
              </a:rPr>
              <a:t>use </a:t>
            </a:r>
            <a:r>
              <a:rPr lang="en-US" b="1" spc="-10" dirty="0">
                <a:latin typeface="Times New Roman"/>
                <a:cs typeface="Times New Roman"/>
              </a:rPr>
              <a:t>it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advantage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organization. </a:t>
            </a:r>
          </a:p>
          <a:p>
            <a:pPr marL="12700" marR="5080">
              <a:lnSpc>
                <a:spcPct val="95900"/>
              </a:lnSpc>
            </a:pPr>
            <a:r>
              <a:rPr lang="en-US" b="1" spc="-5" dirty="0">
                <a:latin typeface="Times New Roman"/>
                <a:cs typeface="Times New Roman"/>
              </a:rPr>
              <a:t>Business </a:t>
            </a:r>
            <a:r>
              <a:rPr lang="en-US" b="1" spc="-10" dirty="0">
                <a:latin typeface="Times New Roman"/>
                <a:cs typeface="Times New Roman"/>
              </a:rPr>
              <a:t>houses and  </a:t>
            </a:r>
            <a:r>
              <a:rPr lang="en-US" b="1" spc="-5" dirty="0">
                <a:latin typeface="Times New Roman"/>
                <a:cs typeface="Times New Roman"/>
              </a:rPr>
              <a:t>industries adopt </a:t>
            </a:r>
            <a:r>
              <a:rPr lang="en-US" b="1" spc="-10" dirty="0">
                <a:latin typeface="Times New Roman"/>
                <a:cs typeface="Times New Roman"/>
              </a:rPr>
              <a:t>one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several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these strategies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5" dirty="0">
                <a:latin typeface="Times New Roman"/>
                <a:cs typeface="Times New Roman"/>
              </a:rPr>
              <a:t>keep </a:t>
            </a:r>
            <a:r>
              <a:rPr lang="en-US" b="1" spc="-5" dirty="0">
                <a:latin typeface="Times New Roman"/>
                <a:cs typeface="Times New Roman"/>
              </a:rPr>
              <a:t>grapevine </a:t>
            </a:r>
            <a:r>
              <a:rPr lang="en-US" b="1" spc="-10" dirty="0">
                <a:latin typeface="Times New Roman"/>
                <a:cs typeface="Times New Roman"/>
              </a:rPr>
              <a:t>under  </a:t>
            </a:r>
            <a:r>
              <a:rPr lang="en-US" b="1" spc="-5" dirty="0">
                <a:latin typeface="Times New Roman"/>
                <a:cs typeface="Times New Roman"/>
              </a:rPr>
              <a:t>reasonable control </a:t>
            </a:r>
            <a:r>
              <a:rPr lang="en-US" b="1" dirty="0">
                <a:latin typeface="Times New Roman"/>
                <a:cs typeface="Times New Roman"/>
              </a:rPr>
              <a:t>so </a:t>
            </a:r>
            <a:r>
              <a:rPr lang="en-US" b="1" spc="-5" dirty="0">
                <a:latin typeface="Times New Roman"/>
                <a:cs typeface="Times New Roman"/>
              </a:rPr>
              <a:t>that </a:t>
            </a:r>
            <a:r>
              <a:rPr lang="en-US" b="1" spc="-10" dirty="0">
                <a:latin typeface="Times New Roman"/>
                <a:cs typeface="Times New Roman"/>
              </a:rPr>
              <a:t>it does not </a:t>
            </a:r>
            <a:r>
              <a:rPr lang="en-US" b="1" spc="-5" dirty="0">
                <a:latin typeface="Times New Roman"/>
                <a:cs typeface="Times New Roman"/>
              </a:rPr>
              <a:t>degenerate into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 err="1">
                <a:latin typeface="Times New Roman"/>
                <a:cs typeface="Times New Roman"/>
              </a:rPr>
              <a:t>rumour</a:t>
            </a:r>
            <a:r>
              <a:rPr lang="en-US" b="1" spc="-5" dirty="0">
                <a:latin typeface="Times New Roman"/>
                <a:cs typeface="Times New Roman"/>
              </a:rPr>
              <a:t> mill </a:t>
            </a:r>
            <a:r>
              <a:rPr lang="en-US" b="1" spc="-10" dirty="0">
                <a:latin typeface="Times New Roman"/>
                <a:cs typeface="Times New Roman"/>
              </a:rPr>
              <a:t>and  </a:t>
            </a:r>
            <a:r>
              <a:rPr lang="en-US" b="1" spc="-5" dirty="0">
                <a:latin typeface="Times New Roman"/>
                <a:cs typeface="Times New Roman"/>
              </a:rPr>
              <a:t>promote </a:t>
            </a:r>
            <a:r>
              <a:rPr lang="en-US" b="1" spc="-10" dirty="0">
                <a:latin typeface="Times New Roman"/>
                <a:cs typeface="Times New Roman"/>
              </a:rPr>
              <a:t>unwanted </a:t>
            </a:r>
            <a:r>
              <a:rPr lang="en-US" b="1" spc="-5" dirty="0">
                <a:latin typeface="Times New Roman"/>
                <a:cs typeface="Times New Roman"/>
              </a:rPr>
              <a:t>gossip sessions </a:t>
            </a:r>
            <a:r>
              <a:rPr lang="en-US" b="1" dirty="0">
                <a:latin typeface="Times New Roman"/>
                <a:cs typeface="Times New Roman"/>
              </a:rPr>
              <a:t>among </a:t>
            </a:r>
            <a:r>
              <a:rPr lang="en-US" b="1" spc="-10" dirty="0">
                <a:latin typeface="Times New Roman"/>
                <a:cs typeface="Times New Roman"/>
              </a:rPr>
              <a:t>the</a:t>
            </a:r>
            <a:r>
              <a:rPr lang="en-US" b="1" spc="1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employees.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987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8256A-5393-40FB-8415-CE529262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6008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2DD-7075-43E2-A3F9-9D7F041C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communication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9031-E705-4710-A195-28454C9A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5" dirty="0">
                <a:latin typeface="Times New Roman"/>
                <a:cs typeface="Times New Roman"/>
              </a:rPr>
              <a:t>In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business </a:t>
            </a:r>
            <a:r>
              <a:rPr lang="en-US" b="1" spc="-10" dirty="0">
                <a:latin typeface="Times New Roman"/>
                <a:cs typeface="Times New Roman"/>
              </a:rPr>
              <a:t>context, all </a:t>
            </a:r>
            <a:r>
              <a:rPr lang="en-US" b="1" spc="-5" dirty="0">
                <a:latin typeface="Times New Roman"/>
                <a:cs typeface="Times New Roman"/>
              </a:rPr>
              <a:t>communication can </a:t>
            </a:r>
            <a:r>
              <a:rPr lang="en-US" b="1" spc="-10" dirty="0">
                <a:latin typeface="Times New Roman"/>
                <a:cs typeface="Times New Roman"/>
              </a:rPr>
              <a:t>be </a:t>
            </a:r>
            <a:r>
              <a:rPr lang="en-US" b="1" spc="-5" dirty="0">
                <a:latin typeface="Times New Roman"/>
                <a:cs typeface="Times New Roman"/>
              </a:rPr>
              <a:t>divided into two categories  </a:t>
            </a:r>
            <a:r>
              <a:rPr lang="en-US" b="1" spc="-10" dirty="0">
                <a:latin typeface="Times New Roman"/>
                <a:cs typeface="Times New Roman"/>
              </a:rPr>
              <a:t>namely, </a:t>
            </a:r>
            <a:r>
              <a:rPr lang="en-US" b="1" spc="-5" dirty="0">
                <a:latin typeface="Times New Roman"/>
                <a:cs typeface="Times New Roman"/>
              </a:rPr>
              <a:t>External Communication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Internal</a:t>
            </a:r>
            <a:r>
              <a:rPr lang="en-US" b="1" spc="55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Communication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BBA9C9-FB2F-47E9-A7B1-7917694723ED}"/>
              </a:ext>
            </a:extLst>
          </p:cNvPr>
          <p:cNvSpPr/>
          <p:nvPr/>
        </p:nvSpPr>
        <p:spPr>
          <a:xfrm>
            <a:off x="1049233" y="3273288"/>
            <a:ext cx="8876645" cy="2411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39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E6F7-8D98-44E6-A5B1-5B4174C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External 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ACF1-EBA9-4902-BCD4-BDB55255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en-US" sz="2400" b="1" spc="5" dirty="0">
                <a:latin typeface="Times New Roman"/>
                <a:cs typeface="Times New Roman"/>
              </a:rPr>
              <a:t>An </a:t>
            </a:r>
            <a:r>
              <a:rPr lang="en-US" sz="2400" b="1" spc="-5" dirty="0">
                <a:latin typeface="Times New Roman"/>
                <a:cs typeface="Times New Roman"/>
              </a:rPr>
              <a:t>organization, </a:t>
            </a:r>
            <a:r>
              <a:rPr lang="en-US" sz="2400" b="1" spc="-10" dirty="0">
                <a:latin typeface="Times New Roman"/>
                <a:cs typeface="Times New Roman"/>
              </a:rPr>
              <a:t>when </a:t>
            </a:r>
            <a:r>
              <a:rPr lang="en-US" sz="2400" b="1" spc="5" dirty="0">
                <a:latin typeface="Times New Roman"/>
                <a:cs typeface="Times New Roman"/>
              </a:rPr>
              <a:t>it </a:t>
            </a:r>
            <a:r>
              <a:rPr lang="en-US" sz="2400" b="1" spc="-5" dirty="0">
                <a:latin typeface="Times New Roman"/>
                <a:cs typeface="Times New Roman"/>
              </a:rPr>
              <a:t>communicates with Governmental agencies, </a:t>
            </a:r>
            <a:r>
              <a:rPr lang="en-US" sz="2400" b="1" spc="-10" dirty="0">
                <a:latin typeface="Times New Roman"/>
                <a:cs typeface="Times New Roman"/>
              </a:rPr>
              <a:t>other  </a:t>
            </a:r>
            <a:r>
              <a:rPr lang="en-US" sz="2400" b="1" spc="-5" dirty="0">
                <a:latin typeface="Times New Roman"/>
                <a:cs typeface="Times New Roman"/>
              </a:rPr>
              <a:t>organizations, customers, </a:t>
            </a:r>
            <a:r>
              <a:rPr lang="en-US" sz="2400" b="1" spc="-10" dirty="0">
                <a:latin typeface="Times New Roman"/>
                <a:cs typeface="Times New Roman"/>
              </a:rPr>
              <a:t>clients and </a:t>
            </a:r>
            <a:r>
              <a:rPr lang="en-US" sz="2400" b="1" spc="-5" dirty="0">
                <a:latin typeface="Times New Roman"/>
                <a:cs typeface="Times New Roman"/>
              </a:rPr>
              <a:t>Public </a:t>
            </a:r>
            <a:r>
              <a:rPr lang="en-US" sz="2400" b="1" spc="-10" dirty="0">
                <a:latin typeface="Times New Roman"/>
                <a:cs typeface="Times New Roman"/>
              </a:rPr>
              <a:t>it is </a:t>
            </a:r>
            <a:r>
              <a:rPr lang="en-US" sz="2400" b="1" spc="-5" dirty="0">
                <a:latin typeface="Times New Roman"/>
                <a:cs typeface="Times New Roman"/>
              </a:rPr>
              <a:t>called external  communication.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en-US" sz="2400" b="1" spc="-10" dirty="0">
                <a:latin typeface="Times New Roman"/>
                <a:cs typeface="Times New Roman"/>
              </a:rPr>
              <a:t>The media </a:t>
            </a:r>
            <a:r>
              <a:rPr lang="en-US" sz="2400" b="1" spc="-5" dirty="0">
                <a:latin typeface="Times New Roman"/>
                <a:cs typeface="Times New Roman"/>
              </a:rPr>
              <a:t>employed </a:t>
            </a:r>
            <a:r>
              <a:rPr lang="en-US" sz="2400" b="1" dirty="0">
                <a:latin typeface="Times New Roman"/>
                <a:cs typeface="Times New Roman"/>
              </a:rPr>
              <a:t>may </a:t>
            </a:r>
            <a:r>
              <a:rPr lang="en-US" sz="2400" b="1" spc="-10" dirty="0">
                <a:latin typeface="Times New Roman"/>
                <a:cs typeface="Times New Roman"/>
              </a:rPr>
              <a:t>be </a:t>
            </a:r>
            <a:r>
              <a:rPr lang="en-US" sz="2400" b="1" spc="-5" dirty="0">
                <a:latin typeface="Times New Roman"/>
                <a:cs typeface="Times New Roman"/>
              </a:rPr>
              <a:t>written media </a:t>
            </a:r>
            <a:r>
              <a:rPr lang="en-US" sz="2400" b="1" spc="-10" dirty="0">
                <a:latin typeface="Times New Roman"/>
                <a:cs typeface="Times New Roman"/>
              </a:rPr>
              <a:t>like </a:t>
            </a:r>
            <a:r>
              <a:rPr lang="en-US" sz="2400" b="1" spc="-5" dirty="0">
                <a:latin typeface="Times New Roman"/>
                <a:cs typeface="Times New Roman"/>
              </a:rPr>
              <a:t>letters,  reports, </a:t>
            </a:r>
            <a:r>
              <a:rPr lang="en-US" sz="2400" b="1" spc="-10" dirty="0">
                <a:latin typeface="Times New Roman"/>
                <a:cs typeface="Times New Roman"/>
              </a:rPr>
              <a:t>proposals </a:t>
            </a:r>
            <a:r>
              <a:rPr lang="en-US" sz="2400" b="1" spc="-20" dirty="0">
                <a:latin typeface="Times New Roman"/>
                <a:cs typeface="Times New Roman"/>
              </a:rPr>
              <a:t>or </a:t>
            </a:r>
            <a:r>
              <a:rPr lang="en-US" sz="2400" b="1" spc="-10" dirty="0">
                <a:latin typeface="Times New Roman"/>
                <a:cs typeface="Times New Roman"/>
              </a:rPr>
              <a:t>visual media </a:t>
            </a:r>
            <a:r>
              <a:rPr lang="en-US" sz="2400" b="1" spc="-5" dirty="0">
                <a:latin typeface="Times New Roman"/>
                <a:cs typeface="Times New Roman"/>
              </a:rPr>
              <a:t>like posters, advertisements video tapes </a:t>
            </a:r>
            <a:r>
              <a:rPr lang="en-US" sz="2400" b="1" spc="-20" dirty="0">
                <a:latin typeface="Times New Roman"/>
                <a:cs typeface="Times New Roman"/>
              </a:rPr>
              <a:t>or  </a:t>
            </a:r>
            <a:r>
              <a:rPr lang="en-US" sz="2400" b="1" spc="-5" dirty="0">
                <a:latin typeface="Times New Roman"/>
                <a:cs typeface="Times New Roman"/>
              </a:rPr>
              <a:t>electronic media </a:t>
            </a:r>
            <a:r>
              <a:rPr lang="en-US" sz="2400" b="1" spc="-10" dirty="0">
                <a:latin typeface="Times New Roman"/>
                <a:cs typeface="Times New Roman"/>
              </a:rPr>
              <a:t>like </a:t>
            </a:r>
            <a:r>
              <a:rPr lang="en-US" sz="2400" b="1" spc="-5" dirty="0">
                <a:latin typeface="Times New Roman"/>
                <a:cs typeface="Times New Roman"/>
              </a:rPr>
              <a:t>faxes, telegrams, e-mails, telexes. </a:t>
            </a: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lang="en-US" sz="2400" b="1" spc="-15" dirty="0">
                <a:latin typeface="Times New Roman"/>
                <a:cs typeface="Times New Roman"/>
              </a:rPr>
              <a:t>The </a:t>
            </a:r>
            <a:r>
              <a:rPr lang="en-US" sz="2400" b="1" spc="-5" dirty="0">
                <a:latin typeface="Times New Roman"/>
                <a:cs typeface="Times New Roman"/>
              </a:rPr>
              <a:t>communication  might </a:t>
            </a:r>
            <a:r>
              <a:rPr lang="en-US" sz="2400" b="1" dirty="0">
                <a:latin typeface="Times New Roman"/>
                <a:cs typeface="Times New Roman"/>
              </a:rPr>
              <a:t>also </a:t>
            </a:r>
            <a:r>
              <a:rPr lang="en-US" sz="2400" b="1" spc="-10" dirty="0">
                <a:latin typeface="Times New Roman"/>
                <a:cs typeface="Times New Roman"/>
              </a:rPr>
              <a:t>be </a:t>
            </a:r>
            <a:r>
              <a:rPr lang="en-US" sz="2400" b="1" spc="-5" dirty="0">
                <a:latin typeface="Times New Roman"/>
                <a:cs typeface="Times New Roman"/>
              </a:rPr>
              <a:t>through teleconferences, face-to-face meetings, </a:t>
            </a:r>
            <a:r>
              <a:rPr lang="en-US" sz="2400" b="1" spc="-10" dirty="0">
                <a:latin typeface="Times New Roman"/>
                <a:cs typeface="Times New Roman"/>
              </a:rPr>
              <a:t>panel </a:t>
            </a:r>
            <a:r>
              <a:rPr lang="en-US" sz="2400" b="1" spc="-5" dirty="0">
                <a:latin typeface="Times New Roman"/>
                <a:cs typeface="Times New Roman"/>
              </a:rPr>
              <a:t>discussions  </a:t>
            </a:r>
            <a:r>
              <a:rPr lang="en-US" sz="2400" b="1" spc="-20" dirty="0">
                <a:latin typeface="Times New Roman"/>
                <a:cs typeface="Times New Roman"/>
              </a:rPr>
              <a:t>or </a:t>
            </a:r>
            <a:r>
              <a:rPr lang="en-US" sz="2400" b="1" spc="-5" dirty="0">
                <a:latin typeface="Times New Roman"/>
                <a:cs typeface="Times New Roman"/>
              </a:rPr>
              <a:t>presentations, exhibitions </a:t>
            </a:r>
            <a:r>
              <a:rPr lang="en-US" sz="2400" b="1" spc="-10" dirty="0">
                <a:latin typeface="Times New Roman"/>
                <a:cs typeface="Times New Roman"/>
              </a:rPr>
              <a:t>and </a:t>
            </a:r>
            <a:r>
              <a:rPr lang="en-US" sz="2400" b="1" dirty="0">
                <a:latin typeface="Times New Roman"/>
                <a:cs typeface="Times New Roman"/>
              </a:rPr>
              <a:t>such</a:t>
            </a:r>
            <a:r>
              <a:rPr lang="en-US" sz="2400" b="1" spc="7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events.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303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32E0-1FAE-4532-93E3-38711B22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External</a:t>
            </a:r>
            <a:r>
              <a:rPr lang="en-US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0FE3C84-C965-4778-A819-7381E41A40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906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00" marR="119380">
              <a:lnSpc>
                <a:spcPct val="150000"/>
              </a:lnSpc>
            </a:pPr>
            <a:r>
              <a:rPr sz="2000" b="1" spc="-5" dirty="0">
                <a:latin typeface="Times New Roman"/>
                <a:cs typeface="Times New Roman"/>
              </a:rPr>
              <a:t>External communication </a:t>
            </a:r>
            <a:r>
              <a:rPr sz="2000" b="1" spc="-10" dirty="0">
                <a:latin typeface="Times New Roman"/>
                <a:cs typeface="Times New Roman"/>
              </a:rPr>
              <a:t>helps </a:t>
            </a:r>
            <a:r>
              <a:rPr sz="2000" b="1" spc="5" dirty="0">
                <a:latin typeface="Times New Roman"/>
                <a:cs typeface="Times New Roman"/>
              </a:rPr>
              <a:t>an </a:t>
            </a:r>
            <a:r>
              <a:rPr sz="2000" b="1" spc="-5" dirty="0">
                <a:latin typeface="Times New Roman"/>
                <a:cs typeface="Times New Roman"/>
              </a:rPr>
              <a:t>organization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keep </a:t>
            </a:r>
            <a:r>
              <a:rPr sz="2000" b="1" spc="-10" dirty="0">
                <a:latin typeface="Times New Roman"/>
                <a:cs typeface="Times New Roman"/>
              </a:rPr>
              <a:t>its </a:t>
            </a:r>
            <a:r>
              <a:rPr sz="2000" b="1" spc="-5" dirty="0">
                <a:latin typeface="Times New Roman"/>
                <a:cs typeface="Times New Roman"/>
              </a:rPr>
              <a:t>outsourcing  agencies </a:t>
            </a:r>
            <a:r>
              <a:rPr sz="2000" b="1" spc="-10" dirty="0">
                <a:latin typeface="Times New Roman"/>
                <a:cs typeface="Times New Roman"/>
              </a:rPr>
              <a:t>like </a:t>
            </a:r>
            <a:r>
              <a:rPr sz="2000" b="1" spc="-5" dirty="0">
                <a:latin typeface="Times New Roman"/>
                <a:cs typeface="Times New Roman"/>
              </a:rPr>
              <a:t>distributors, wholesalers, retailers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clientele well informed  about </a:t>
            </a:r>
            <a:r>
              <a:rPr sz="2000" b="1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company’s products, services, progress </a:t>
            </a:r>
            <a:r>
              <a:rPr sz="2000" b="1" spc="-20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goals. </a:t>
            </a:r>
            <a:endParaRPr lang="en-US" sz="2000" b="1" dirty="0">
              <a:latin typeface="Times New Roman"/>
              <a:cs typeface="Times New Roman"/>
            </a:endParaRPr>
          </a:p>
          <a:p>
            <a:pPr marL="360000" marR="119380">
              <a:lnSpc>
                <a:spcPct val="150000"/>
              </a:lnSpc>
            </a:pPr>
            <a:r>
              <a:rPr sz="2000" b="1" spc="-1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information  </a:t>
            </a:r>
            <a:r>
              <a:rPr sz="2000" b="1" spc="-10" dirty="0">
                <a:latin typeface="Times New Roman"/>
                <a:cs typeface="Times New Roman"/>
              </a:rPr>
              <a:t>gets </a:t>
            </a:r>
            <a:r>
              <a:rPr sz="2000" b="1" spc="-5" dirty="0">
                <a:latin typeface="Times New Roman"/>
                <a:cs typeface="Times New Roman"/>
              </a:rPr>
              <a:t>continuously updated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accurate. </a:t>
            </a:r>
            <a:r>
              <a:rPr sz="2000" b="1" spc="-10" dirty="0">
                <a:latin typeface="Times New Roman"/>
                <a:cs typeface="Times New Roman"/>
              </a:rPr>
              <a:t>All </a:t>
            </a:r>
            <a:r>
              <a:rPr sz="2000" b="1" spc="-5" dirty="0">
                <a:latin typeface="Times New Roman"/>
                <a:cs typeface="Times New Roman"/>
              </a:rPr>
              <a:t>organizations </a:t>
            </a:r>
            <a:r>
              <a:rPr sz="2000" b="1" spc="-15" dirty="0">
                <a:latin typeface="Times New Roman"/>
                <a:cs typeface="Times New Roman"/>
              </a:rPr>
              <a:t>have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maintain  </a:t>
            </a:r>
            <a:r>
              <a:rPr sz="2000" b="1" spc="-10" dirty="0">
                <a:latin typeface="Times New Roman"/>
                <a:cs typeface="Times New Roman"/>
              </a:rPr>
              <a:t>cordial </a:t>
            </a:r>
            <a:r>
              <a:rPr sz="2000" b="1" spc="-5" dirty="0">
                <a:latin typeface="Times New Roman"/>
                <a:cs typeface="Times New Roman"/>
              </a:rPr>
              <a:t>relationships with government agencies, licensing authorities,  </a:t>
            </a:r>
            <a:r>
              <a:rPr sz="2000" b="1" spc="-10" dirty="0">
                <a:latin typeface="Times New Roman"/>
                <a:cs typeface="Times New Roman"/>
              </a:rPr>
              <a:t>suppliers </a:t>
            </a:r>
            <a:r>
              <a:rPr sz="2000" b="1" spc="-20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raw materials, </a:t>
            </a:r>
            <a:r>
              <a:rPr sz="2000" b="1" spc="-10" dirty="0">
                <a:latin typeface="Times New Roman"/>
                <a:cs typeface="Times New Roman"/>
              </a:rPr>
              <a:t>ancillary </a:t>
            </a:r>
            <a:r>
              <a:rPr sz="2000" b="1" spc="-5" dirty="0">
                <a:latin typeface="Times New Roman"/>
                <a:cs typeface="Times New Roman"/>
              </a:rPr>
              <a:t>industries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financial</a:t>
            </a:r>
            <a:r>
              <a:rPr sz="2000" b="1" spc="2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institutions.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000" b="1" spc="-5" dirty="0">
                <a:latin typeface="Times New Roman"/>
                <a:cs typeface="Times New Roman"/>
              </a:rPr>
              <a:t>Continual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updated information </a:t>
            </a:r>
            <a:r>
              <a:rPr sz="2000" b="1" spc="-10" dirty="0">
                <a:latin typeface="Times New Roman"/>
                <a:cs typeface="Times New Roman"/>
              </a:rPr>
              <a:t>without any </a:t>
            </a:r>
            <a:r>
              <a:rPr sz="2000" b="1" spc="-5" dirty="0">
                <a:latin typeface="Times New Roman"/>
                <a:cs typeface="Times New Roman"/>
              </a:rPr>
              <a:t>communication </a:t>
            </a:r>
            <a:r>
              <a:rPr sz="2000" b="1" dirty="0">
                <a:latin typeface="Times New Roman"/>
                <a:cs typeface="Times New Roman"/>
              </a:rPr>
              <a:t>gap</a:t>
            </a:r>
            <a:r>
              <a:rPr sz="2000" b="1" spc="1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is</a:t>
            </a:r>
            <a:r>
              <a:rPr lang="en-US"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essential </a:t>
            </a:r>
            <a:r>
              <a:rPr sz="2000" b="1" spc="-10" dirty="0">
                <a:latin typeface="Times New Roman"/>
                <a:cs typeface="Times New Roman"/>
              </a:rPr>
              <a:t>for </a:t>
            </a:r>
            <a:r>
              <a:rPr sz="2000" b="1" spc="-5" dirty="0">
                <a:latin typeface="Times New Roman"/>
                <a:cs typeface="Times New Roman"/>
              </a:rPr>
              <a:t>business</a:t>
            </a:r>
            <a:r>
              <a:rPr sz="2000" b="1" spc="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houses.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53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6E9-135C-44B2-9CA5-E2BD1AA0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Internal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88D3-DDB8-440D-A59C-CD218847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endParaRPr lang="en-US" sz="2400" dirty="0">
              <a:latin typeface="Arial"/>
              <a:cs typeface="Arial"/>
            </a:endParaRPr>
          </a:p>
          <a:p>
            <a:pPr marL="12700" marR="104775">
              <a:lnSpc>
                <a:spcPct val="150000"/>
              </a:lnSpc>
              <a:spcBef>
                <a:spcPts val="980"/>
              </a:spcBef>
            </a:pPr>
            <a:r>
              <a:rPr lang="en-US" b="1" spc="-5" dirty="0">
                <a:latin typeface="Times New Roman"/>
                <a:cs typeface="Times New Roman"/>
              </a:rPr>
              <a:t>Every organization </a:t>
            </a:r>
            <a:r>
              <a:rPr lang="en-US" b="1" spc="-10" dirty="0">
                <a:latin typeface="Times New Roman"/>
                <a:cs typeface="Times New Roman"/>
              </a:rPr>
              <a:t>has the necessity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maintain appropriate communication  with </a:t>
            </a:r>
            <a:r>
              <a:rPr lang="en-US" b="1" spc="-10" dirty="0">
                <a:latin typeface="Times New Roman"/>
                <a:cs typeface="Times New Roman"/>
              </a:rPr>
              <a:t>its </a:t>
            </a:r>
            <a:r>
              <a:rPr lang="en-US" b="1" spc="-5" dirty="0">
                <a:latin typeface="Times New Roman"/>
                <a:cs typeface="Times New Roman"/>
              </a:rPr>
              <a:t>branches, staff </a:t>
            </a:r>
            <a:r>
              <a:rPr lang="en-US" b="1" spc="-2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employees. </a:t>
            </a:r>
          </a:p>
          <a:p>
            <a:pPr marL="12700" marR="104775">
              <a:lnSpc>
                <a:spcPct val="150000"/>
              </a:lnSpc>
              <a:spcBef>
                <a:spcPts val="980"/>
              </a:spcBef>
            </a:pPr>
            <a:r>
              <a:rPr lang="en-US" b="1" spc="-10" dirty="0">
                <a:latin typeface="Times New Roman"/>
                <a:cs typeface="Times New Roman"/>
              </a:rPr>
              <a:t>This is generally </a:t>
            </a:r>
            <a:r>
              <a:rPr lang="en-US" b="1" spc="-5" dirty="0">
                <a:latin typeface="Times New Roman"/>
                <a:cs typeface="Times New Roman"/>
              </a:rPr>
              <a:t>called internal  communication. </a:t>
            </a:r>
          </a:p>
          <a:p>
            <a:pPr marL="12700" marR="104775">
              <a:lnSpc>
                <a:spcPct val="150000"/>
              </a:lnSpc>
              <a:spcBef>
                <a:spcPts val="980"/>
              </a:spcBef>
            </a:pPr>
            <a:r>
              <a:rPr lang="en-US" b="1" spc="-5" dirty="0">
                <a:latin typeface="Times New Roman"/>
                <a:cs typeface="Times New Roman"/>
              </a:rPr>
              <a:t>Internal communication </a:t>
            </a:r>
            <a:r>
              <a:rPr lang="en-US" b="1" spc="-10" dirty="0">
                <a:latin typeface="Times New Roman"/>
                <a:cs typeface="Times New Roman"/>
              </a:rPr>
              <a:t>is an </a:t>
            </a:r>
            <a:r>
              <a:rPr lang="en-US" b="1" spc="-5" dirty="0">
                <a:latin typeface="Times New Roman"/>
                <a:cs typeface="Times New Roman"/>
              </a:rPr>
              <a:t>essential feature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5" dirty="0">
                <a:latin typeface="Times New Roman"/>
                <a:cs typeface="Times New Roman"/>
              </a:rPr>
              <a:t>an  </a:t>
            </a:r>
            <a:r>
              <a:rPr lang="en-US" b="1" spc="-5" dirty="0">
                <a:latin typeface="Times New Roman"/>
                <a:cs typeface="Times New Roman"/>
              </a:rPr>
              <a:t>organization’s administrative structure. </a:t>
            </a:r>
          </a:p>
          <a:p>
            <a:pPr marL="12700" marR="104775">
              <a:lnSpc>
                <a:spcPct val="150000"/>
              </a:lnSpc>
              <a:spcBef>
                <a:spcPts val="980"/>
              </a:spcBef>
            </a:pPr>
            <a:r>
              <a:rPr lang="en-US" b="1" spc="-5" dirty="0">
                <a:latin typeface="Times New Roman"/>
                <a:cs typeface="Times New Roman"/>
              </a:rPr>
              <a:t>In </a:t>
            </a:r>
            <a:r>
              <a:rPr lang="en-US" b="1" dirty="0">
                <a:latin typeface="Times New Roman"/>
                <a:cs typeface="Times New Roman"/>
              </a:rPr>
              <a:t>modern </a:t>
            </a:r>
            <a:r>
              <a:rPr lang="en-US" b="1" spc="-5" dirty="0">
                <a:latin typeface="Times New Roman"/>
                <a:cs typeface="Times New Roman"/>
              </a:rPr>
              <a:t>times,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Human  </a:t>
            </a:r>
            <a:r>
              <a:rPr lang="en-US" b="1" spc="-10" dirty="0">
                <a:latin typeface="Times New Roman"/>
                <a:cs typeface="Times New Roman"/>
              </a:rPr>
              <a:t>Resource </a:t>
            </a:r>
            <a:r>
              <a:rPr lang="en-US" b="1" spc="-5" dirty="0">
                <a:latin typeface="Times New Roman"/>
                <a:cs typeface="Times New Roman"/>
              </a:rPr>
              <a:t>Department </a:t>
            </a:r>
            <a:r>
              <a:rPr lang="en-US" b="1" spc="-10" dirty="0">
                <a:latin typeface="Times New Roman"/>
                <a:cs typeface="Times New Roman"/>
              </a:rPr>
              <a:t>plays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important </a:t>
            </a:r>
            <a:r>
              <a:rPr lang="en-US" b="1" spc="-15" dirty="0">
                <a:latin typeface="Times New Roman"/>
                <a:cs typeface="Times New Roman"/>
              </a:rPr>
              <a:t>role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5" dirty="0">
                <a:latin typeface="Times New Roman"/>
                <a:cs typeface="Times New Roman"/>
              </a:rPr>
              <a:t>maintaining internal  communication.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198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467B-EC62-4F5E-B037-5F1CFE14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Internal Communication</a:t>
            </a:r>
            <a:endParaRPr lang="en-PK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BDF1-550B-4790-8C0E-6FDD595B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338470"/>
            <a:ext cx="10677939" cy="5340625"/>
          </a:xfrm>
        </p:spPr>
        <p:txBody>
          <a:bodyPr>
            <a:normAutofit fontScale="62500" lnSpcReduction="20000"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sz="2000" spc="-55" dirty="0">
                <a:latin typeface="Arial"/>
                <a:cs typeface="Arial"/>
              </a:rPr>
              <a:t>2</a:t>
            </a:r>
            <a:endParaRPr lang="en-US" sz="2000" dirty="0">
              <a:latin typeface="Arial"/>
              <a:cs typeface="Arial"/>
            </a:endParaRPr>
          </a:p>
          <a:p>
            <a:pPr marL="12700" marR="148590">
              <a:lnSpc>
                <a:spcPct val="17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In </a:t>
            </a:r>
            <a:r>
              <a:rPr lang="en-US" sz="3200" b="1" spc="-10" dirty="0">
                <a:latin typeface="Times New Roman"/>
                <a:cs typeface="Times New Roman"/>
              </a:rPr>
              <a:t>the new </a:t>
            </a:r>
            <a:r>
              <a:rPr lang="en-US" sz="3200" b="1" spc="-5" dirty="0">
                <a:latin typeface="Times New Roman"/>
                <a:cs typeface="Times New Roman"/>
              </a:rPr>
              <a:t>millennium, particularly </a:t>
            </a:r>
            <a:r>
              <a:rPr lang="en-US" sz="3200" b="1" spc="5" dirty="0">
                <a:latin typeface="Times New Roman"/>
                <a:cs typeface="Times New Roman"/>
              </a:rPr>
              <a:t>in </a:t>
            </a:r>
            <a:r>
              <a:rPr lang="en-US" sz="3200" b="1" spc="-5" dirty="0">
                <a:latin typeface="Times New Roman"/>
                <a:cs typeface="Times New Roman"/>
              </a:rPr>
              <a:t>the </a:t>
            </a:r>
            <a:r>
              <a:rPr lang="en-US" sz="3200" b="1" spc="-10" dirty="0">
                <a:latin typeface="Times New Roman"/>
                <a:cs typeface="Times New Roman"/>
              </a:rPr>
              <a:t>context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10" dirty="0">
                <a:latin typeface="Times New Roman"/>
                <a:cs typeface="Times New Roman"/>
              </a:rPr>
              <a:t>globalization, </a:t>
            </a:r>
            <a:r>
              <a:rPr lang="en-US" sz="3200" b="1" spc="-5" dirty="0">
                <a:latin typeface="Times New Roman"/>
                <a:cs typeface="Times New Roman"/>
              </a:rPr>
              <a:t>business  </a:t>
            </a:r>
            <a:r>
              <a:rPr lang="en-US" sz="3200" b="1" spc="-10" dirty="0">
                <a:latin typeface="Times New Roman"/>
                <a:cs typeface="Times New Roman"/>
              </a:rPr>
              <a:t>has become highly </a:t>
            </a:r>
            <a:r>
              <a:rPr lang="en-US" sz="3200" b="1" spc="-5" dirty="0">
                <a:latin typeface="Times New Roman"/>
                <a:cs typeface="Times New Roman"/>
              </a:rPr>
              <a:t>competitive. </a:t>
            </a:r>
            <a:r>
              <a:rPr lang="en-US" sz="3200" b="1" spc="-10" dirty="0">
                <a:latin typeface="Times New Roman"/>
                <a:cs typeface="Times New Roman"/>
              </a:rPr>
              <a:t>Business </a:t>
            </a:r>
            <a:r>
              <a:rPr lang="en-US" sz="3200" b="1" spc="-5" dirty="0">
                <a:latin typeface="Times New Roman"/>
                <a:cs typeface="Times New Roman"/>
              </a:rPr>
              <a:t>houses </a:t>
            </a:r>
            <a:r>
              <a:rPr lang="en-US" sz="3200" b="1" spc="-10" dirty="0">
                <a:latin typeface="Times New Roman"/>
                <a:cs typeface="Times New Roman"/>
              </a:rPr>
              <a:t>have the </a:t>
            </a:r>
            <a:r>
              <a:rPr lang="en-US" sz="3200" b="1" spc="-15" dirty="0">
                <a:latin typeface="Times New Roman"/>
                <a:cs typeface="Times New Roman"/>
              </a:rPr>
              <a:t>need </a:t>
            </a:r>
            <a:r>
              <a:rPr lang="en-US" sz="3200" b="1" dirty="0">
                <a:latin typeface="Times New Roman"/>
                <a:cs typeface="Times New Roman"/>
              </a:rPr>
              <a:t>to maintain  </a:t>
            </a:r>
            <a:r>
              <a:rPr lang="en-US" sz="3200" b="1" spc="-10" dirty="0">
                <a:latin typeface="Times New Roman"/>
                <a:cs typeface="Times New Roman"/>
              </a:rPr>
              <a:t>good </a:t>
            </a:r>
            <a:r>
              <a:rPr lang="en-US" sz="3200" b="1" spc="-5" dirty="0">
                <a:latin typeface="Times New Roman"/>
                <a:cs typeface="Times New Roman"/>
              </a:rPr>
              <a:t>channels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5" dirty="0">
                <a:latin typeface="Times New Roman"/>
                <a:cs typeface="Times New Roman"/>
              </a:rPr>
              <a:t>internal communication. </a:t>
            </a:r>
          </a:p>
          <a:p>
            <a:pPr marL="12700" marR="148590">
              <a:lnSpc>
                <a:spcPct val="170000"/>
              </a:lnSpc>
            </a:pPr>
            <a:r>
              <a:rPr lang="en-US" sz="3200" b="1" spc="-10" dirty="0">
                <a:latin typeface="Times New Roman"/>
                <a:cs typeface="Times New Roman"/>
              </a:rPr>
              <a:t>The </a:t>
            </a:r>
            <a:r>
              <a:rPr lang="en-US" sz="3200" b="1" spc="-5" dirty="0">
                <a:latin typeface="Times New Roman"/>
                <a:cs typeface="Times New Roman"/>
              </a:rPr>
              <a:t>central organization </a:t>
            </a:r>
            <a:r>
              <a:rPr lang="en-US" sz="3200" b="1" spc="-20" dirty="0">
                <a:latin typeface="Times New Roman"/>
                <a:cs typeface="Times New Roman"/>
              </a:rPr>
              <a:t>or  </a:t>
            </a:r>
            <a:r>
              <a:rPr lang="en-US" sz="3200" b="1" spc="-10" dirty="0">
                <a:latin typeface="Times New Roman"/>
                <a:cs typeface="Times New Roman"/>
              </a:rPr>
              <a:t>corporate </a:t>
            </a:r>
            <a:r>
              <a:rPr lang="en-US" sz="3200" b="1" spc="-5" dirty="0">
                <a:latin typeface="Times New Roman"/>
                <a:cs typeface="Times New Roman"/>
              </a:rPr>
              <a:t>office </a:t>
            </a:r>
            <a:r>
              <a:rPr lang="en-US" sz="3200" b="1" spc="-15" dirty="0">
                <a:latin typeface="Times New Roman"/>
                <a:cs typeface="Times New Roman"/>
              </a:rPr>
              <a:t>should </a:t>
            </a:r>
            <a:r>
              <a:rPr lang="en-US" sz="3200" b="1" spc="-5" dirty="0">
                <a:latin typeface="Times New Roman"/>
                <a:cs typeface="Times New Roman"/>
              </a:rPr>
              <a:t>keep </a:t>
            </a:r>
            <a:r>
              <a:rPr lang="en-US" sz="3200" b="1" spc="-10" dirty="0">
                <a:latin typeface="Times New Roman"/>
                <a:cs typeface="Times New Roman"/>
              </a:rPr>
              <a:t>its branches well </a:t>
            </a:r>
            <a:r>
              <a:rPr lang="en-US" sz="3200" b="1" spc="-5" dirty="0">
                <a:latin typeface="Times New Roman"/>
                <a:cs typeface="Times New Roman"/>
              </a:rPr>
              <a:t>informed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10" dirty="0">
                <a:latin typeface="Times New Roman"/>
                <a:cs typeface="Times New Roman"/>
              </a:rPr>
              <a:t>new policies </a:t>
            </a:r>
            <a:r>
              <a:rPr lang="en-US" sz="3200" b="1" dirty="0">
                <a:latin typeface="Times New Roman"/>
                <a:cs typeface="Times New Roman"/>
              </a:rPr>
              <a:t>and  </a:t>
            </a:r>
            <a:r>
              <a:rPr lang="en-US" sz="3200" b="1" spc="-10" dirty="0">
                <a:latin typeface="Times New Roman"/>
                <a:cs typeface="Times New Roman"/>
              </a:rPr>
              <a:t>policy </a:t>
            </a:r>
            <a:r>
              <a:rPr lang="en-US" sz="3200" b="1" spc="-5" dirty="0">
                <a:latin typeface="Times New Roman"/>
                <a:cs typeface="Times New Roman"/>
              </a:rPr>
              <a:t>changes. </a:t>
            </a:r>
          </a:p>
          <a:p>
            <a:pPr marL="12700" marR="148590">
              <a:lnSpc>
                <a:spcPct val="170000"/>
              </a:lnSpc>
            </a:pPr>
            <a:r>
              <a:rPr lang="en-US" sz="3200" b="1" spc="-15" dirty="0">
                <a:latin typeface="Times New Roman"/>
                <a:cs typeface="Times New Roman"/>
              </a:rPr>
              <a:t>The </a:t>
            </a:r>
            <a:r>
              <a:rPr lang="en-US" sz="3200" b="1" spc="-5" dirty="0">
                <a:latin typeface="Times New Roman"/>
                <a:cs typeface="Times New Roman"/>
              </a:rPr>
              <a:t>growth </a:t>
            </a:r>
            <a:r>
              <a:rPr lang="en-US" sz="3200" b="1" spc="5" dirty="0">
                <a:latin typeface="Times New Roman"/>
                <a:cs typeface="Times New Roman"/>
              </a:rPr>
              <a:t>in </a:t>
            </a:r>
            <a:r>
              <a:rPr lang="en-US" sz="3200" b="1" spc="-5" dirty="0">
                <a:latin typeface="Times New Roman"/>
                <a:cs typeface="Times New Roman"/>
              </a:rPr>
              <a:t>business, </a:t>
            </a:r>
            <a:r>
              <a:rPr lang="en-US" sz="3200" b="1" spc="-20" dirty="0">
                <a:latin typeface="Times New Roman"/>
                <a:cs typeface="Times New Roman"/>
              </a:rPr>
              <a:t>the </a:t>
            </a:r>
            <a:r>
              <a:rPr lang="en-US" sz="3200" b="1" spc="-5" dirty="0">
                <a:latin typeface="Times New Roman"/>
                <a:cs typeface="Times New Roman"/>
              </a:rPr>
              <a:t>future projections </a:t>
            </a:r>
            <a:r>
              <a:rPr lang="en-US" sz="3200" b="1" spc="-10" dirty="0">
                <a:latin typeface="Times New Roman"/>
                <a:cs typeface="Times New Roman"/>
              </a:rPr>
              <a:t>for </a:t>
            </a:r>
            <a:r>
              <a:rPr lang="en-US" sz="3200" b="1" spc="-5" dirty="0">
                <a:latin typeface="Times New Roman"/>
                <a:cs typeface="Times New Roman"/>
              </a:rPr>
              <a:t>business,  increased specializations </a:t>
            </a:r>
            <a:r>
              <a:rPr lang="en-US" sz="3200" b="1" spc="-10" dirty="0">
                <a:latin typeface="Times New Roman"/>
                <a:cs typeface="Times New Roman"/>
              </a:rPr>
              <a:t>make a </a:t>
            </a:r>
            <a:r>
              <a:rPr lang="en-US" sz="3200" b="1" spc="-5" dirty="0">
                <a:latin typeface="Times New Roman"/>
                <a:cs typeface="Times New Roman"/>
              </a:rPr>
              <a:t>great </a:t>
            </a:r>
            <a:r>
              <a:rPr lang="en-US" sz="3200" b="1" dirty="0">
                <a:latin typeface="Times New Roman"/>
                <a:cs typeface="Times New Roman"/>
              </a:rPr>
              <a:t>demand </a:t>
            </a:r>
            <a:r>
              <a:rPr lang="en-US" sz="3200" b="1" spc="-10" dirty="0">
                <a:latin typeface="Times New Roman"/>
                <a:cs typeface="Times New Roman"/>
              </a:rPr>
              <a:t>on the </a:t>
            </a:r>
            <a:r>
              <a:rPr lang="en-US" sz="3200" b="1" spc="-5" dirty="0">
                <a:latin typeface="Times New Roman"/>
                <a:cs typeface="Times New Roman"/>
              </a:rPr>
              <a:t>central office </a:t>
            </a:r>
            <a:r>
              <a:rPr lang="en-US" sz="3200" b="1" spc="-10" dirty="0">
                <a:latin typeface="Times New Roman"/>
                <a:cs typeface="Times New Roman"/>
              </a:rPr>
              <a:t>to  </a:t>
            </a:r>
            <a:r>
              <a:rPr lang="en-US" sz="3200" b="1" spc="-5" dirty="0">
                <a:latin typeface="Times New Roman"/>
                <a:cs typeface="Times New Roman"/>
              </a:rPr>
              <a:t>maintain </a:t>
            </a:r>
            <a:r>
              <a:rPr lang="en-US" sz="3200" b="1" spc="5" dirty="0">
                <a:latin typeface="Times New Roman"/>
                <a:cs typeface="Times New Roman"/>
              </a:rPr>
              <a:t>an </a:t>
            </a:r>
            <a:r>
              <a:rPr lang="en-US" sz="3200" b="1" spc="-5" dirty="0">
                <a:latin typeface="Times New Roman"/>
                <a:cs typeface="Times New Roman"/>
              </a:rPr>
              <a:t>uninterrupted flow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5" dirty="0">
                <a:latin typeface="Times New Roman"/>
                <a:cs typeface="Times New Roman"/>
              </a:rPr>
              <a:t>internal communication. </a:t>
            </a:r>
          </a:p>
          <a:p>
            <a:pPr marL="12700" marR="148590">
              <a:lnSpc>
                <a:spcPct val="170000"/>
              </a:lnSpc>
            </a:pPr>
            <a:r>
              <a:rPr lang="en-US" sz="3200" b="1" spc="-5" dirty="0">
                <a:latin typeface="Times New Roman"/>
                <a:cs typeface="Times New Roman"/>
              </a:rPr>
              <a:t>Employees </a:t>
            </a:r>
            <a:r>
              <a:rPr lang="en-US" sz="3200" b="1" spc="-15" dirty="0">
                <a:latin typeface="Times New Roman"/>
                <a:cs typeface="Times New Roman"/>
              </a:rPr>
              <a:t>need 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-10" dirty="0">
                <a:latin typeface="Times New Roman"/>
                <a:cs typeface="Times New Roman"/>
              </a:rPr>
              <a:t>be </a:t>
            </a:r>
            <a:r>
              <a:rPr lang="en-US" sz="3200" b="1" spc="-5" dirty="0">
                <a:latin typeface="Times New Roman"/>
                <a:cs typeface="Times New Roman"/>
              </a:rPr>
              <a:t>motivated </a:t>
            </a:r>
            <a:r>
              <a:rPr lang="en-US" sz="3200" b="1" spc="-10" dirty="0">
                <a:latin typeface="Times New Roman"/>
                <a:cs typeface="Times New Roman"/>
              </a:rPr>
              <a:t>and </a:t>
            </a:r>
            <a:r>
              <a:rPr lang="en-US" sz="3200" b="1" spc="-5" dirty="0">
                <a:latin typeface="Times New Roman"/>
                <a:cs typeface="Times New Roman"/>
              </a:rPr>
              <a:t>exposed </a:t>
            </a:r>
            <a:r>
              <a:rPr lang="en-US" sz="3200" b="1" dirty="0">
                <a:latin typeface="Times New Roman"/>
                <a:cs typeface="Times New Roman"/>
              </a:rPr>
              <a:t>to </a:t>
            </a:r>
            <a:r>
              <a:rPr lang="en-US" sz="3200" b="1" spc="-10" dirty="0">
                <a:latin typeface="Times New Roman"/>
                <a:cs typeface="Times New Roman"/>
              </a:rPr>
              <a:t>the </a:t>
            </a:r>
            <a:r>
              <a:rPr lang="en-US" sz="3200" b="1" dirty="0">
                <a:latin typeface="Times New Roman"/>
                <a:cs typeface="Times New Roman"/>
              </a:rPr>
              <a:t>business </a:t>
            </a:r>
            <a:r>
              <a:rPr lang="en-US" sz="3200" b="1" spc="-10" dirty="0">
                <a:latin typeface="Times New Roman"/>
                <a:cs typeface="Times New Roman"/>
              </a:rPr>
              <a:t>objectives </a:t>
            </a:r>
            <a:r>
              <a:rPr lang="en-US" sz="3200" b="1" dirty="0">
                <a:latin typeface="Times New Roman"/>
                <a:cs typeface="Times New Roman"/>
              </a:rPr>
              <a:t>and </a:t>
            </a:r>
            <a:r>
              <a:rPr lang="en-US" sz="3200" b="1" spc="-10" dirty="0">
                <a:latin typeface="Times New Roman"/>
                <a:cs typeface="Times New Roman"/>
              </a:rPr>
              <a:t>ethical </a:t>
            </a:r>
            <a:r>
              <a:rPr lang="en-US" sz="3200" b="1" spc="-5" dirty="0">
                <a:latin typeface="Times New Roman"/>
                <a:cs typeface="Times New Roman"/>
              </a:rPr>
              <a:t>ideas </a:t>
            </a:r>
            <a:r>
              <a:rPr lang="en-US" sz="3200" b="1" spc="-20" dirty="0">
                <a:latin typeface="Times New Roman"/>
                <a:cs typeface="Times New Roman"/>
              </a:rPr>
              <a:t>of </a:t>
            </a:r>
            <a:r>
              <a:rPr lang="en-US" sz="3200" b="1" spc="-10" dirty="0">
                <a:latin typeface="Times New Roman"/>
                <a:cs typeface="Times New Roman"/>
              </a:rPr>
              <a:t>a  </a:t>
            </a:r>
            <a:r>
              <a:rPr lang="en-US" sz="3200" b="1" spc="-5" dirty="0">
                <a:latin typeface="Times New Roman"/>
                <a:cs typeface="Times New Roman"/>
              </a:rPr>
              <a:t>company </a:t>
            </a:r>
            <a:r>
              <a:rPr lang="en-US" sz="3200" b="1" dirty="0">
                <a:latin typeface="Times New Roman"/>
                <a:cs typeface="Times New Roman"/>
              </a:rPr>
              <a:t>so </a:t>
            </a:r>
            <a:r>
              <a:rPr lang="en-US" sz="3200" b="1" spc="-5" dirty="0">
                <a:latin typeface="Times New Roman"/>
                <a:cs typeface="Times New Roman"/>
              </a:rPr>
              <a:t>that they get </a:t>
            </a:r>
            <a:r>
              <a:rPr lang="en-US" sz="3200" b="1" spc="5" dirty="0">
                <a:latin typeface="Times New Roman"/>
                <a:cs typeface="Times New Roman"/>
              </a:rPr>
              <a:t>an </a:t>
            </a:r>
            <a:r>
              <a:rPr lang="en-US" sz="3200" b="1" spc="-5" dirty="0">
                <a:latin typeface="Times New Roman"/>
                <a:cs typeface="Times New Roman"/>
              </a:rPr>
              <a:t>involvement </a:t>
            </a:r>
            <a:r>
              <a:rPr lang="en-US" sz="3200" b="1" spc="-10" dirty="0">
                <a:latin typeface="Times New Roman"/>
                <a:cs typeface="Times New Roman"/>
              </a:rPr>
              <a:t>in </a:t>
            </a:r>
            <a:r>
              <a:rPr lang="en-US" sz="3200" b="1" spc="-5" dirty="0">
                <a:latin typeface="Times New Roman"/>
                <a:cs typeface="Times New Roman"/>
              </a:rPr>
              <a:t>the work </a:t>
            </a:r>
            <a:r>
              <a:rPr lang="en-US" sz="3200" b="1" spc="-10" dirty="0">
                <a:latin typeface="Times New Roman"/>
                <a:cs typeface="Times New Roman"/>
              </a:rPr>
              <a:t>they do. 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6895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62A5-A5EF-4224-A8E8-10C8580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Internal Communication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2C6-8019-412F-A90A-5E95D5E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 fontScale="62500" lnSpcReduction="20000"/>
          </a:bodyPr>
          <a:lstStyle/>
          <a:p>
            <a:pPr marL="12700" marR="148590">
              <a:lnSpc>
                <a:spcPct val="170000"/>
              </a:lnSpc>
            </a:pPr>
            <a:r>
              <a:rPr lang="en-US" b="1" spc="-5" dirty="0">
                <a:latin typeface="Times New Roman"/>
                <a:cs typeface="Times New Roman"/>
              </a:rPr>
              <a:t>Employees </a:t>
            </a:r>
            <a:r>
              <a:rPr lang="en-US" b="1" spc="-10" dirty="0">
                <a:latin typeface="Times New Roman"/>
                <a:cs typeface="Times New Roman"/>
              </a:rPr>
              <a:t>on  </a:t>
            </a:r>
            <a:r>
              <a:rPr lang="en-US" b="1" spc="-5" dirty="0">
                <a:latin typeface="Times New Roman"/>
                <a:cs typeface="Times New Roman"/>
              </a:rPr>
              <a:t>production line should </a:t>
            </a:r>
            <a:r>
              <a:rPr lang="en-US" b="1" spc="-10" dirty="0">
                <a:latin typeface="Times New Roman"/>
                <a:cs typeface="Times New Roman"/>
              </a:rPr>
              <a:t>be </a:t>
            </a:r>
            <a:r>
              <a:rPr lang="en-US" b="1" spc="-5" dirty="0">
                <a:latin typeface="Times New Roman"/>
                <a:cs typeface="Times New Roman"/>
              </a:rPr>
              <a:t>aware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targets </a:t>
            </a:r>
            <a:r>
              <a:rPr lang="en-US" b="1" dirty="0">
                <a:latin typeface="Times New Roman"/>
                <a:cs typeface="Times New Roman"/>
              </a:rPr>
              <a:t>so </a:t>
            </a:r>
            <a:r>
              <a:rPr lang="en-US" b="1" spc="-5" dirty="0">
                <a:latin typeface="Times New Roman"/>
                <a:cs typeface="Times New Roman"/>
              </a:rPr>
              <a:t>that </a:t>
            </a:r>
            <a:r>
              <a:rPr lang="en-US" b="1" spc="-10" dirty="0">
                <a:latin typeface="Times New Roman"/>
                <a:cs typeface="Times New Roman"/>
              </a:rPr>
              <a:t>they overcome  </a:t>
            </a:r>
            <a:r>
              <a:rPr lang="en-US" b="1" spc="-5" dirty="0">
                <a:latin typeface="Times New Roman"/>
                <a:cs typeface="Times New Roman"/>
              </a:rPr>
              <a:t>obstacles. </a:t>
            </a:r>
          </a:p>
          <a:p>
            <a:pPr marL="12700" marR="148590">
              <a:lnSpc>
                <a:spcPct val="170000"/>
              </a:lnSpc>
            </a:pPr>
            <a:r>
              <a:rPr lang="en-US" b="1" spc="-5" dirty="0">
                <a:latin typeface="Times New Roman"/>
                <a:cs typeface="Times New Roman"/>
              </a:rPr>
              <a:t>Even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shifting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canteen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re-adjustment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lunch-  </a:t>
            </a:r>
            <a:r>
              <a:rPr lang="en-US" b="1" spc="-10" dirty="0">
                <a:latin typeface="Times New Roman"/>
                <a:cs typeface="Times New Roman"/>
              </a:rPr>
              <a:t>breaks and </a:t>
            </a:r>
            <a:r>
              <a:rPr lang="en-US" b="1" spc="-5" dirty="0">
                <a:latin typeface="Times New Roman"/>
                <a:cs typeface="Times New Roman"/>
              </a:rPr>
              <a:t>tea-breaks </a:t>
            </a:r>
            <a:r>
              <a:rPr lang="en-US" b="1" spc="-15" dirty="0">
                <a:latin typeface="Times New Roman"/>
                <a:cs typeface="Times New Roman"/>
              </a:rPr>
              <a:t>have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be </a:t>
            </a:r>
            <a:r>
              <a:rPr lang="en-US" b="1" spc="-5" dirty="0">
                <a:latin typeface="Times New Roman"/>
                <a:cs typeface="Times New Roman"/>
              </a:rPr>
              <a:t>informed </a:t>
            </a:r>
            <a:r>
              <a:rPr lang="en-US" b="1" spc="-10" dirty="0">
                <a:latin typeface="Times New Roman"/>
                <a:cs typeface="Times New Roman"/>
              </a:rPr>
              <a:t>well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5" dirty="0">
                <a:latin typeface="Times New Roman"/>
                <a:cs typeface="Times New Roman"/>
              </a:rPr>
              <a:t>advance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the employees.  In </a:t>
            </a:r>
            <a:r>
              <a:rPr lang="en-US" b="1" spc="-10" dirty="0">
                <a:latin typeface="Times New Roman"/>
                <a:cs typeface="Times New Roman"/>
              </a:rPr>
              <a:t>turn, </a:t>
            </a:r>
            <a:r>
              <a:rPr lang="en-US" b="1" spc="-5" dirty="0">
                <a:latin typeface="Times New Roman"/>
                <a:cs typeface="Times New Roman"/>
              </a:rPr>
              <a:t>employees should </a:t>
            </a:r>
            <a:r>
              <a:rPr lang="en-US" b="1" spc="-10" dirty="0">
                <a:latin typeface="Times New Roman"/>
                <a:cs typeface="Times New Roman"/>
              </a:rPr>
              <a:t>be able </a:t>
            </a:r>
            <a:r>
              <a:rPr lang="en-US" b="1" dirty="0">
                <a:latin typeface="Times New Roman"/>
                <a:cs typeface="Times New Roman"/>
              </a:rPr>
              <a:t>to tell </a:t>
            </a:r>
            <a:r>
              <a:rPr lang="en-US" b="1" spc="-10" dirty="0">
                <a:latin typeface="Times New Roman"/>
                <a:cs typeface="Times New Roman"/>
              </a:rPr>
              <a:t>people </a:t>
            </a:r>
            <a:r>
              <a:rPr lang="en-US" b="1" spc="-5" dirty="0">
                <a:latin typeface="Times New Roman"/>
                <a:cs typeface="Times New Roman"/>
              </a:rPr>
              <a:t>at </a:t>
            </a:r>
            <a:r>
              <a:rPr lang="en-US" b="1" spc="-10" dirty="0">
                <a:latin typeface="Times New Roman"/>
                <a:cs typeface="Times New Roman"/>
              </a:rPr>
              <a:t>higher </a:t>
            </a:r>
            <a:r>
              <a:rPr lang="en-US" b="1" spc="-5" dirty="0">
                <a:latin typeface="Times New Roman"/>
                <a:cs typeface="Times New Roman"/>
              </a:rPr>
              <a:t>levels </a:t>
            </a:r>
            <a:r>
              <a:rPr lang="en-US" b="1" spc="-10" dirty="0">
                <a:latin typeface="Times New Roman"/>
                <a:cs typeface="Times New Roman"/>
              </a:rPr>
              <a:t>their  </a:t>
            </a:r>
            <a:r>
              <a:rPr lang="en-US" b="1" spc="-5" dirty="0">
                <a:latin typeface="Times New Roman"/>
                <a:cs typeface="Times New Roman"/>
              </a:rPr>
              <a:t>grievances, </a:t>
            </a:r>
            <a:r>
              <a:rPr lang="en-US" b="1" spc="-10" dirty="0">
                <a:latin typeface="Times New Roman"/>
                <a:cs typeface="Times New Roman"/>
              </a:rPr>
              <a:t>expectations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difficulties. </a:t>
            </a:r>
          </a:p>
          <a:p>
            <a:pPr marL="12700" marR="148590">
              <a:lnSpc>
                <a:spcPct val="170000"/>
              </a:lnSpc>
            </a:pPr>
            <a:r>
              <a:rPr lang="en-US" b="1" spc="-5" dirty="0">
                <a:latin typeface="Times New Roman"/>
                <a:cs typeface="Times New Roman"/>
              </a:rPr>
              <a:t>Effective </a:t>
            </a:r>
            <a:r>
              <a:rPr lang="en-US" b="1" spc="-10" dirty="0">
                <a:latin typeface="Times New Roman"/>
                <a:cs typeface="Times New Roman"/>
              </a:rPr>
              <a:t>internal </a:t>
            </a:r>
            <a:r>
              <a:rPr lang="en-US" b="1" spc="-5" dirty="0">
                <a:latin typeface="Times New Roman"/>
                <a:cs typeface="Times New Roman"/>
              </a:rPr>
              <a:t>communication  forges </a:t>
            </a:r>
            <a:r>
              <a:rPr lang="en-US" b="1" spc="-10" dirty="0">
                <a:latin typeface="Times New Roman"/>
                <a:cs typeface="Times New Roman"/>
              </a:rPr>
              <a:t>a strong </a:t>
            </a:r>
            <a:r>
              <a:rPr lang="en-US" b="1" spc="-5" dirty="0">
                <a:latin typeface="Times New Roman"/>
                <a:cs typeface="Times New Roman"/>
              </a:rPr>
              <a:t>bond </a:t>
            </a:r>
            <a:r>
              <a:rPr lang="en-US" b="1" dirty="0">
                <a:latin typeface="Times New Roman"/>
                <a:cs typeface="Times New Roman"/>
              </a:rPr>
              <a:t>between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employees </a:t>
            </a:r>
            <a:r>
              <a:rPr lang="en-US" b="1" spc="-2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management, promotes </a:t>
            </a:r>
            <a:r>
              <a:rPr lang="en-US" b="1" dirty="0">
                <a:latin typeface="Times New Roman"/>
                <a:cs typeface="Times New Roman"/>
              </a:rPr>
              <a:t>co-  </a:t>
            </a:r>
            <a:r>
              <a:rPr lang="en-US" b="1" spc="-5" dirty="0">
                <a:latin typeface="Times New Roman"/>
                <a:cs typeface="Times New Roman"/>
              </a:rPr>
              <a:t>operation among different sections </a:t>
            </a:r>
            <a:r>
              <a:rPr lang="en-US" b="1" spc="5" dirty="0">
                <a:latin typeface="Times New Roman"/>
                <a:cs typeface="Times New Roman"/>
              </a:rPr>
              <a:t>in an </a:t>
            </a:r>
            <a:r>
              <a:rPr lang="en-US" b="1" spc="-5" dirty="0">
                <a:latin typeface="Times New Roman"/>
                <a:cs typeface="Times New Roman"/>
              </a:rPr>
              <a:t>establishment. </a:t>
            </a:r>
          </a:p>
          <a:p>
            <a:pPr marL="12700" marR="148590">
              <a:lnSpc>
                <a:spcPct val="170000"/>
              </a:lnSpc>
            </a:pPr>
            <a:r>
              <a:rPr lang="en-US" b="1" dirty="0">
                <a:latin typeface="Times New Roman"/>
                <a:cs typeface="Times New Roman"/>
              </a:rPr>
              <a:t>It </a:t>
            </a:r>
            <a:r>
              <a:rPr lang="en-US" b="1" spc="-10" dirty="0">
                <a:latin typeface="Times New Roman"/>
                <a:cs typeface="Times New Roman"/>
              </a:rPr>
              <a:t>removes  </a:t>
            </a:r>
            <a:r>
              <a:rPr lang="en-US" b="1" spc="-5" dirty="0">
                <a:latin typeface="Times New Roman"/>
                <a:cs typeface="Times New Roman"/>
              </a:rPr>
              <a:t>misunderstanding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aids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growth </a:t>
            </a:r>
            <a:r>
              <a:rPr lang="en-US" b="1" spc="-20" dirty="0">
                <a:latin typeface="Times New Roman"/>
                <a:cs typeface="Times New Roman"/>
              </a:rPr>
              <a:t>of the </a:t>
            </a:r>
            <a:r>
              <a:rPr lang="en-US" b="1" spc="-5" dirty="0">
                <a:latin typeface="Times New Roman"/>
                <a:cs typeface="Times New Roman"/>
              </a:rPr>
              <a:t>organization at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desirable </a:t>
            </a:r>
            <a:r>
              <a:rPr lang="en-US" b="1" spc="-10" dirty="0">
                <a:latin typeface="Times New Roman"/>
                <a:cs typeface="Times New Roman"/>
              </a:rPr>
              <a:t>and  </a:t>
            </a:r>
            <a:r>
              <a:rPr lang="en-US" b="1" spc="-5" dirty="0">
                <a:latin typeface="Times New Roman"/>
                <a:cs typeface="Times New Roman"/>
              </a:rPr>
              <a:t>optimum level. Internal communication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5" dirty="0">
                <a:latin typeface="Times New Roman"/>
                <a:cs typeface="Times New Roman"/>
              </a:rPr>
              <a:t>short, </a:t>
            </a:r>
            <a:r>
              <a:rPr lang="en-US" b="1" spc="-10" dirty="0">
                <a:latin typeface="Times New Roman"/>
                <a:cs typeface="Times New Roman"/>
              </a:rPr>
              <a:t>ensures </a:t>
            </a:r>
            <a:r>
              <a:rPr lang="en-US" b="1" spc="-5" dirty="0">
                <a:latin typeface="Times New Roman"/>
                <a:cs typeface="Times New Roman"/>
              </a:rPr>
              <a:t>involvement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all  the people </a:t>
            </a:r>
            <a:r>
              <a:rPr lang="en-US" b="1" spc="-5" dirty="0">
                <a:latin typeface="Times New Roman"/>
                <a:cs typeface="Times New Roman"/>
              </a:rPr>
              <a:t>without alienating </a:t>
            </a:r>
            <a:r>
              <a:rPr lang="en-US" b="1" spc="-10" dirty="0">
                <a:latin typeface="Times New Roman"/>
                <a:cs typeface="Times New Roman"/>
              </a:rPr>
              <a:t>any</a:t>
            </a:r>
            <a:r>
              <a:rPr lang="en-US" b="1" spc="9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section.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5041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D53-05A6-4643-A75B-1F2F7DD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Directions </a:t>
            </a:r>
            <a:r>
              <a:rPr lang="en-US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AEC2F9F-7512-4B1A-AC3A-6404A7BC17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960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22225">
              <a:lnSpc>
                <a:spcPct val="95900"/>
              </a:lnSpc>
            </a:pPr>
            <a:r>
              <a:rPr sz="2000" b="1" spc="-5" dirty="0">
                <a:latin typeface="Times New Roman"/>
                <a:cs typeface="Times New Roman"/>
              </a:rPr>
              <a:t>In olden </a:t>
            </a:r>
            <a:r>
              <a:rPr sz="2000" b="1" spc="-10" dirty="0">
                <a:latin typeface="Times New Roman"/>
                <a:cs typeface="Times New Roman"/>
              </a:rPr>
              <a:t>days </a:t>
            </a:r>
            <a:r>
              <a:rPr sz="2000" b="1" spc="-5" dirty="0">
                <a:latin typeface="Times New Roman"/>
                <a:cs typeface="Times New Roman"/>
              </a:rPr>
              <a:t>communication </a:t>
            </a:r>
            <a:r>
              <a:rPr sz="2000" b="1" spc="-15" dirty="0">
                <a:latin typeface="Times New Roman"/>
                <a:cs typeface="Times New Roman"/>
              </a:rPr>
              <a:t>was </a:t>
            </a:r>
            <a:r>
              <a:rPr sz="2000" b="1" spc="-10" dirty="0">
                <a:latin typeface="Times New Roman"/>
                <a:cs typeface="Times New Roman"/>
              </a:rPr>
              <a:t>unidirectional. The </a:t>
            </a:r>
            <a:r>
              <a:rPr sz="2000" b="1" spc="-5" dirty="0">
                <a:latin typeface="Times New Roman"/>
                <a:cs typeface="Times New Roman"/>
              </a:rPr>
              <a:t>boss </a:t>
            </a:r>
            <a:r>
              <a:rPr sz="2000" b="1" spc="-10" dirty="0">
                <a:latin typeface="Times New Roman"/>
                <a:cs typeface="Times New Roman"/>
              </a:rPr>
              <a:t>gave the </a:t>
            </a:r>
            <a:r>
              <a:rPr sz="2000" b="1" spc="-5" dirty="0">
                <a:latin typeface="Times New Roman"/>
                <a:cs typeface="Times New Roman"/>
              </a:rPr>
              <a:t>order </a:t>
            </a:r>
            <a:r>
              <a:rPr sz="2000" b="1" spc="-10" dirty="0">
                <a:latin typeface="Times New Roman"/>
                <a:cs typeface="Times New Roman"/>
              </a:rPr>
              <a:t>and  the </a:t>
            </a:r>
            <a:r>
              <a:rPr sz="2000" b="1" spc="-5" dirty="0">
                <a:latin typeface="Times New Roman"/>
                <a:cs typeface="Times New Roman"/>
              </a:rPr>
              <a:t>employees executed </a:t>
            </a:r>
            <a:r>
              <a:rPr sz="2000" b="1" spc="-10" dirty="0">
                <a:latin typeface="Times New Roman"/>
                <a:cs typeface="Times New Roman"/>
              </a:rPr>
              <a:t>it. </a:t>
            </a:r>
            <a:r>
              <a:rPr sz="2000" b="1" spc="-5" dirty="0">
                <a:latin typeface="Times New Roman"/>
                <a:cs typeface="Times New Roman"/>
              </a:rPr>
              <a:t>In fact, uni-directional communication </a:t>
            </a:r>
            <a:r>
              <a:rPr sz="2000" b="1" spc="-10" dirty="0">
                <a:latin typeface="Times New Roman"/>
                <a:cs typeface="Times New Roman"/>
              </a:rPr>
              <a:t>has its  </a:t>
            </a:r>
            <a:r>
              <a:rPr sz="2000" b="1" spc="-5" dirty="0">
                <a:latin typeface="Times New Roman"/>
                <a:cs typeface="Times New Roman"/>
              </a:rPr>
              <a:t>origin </a:t>
            </a:r>
            <a:r>
              <a:rPr sz="2000" b="1" spc="5" dirty="0">
                <a:latin typeface="Times New Roman"/>
                <a:cs typeface="Times New Roman"/>
              </a:rPr>
              <a:t>in </a:t>
            </a:r>
            <a:r>
              <a:rPr sz="2000" b="1" spc="-5" dirty="0">
                <a:latin typeface="Times New Roman"/>
                <a:cs typeface="Times New Roman"/>
              </a:rPr>
              <a:t>the feudal system. </a:t>
            </a:r>
            <a:r>
              <a:rPr sz="2000" b="1" spc="-1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lord directed </a:t>
            </a:r>
            <a:r>
              <a:rPr sz="2000" b="1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vassal </a:t>
            </a:r>
            <a:r>
              <a:rPr sz="2000" b="1" spc="-10" dirty="0">
                <a:latin typeface="Times New Roman"/>
                <a:cs typeface="Times New Roman"/>
              </a:rPr>
              <a:t>(a </a:t>
            </a:r>
            <a:r>
              <a:rPr sz="2000" b="1" spc="-5" dirty="0">
                <a:latin typeface="Times New Roman"/>
                <a:cs typeface="Times New Roman"/>
              </a:rPr>
              <a:t>slave </a:t>
            </a:r>
            <a:r>
              <a:rPr sz="2000" b="1" spc="-20" dirty="0">
                <a:latin typeface="Times New Roman"/>
                <a:cs typeface="Times New Roman"/>
              </a:rPr>
              <a:t>or </a:t>
            </a:r>
            <a:r>
              <a:rPr sz="2000" b="1" spc="-5" dirty="0">
                <a:latin typeface="Times New Roman"/>
                <a:cs typeface="Times New Roman"/>
              </a:rPr>
              <a:t>bondman) 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carry </a:t>
            </a:r>
            <a:r>
              <a:rPr sz="2000" b="1" spc="-10" dirty="0">
                <a:latin typeface="Times New Roman"/>
                <a:cs typeface="Times New Roman"/>
              </a:rPr>
              <a:t>out a job. </a:t>
            </a:r>
            <a:endParaRPr lang="en-US" sz="2000" b="1" spc="-10" dirty="0">
              <a:latin typeface="Times New Roman"/>
              <a:cs typeface="Times New Roman"/>
            </a:endParaRPr>
          </a:p>
          <a:p>
            <a:pPr marL="12700" marR="22225">
              <a:lnSpc>
                <a:spcPct val="95900"/>
              </a:lnSpc>
            </a:pPr>
            <a:r>
              <a:rPr sz="2000" b="1" spc="-5" dirty="0">
                <a:latin typeface="Times New Roman"/>
                <a:cs typeface="Times New Roman"/>
              </a:rPr>
              <a:t>Business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industry continued </a:t>
            </a:r>
            <a:r>
              <a:rPr sz="2000" b="1" spc="-10" dirty="0">
                <a:latin typeface="Times New Roman"/>
                <a:cs typeface="Times New Roman"/>
              </a:rPr>
              <a:t>the age </a:t>
            </a:r>
            <a:r>
              <a:rPr sz="2000" b="1" spc="-15" dirty="0">
                <a:latin typeface="Times New Roman"/>
                <a:cs typeface="Times New Roman"/>
              </a:rPr>
              <a:t>old </a:t>
            </a:r>
            <a:r>
              <a:rPr sz="2000" b="1" dirty="0">
                <a:latin typeface="Times New Roman"/>
                <a:cs typeface="Times New Roman"/>
              </a:rPr>
              <a:t>tradition </a:t>
            </a:r>
            <a:r>
              <a:rPr sz="2000" b="1" spc="-20" dirty="0">
                <a:latin typeface="Times New Roman"/>
                <a:cs typeface="Times New Roman"/>
              </a:rPr>
              <a:t>of </a:t>
            </a:r>
            <a:r>
              <a:rPr sz="2000" b="1" spc="-10" dirty="0">
                <a:latin typeface="Times New Roman"/>
                <a:cs typeface="Times New Roman"/>
              </a:rPr>
              <a:t>the  </a:t>
            </a:r>
            <a:r>
              <a:rPr sz="2000" b="1" spc="-5" dirty="0">
                <a:latin typeface="Times New Roman"/>
                <a:cs typeface="Times New Roman"/>
              </a:rPr>
              <a:t>feudal system </a:t>
            </a:r>
            <a:r>
              <a:rPr sz="2000" b="1" dirty="0">
                <a:latin typeface="Times New Roman"/>
                <a:cs typeface="Times New Roman"/>
              </a:rPr>
              <a:t>even </a:t>
            </a:r>
            <a:r>
              <a:rPr sz="2000" b="1" spc="-5" dirty="0">
                <a:latin typeface="Times New Roman"/>
                <a:cs typeface="Times New Roman"/>
              </a:rPr>
              <a:t>after </a:t>
            </a:r>
            <a:r>
              <a:rPr sz="2000" b="1" spc="-2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industrial revolution. </a:t>
            </a:r>
            <a:r>
              <a:rPr sz="2000" b="1" spc="-10" dirty="0">
                <a:latin typeface="Times New Roman"/>
                <a:cs typeface="Times New Roman"/>
              </a:rPr>
              <a:t>But </a:t>
            </a:r>
            <a:r>
              <a:rPr sz="2000" b="1" dirty="0">
                <a:latin typeface="Times New Roman"/>
                <a:cs typeface="Times New Roman"/>
              </a:rPr>
              <a:t>soon </a:t>
            </a:r>
            <a:r>
              <a:rPr sz="2000" b="1" spc="-5" dirty="0">
                <a:latin typeface="Times New Roman"/>
                <a:cs typeface="Times New Roman"/>
              </a:rPr>
              <a:t>areas </a:t>
            </a:r>
            <a:r>
              <a:rPr sz="2000" b="1" spc="-20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conflict  got promoted </a:t>
            </a:r>
            <a:r>
              <a:rPr sz="2000" b="1" spc="-10" dirty="0">
                <a:latin typeface="Times New Roman"/>
                <a:cs typeface="Times New Roman"/>
              </a:rPr>
              <a:t>by </a:t>
            </a:r>
            <a:r>
              <a:rPr sz="2000" b="1" spc="-5" dirty="0">
                <a:latin typeface="Times New Roman"/>
                <a:cs typeface="Times New Roman"/>
              </a:rPr>
              <a:t>sectarian interests </a:t>
            </a:r>
            <a:r>
              <a:rPr sz="2000" b="1" spc="-10" dirty="0">
                <a:latin typeface="Times New Roman"/>
                <a:cs typeface="Times New Roman"/>
              </a:rPr>
              <a:t>(of homogenous </a:t>
            </a:r>
            <a:r>
              <a:rPr sz="2000" b="1" spc="-5" dirty="0">
                <a:latin typeface="Times New Roman"/>
                <a:cs typeface="Times New Roman"/>
              </a:rPr>
              <a:t>groups) within </a:t>
            </a:r>
            <a:r>
              <a:rPr sz="2000" b="1" spc="5" dirty="0">
                <a:latin typeface="Times New Roman"/>
                <a:cs typeface="Times New Roman"/>
              </a:rPr>
              <a:t>an  </a:t>
            </a:r>
            <a:r>
              <a:rPr sz="2000" b="1" spc="-5" dirty="0">
                <a:latin typeface="Times New Roman"/>
                <a:cs typeface="Times New Roman"/>
              </a:rPr>
              <a:t>organization. </a:t>
            </a:r>
            <a:endParaRPr lang="en-US" sz="2000" b="1" spc="-5" dirty="0">
              <a:latin typeface="Times New Roman"/>
              <a:cs typeface="Times New Roman"/>
            </a:endParaRPr>
          </a:p>
          <a:p>
            <a:pPr marL="12700" marR="22225">
              <a:lnSpc>
                <a:spcPct val="95900"/>
              </a:lnSpc>
            </a:pPr>
            <a:r>
              <a:rPr sz="2000" b="1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barrier between the management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employees </a:t>
            </a:r>
            <a:r>
              <a:rPr sz="2000" b="1" spc="-10" dirty="0">
                <a:latin typeface="Times New Roman"/>
                <a:cs typeface="Times New Roman"/>
              </a:rPr>
              <a:t>became </a:t>
            </a:r>
            <a:r>
              <a:rPr sz="2000" b="1" spc="5" dirty="0">
                <a:latin typeface="Times New Roman"/>
                <a:cs typeface="Times New Roman"/>
              </a:rPr>
              <a:t>an  </a:t>
            </a:r>
            <a:r>
              <a:rPr sz="2000" b="1" spc="-5" dirty="0">
                <a:latin typeface="Times New Roman"/>
                <a:cs typeface="Times New Roman"/>
              </a:rPr>
              <a:t>iron curtain. </a:t>
            </a:r>
            <a:r>
              <a:rPr sz="2000" b="1" dirty="0">
                <a:latin typeface="Times New Roman"/>
                <a:cs typeface="Times New Roman"/>
              </a:rPr>
              <a:t>It </a:t>
            </a:r>
            <a:r>
              <a:rPr sz="2000" b="1" spc="-20" dirty="0">
                <a:latin typeface="Times New Roman"/>
                <a:cs typeface="Times New Roman"/>
              </a:rPr>
              <a:t>has </a:t>
            </a:r>
            <a:r>
              <a:rPr sz="2000" b="1" dirty="0">
                <a:latin typeface="Times New Roman"/>
                <a:cs typeface="Times New Roman"/>
              </a:rPr>
              <a:t>been </a:t>
            </a:r>
            <a:r>
              <a:rPr sz="2000" b="1" spc="-5" dirty="0">
                <a:latin typeface="Times New Roman"/>
                <a:cs typeface="Times New Roman"/>
              </a:rPr>
              <a:t>discovered that </a:t>
            </a:r>
            <a:r>
              <a:rPr sz="2000" b="1" spc="-1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multidirectional communication  system demolishes </a:t>
            </a:r>
            <a:r>
              <a:rPr sz="2000" b="1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barriers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removes </a:t>
            </a:r>
            <a:r>
              <a:rPr sz="2000" b="1" spc="-10" dirty="0">
                <a:latin typeface="Times New Roman"/>
                <a:cs typeface="Times New Roman"/>
              </a:rPr>
              <a:t>friction. </a:t>
            </a:r>
            <a:endParaRPr lang="en-US" sz="2000" b="1" spc="-10" dirty="0">
              <a:latin typeface="Times New Roman"/>
              <a:cs typeface="Times New Roman"/>
            </a:endParaRPr>
          </a:p>
          <a:p>
            <a:pPr marL="12700" marR="22225">
              <a:lnSpc>
                <a:spcPct val="95900"/>
              </a:lnSpc>
            </a:pPr>
            <a:r>
              <a:rPr sz="2000" b="1" spc="-5" dirty="0">
                <a:latin typeface="Times New Roman"/>
                <a:cs typeface="Times New Roman"/>
              </a:rPr>
              <a:t>Business </a:t>
            </a:r>
            <a:r>
              <a:rPr sz="2000" b="1" spc="-10" dirty="0">
                <a:latin typeface="Times New Roman"/>
                <a:cs typeface="Times New Roman"/>
              </a:rPr>
              <a:t>depends on  </a:t>
            </a:r>
            <a:r>
              <a:rPr sz="2000" b="1" spc="-5" dirty="0">
                <a:latin typeface="Times New Roman"/>
                <a:cs typeface="Times New Roman"/>
              </a:rPr>
              <a:t>such </a:t>
            </a:r>
            <a:r>
              <a:rPr sz="2000" b="1" spc="5" dirty="0">
                <a:latin typeface="Times New Roman"/>
                <a:cs typeface="Times New Roman"/>
              </a:rPr>
              <a:t>anew </a:t>
            </a:r>
            <a:r>
              <a:rPr sz="2000" b="1" spc="-5" dirty="0">
                <a:latin typeface="Times New Roman"/>
                <a:cs typeface="Times New Roman"/>
              </a:rPr>
              <a:t>communication paradigm </a:t>
            </a:r>
            <a:r>
              <a:rPr sz="2000" b="1" dirty="0">
                <a:latin typeface="Times New Roman"/>
                <a:cs typeface="Times New Roman"/>
              </a:rPr>
              <a:t>(pattern </a:t>
            </a:r>
            <a:r>
              <a:rPr sz="2000" b="1" spc="-20" dirty="0">
                <a:latin typeface="Times New Roman"/>
                <a:cs typeface="Times New Roman"/>
              </a:rPr>
              <a:t>or </a:t>
            </a:r>
            <a:r>
              <a:rPr sz="2000" b="1" spc="-5" dirty="0">
                <a:latin typeface="Times New Roman"/>
                <a:cs typeface="Times New Roman"/>
              </a:rPr>
              <a:t>model)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ensure </a:t>
            </a:r>
            <a:r>
              <a:rPr sz="2000" b="1" spc="-1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success  </a:t>
            </a:r>
            <a:r>
              <a:rPr sz="2000" b="1" spc="-20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business </a:t>
            </a:r>
            <a:r>
              <a:rPr sz="2000" b="1" spc="-1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the realization </a:t>
            </a:r>
            <a:r>
              <a:rPr sz="2000" b="1" spc="-20" dirty="0">
                <a:latin typeface="Times New Roman"/>
                <a:cs typeface="Times New Roman"/>
              </a:rPr>
              <a:t>of </a:t>
            </a:r>
            <a:r>
              <a:rPr sz="2000" b="1" dirty="0">
                <a:latin typeface="Times New Roman"/>
                <a:cs typeface="Times New Roman"/>
              </a:rPr>
              <a:t>even </a:t>
            </a:r>
            <a:r>
              <a:rPr sz="2000" b="1" spc="-5" dirty="0">
                <a:latin typeface="Times New Roman"/>
                <a:cs typeface="Times New Roman"/>
              </a:rPr>
              <a:t>difficult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objectives.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81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70A-22A4-4692-8BA1-DA5AB549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Downward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Communication</a:t>
            </a:r>
            <a:br>
              <a:rPr lang="en-US" dirty="0">
                <a:latin typeface="Times New Roman"/>
                <a:cs typeface="Times New Roman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40F0-BCA4-402A-AB49-8332A623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19685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Downward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means the </a:t>
            </a:r>
            <a:r>
              <a:rPr lang="en-US" b="1" dirty="0">
                <a:latin typeface="Times New Roman"/>
                <a:cs typeface="Times New Roman"/>
              </a:rPr>
              <a:t>flow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communication from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top  </a:t>
            </a:r>
            <a:r>
              <a:rPr lang="en-US" b="1" spc="-5" dirty="0">
                <a:latin typeface="Times New Roman"/>
                <a:cs typeface="Times New Roman"/>
              </a:rPr>
              <a:t>echelon (level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rank)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organization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lower levels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5" dirty="0">
                <a:latin typeface="Times New Roman"/>
                <a:cs typeface="Times New Roman"/>
              </a:rPr>
              <a:t>employees.  </a:t>
            </a:r>
          </a:p>
          <a:p>
            <a:pPr marL="12700" marR="19685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Downward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not only </a:t>
            </a:r>
            <a:r>
              <a:rPr lang="en-US" b="1" spc="-5" dirty="0">
                <a:latin typeface="Times New Roman"/>
                <a:cs typeface="Times New Roman"/>
              </a:rPr>
              <a:t>recognizes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accepts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hierarchical  </a:t>
            </a:r>
            <a:r>
              <a:rPr lang="en-US" b="1" spc="-10" dirty="0">
                <a:latin typeface="Times New Roman"/>
                <a:cs typeface="Times New Roman"/>
              </a:rPr>
              <a:t>structure </a:t>
            </a:r>
            <a:r>
              <a:rPr lang="en-US" b="1" spc="-5" dirty="0">
                <a:latin typeface="Times New Roman"/>
                <a:cs typeface="Times New Roman"/>
              </a:rPr>
              <a:t>but </a:t>
            </a:r>
            <a:r>
              <a:rPr lang="en-US" b="1" dirty="0">
                <a:latin typeface="Times New Roman"/>
                <a:cs typeface="Times New Roman"/>
              </a:rPr>
              <a:t>also </a:t>
            </a:r>
            <a:r>
              <a:rPr lang="en-US" b="1" spc="-10" dirty="0">
                <a:latin typeface="Times New Roman"/>
                <a:cs typeface="Times New Roman"/>
              </a:rPr>
              <a:t>is </a:t>
            </a:r>
            <a:r>
              <a:rPr lang="en-US" b="1" spc="-5" dirty="0">
                <a:latin typeface="Times New Roman"/>
                <a:cs typeface="Times New Roman"/>
              </a:rPr>
              <a:t>based </a:t>
            </a:r>
            <a:r>
              <a:rPr lang="en-US" b="1" spc="-10" dirty="0">
                <a:latin typeface="Times New Roman"/>
                <a:cs typeface="Times New Roman"/>
              </a:rPr>
              <a:t>on the </a:t>
            </a:r>
            <a:r>
              <a:rPr lang="en-US" b="1" spc="-5" dirty="0">
                <a:latin typeface="Times New Roman"/>
                <a:cs typeface="Times New Roman"/>
              </a:rPr>
              <a:t>assumption that people at </a:t>
            </a:r>
            <a:r>
              <a:rPr lang="en-US" b="1" spc="-10" dirty="0">
                <a:latin typeface="Times New Roman"/>
                <a:cs typeface="Times New Roman"/>
              </a:rPr>
              <a:t>the higher </a:t>
            </a:r>
            <a:r>
              <a:rPr lang="en-US" b="1" spc="-5" dirty="0">
                <a:latin typeface="Times New Roman"/>
                <a:cs typeface="Times New Roman"/>
              </a:rPr>
              <a:t>level  </a:t>
            </a:r>
            <a:r>
              <a:rPr lang="en-US" b="1" spc="-10" dirty="0">
                <a:latin typeface="Times New Roman"/>
                <a:cs typeface="Times New Roman"/>
              </a:rPr>
              <a:t>have the </a:t>
            </a:r>
            <a:r>
              <a:rPr lang="en-US" b="1" spc="-5" dirty="0">
                <a:latin typeface="Times New Roman"/>
                <a:cs typeface="Times New Roman"/>
              </a:rPr>
              <a:t>ability </a:t>
            </a:r>
            <a:r>
              <a:rPr lang="en-US" b="1" dirty="0">
                <a:latin typeface="Times New Roman"/>
                <a:cs typeface="Times New Roman"/>
              </a:rPr>
              <a:t>and </a:t>
            </a:r>
            <a:r>
              <a:rPr lang="en-US" b="1" spc="-5" dirty="0">
                <a:latin typeface="Times New Roman"/>
                <a:cs typeface="Times New Roman"/>
              </a:rPr>
              <a:t>authority </a:t>
            </a:r>
            <a:r>
              <a:rPr lang="en-US" b="1" dirty="0">
                <a:latin typeface="Times New Roman"/>
                <a:cs typeface="Times New Roman"/>
              </a:rPr>
              <a:t>to </a:t>
            </a:r>
            <a:r>
              <a:rPr lang="en-US" b="1" spc="-5" dirty="0">
                <a:latin typeface="Times New Roman"/>
                <a:cs typeface="Times New Roman"/>
              </a:rPr>
              <a:t>direct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employees </a:t>
            </a:r>
            <a:r>
              <a:rPr lang="en-US" b="1" spc="-10" dirty="0">
                <a:latin typeface="Times New Roman"/>
                <a:cs typeface="Times New Roman"/>
              </a:rPr>
              <a:t>on all </a:t>
            </a:r>
            <a:r>
              <a:rPr lang="en-US" b="1" spc="-5" dirty="0">
                <a:latin typeface="Times New Roman"/>
                <a:cs typeface="Times New Roman"/>
              </a:rPr>
              <a:t>do’s </a:t>
            </a:r>
            <a:r>
              <a:rPr lang="en-US" b="1" spc="-10" dirty="0">
                <a:latin typeface="Times New Roman"/>
                <a:cs typeface="Times New Roman"/>
              </a:rPr>
              <a:t>and </a:t>
            </a:r>
            <a:r>
              <a:rPr lang="en-US" b="1" spc="-5" dirty="0" err="1">
                <a:latin typeface="Times New Roman"/>
                <a:cs typeface="Times New Roman"/>
              </a:rPr>
              <a:t>dont’s</a:t>
            </a:r>
            <a:r>
              <a:rPr lang="en-US" b="1" spc="-5" dirty="0">
                <a:latin typeface="Times New Roman"/>
                <a:cs typeface="Times New Roman"/>
              </a:rPr>
              <a:t>.  </a:t>
            </a:r>
          </a:p>
          <a:p>
            <a:pPr marL="12700" marR="19685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Downward </a:t>
            </a:r>
            <a:r>
              <a:rPr lang="en-US" b="1" spc="-5" dirty="0">
                <a:latin typeface="Times New Roman"/>
                <a:cs typeface="Times New Roman"/>
              </a:rPr>
              <a:t>communication </a:t>
            </a:r>
            <a:r>
              <a:rPr lang="en-US" b="1" spc="-10" dirty="0">
                <a:latin typeface="Times New Roman"/>
                <a:cs typeface="Times New Roman"/>
              </a:rPr>
              <a:t>has its own </a:t>
            </a:r>
            <a:r>
              <a:rPr lang="en-US" b="1" spc="-5" dirty="0">
                <a:latin typeface="Times New Roman"/>
                <a:cs typeface="Times New Roman"/>
              </a:rPr>
              <a:t>shortcomings, </a:t>
            </a:r>
            <a:r>
              <a:rPr lang="en-US" b="1" spc="-10" dirty="0">
                <a:latin typeface="Times New Roman"/>
                <a:cs typeface="Times New Roman"/>
              </a:rPr>
              <a:t>if it is </a:t>
            </a:r>
            <a:r>
              <a:rPr lang="en-US" b="1" spc="-15" dirty="0">
                <a:latin typeface="Times New Roman"/>
                <a:cs typeface="Times New Roman"/>
              </a:rPr>
              <a:t>not  </a:t>
            </a:r>
            <a:r>
              <a:rPr lang="en-US" b="1" spc="-5" dirty="0">
                <a:latin typeface="Times New Roman"/>
                <a:cs typeface="Times New Roman"/>
              </a:rPr>
              <a:t>complemented </a:t>
            </a:r>
            <a:r>
              <a:rPr lang="en-US" b="1" spc="-10" dirty="0">
                <a:latin typeface="Times New Roman"/>
                <a:cs typeface="Times New Roman"/>
              </a:rPr>
              <a:t>by </a:t>
            </a:r>
            <a:r>
              <a:rPr lang="en-US" b="1" spc="-15" dirty="0">
                <a:latin typeface="Times New Roman"/>
                <a:cs typeface="Times New Roman"/>
              </a:rPr>
              <a:t>other </a:t>
            </a:r>
            <a:r>
              <a:rPr lang="en-US" b="1" spc="-5" dirty="0">
                <a:latin typeface="Times New Roman"/>
                <a:cs typeface="Times New Roman"/>
              </a:rPr>
              <a:t>directional communications. </a:t>
            </a:r>
            <a:r>
              <a:rPr lang="en-US" b="1" spc="-15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shortcomings </a:t>
            </a:r>
            <a:r>
              <a:rPr lang="en-US" b="1" spc="-10" dirty="0">
                <a:latin typeface="Times New Roman"/>
                <a:cs typeface="Times New Roman"/>
              </a:rPr>
              <a:t>will be  </a:t>
            </a:r>
            <a:r>
              <a:rPr lang="en-US" b="1" spc="-5" dirty="0">
                <a:latin typeface="Times New Roman"/>
                <a:cs typeface="Times New Roman"/>
              </a:rPr>
              <a:t>pronounced </a:t>
            </a:r>
            <a:r>
              <a:rPr lang="en-US" b="1" spc="-10" dirty="0">
                <a:latin typeface="Times New Roman"/>
                <a:cs typeface="Times New Roman"/>
              </a:rPr>
              <a:t>if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organization adopts only unidirectional communication  </a:t>
            </a:r>
            <a:r>
              <a:rPr lang="en-US" b="1" spc="-10" dirty="0">
                <a:latin typeface="Times New Roman"/>
                <a:cs typeface="Times New Roman"/>
              </a:rPr>
              <a:t>namely </a:t>
            </a:r>
            <a:r>
              <a:rPr lang="en-US" b="1" spc="-5" dirty="0">
                <a:latin typeface="Times New Roman"/>
                <a:cs typeface="Times New Roman"/>
              </a:rPr>
              <a:t>downward communication. </a:t>
            </a:r>
          </a:p>
          <a:p>
            <a:pPr marL="12700" marR="19685">
              <a:lnSpc>
                <a:spcPct val="95900"/>
              </a:lnSpc>
            </a:pPr>
            <a:r>
              <a:rPr lang="en-US" b="1" spc="-10" dirty="0">
                <a:latin typeface="Times New Roman"/>
                <a:cs typeface="Times New Roman"/>
              </a:rPr>
              <a:t>Downward </a:t>
            </a:r>
            <a:r>
              <a:rPr lang="en-US" b="1" spc="-5" dirty="0">
                <a:latin typeface="Times New Roman"/>
                <a:cs typeface="Times New Roman"/>
              </a:rPr>
              <a:t>communication, </a:t>
            </a:r>
            <a:r>
              <a:rPr lang="en-US" b="1" spc="-10" dirty="0">
                <a:latin typeface="Times New Roman"/>
                <a:cs typeface="Times New Roman"/>
              </a:rPr>
              <a:t>if </a:t>
            </a:r>
            <a:r>
              <a:rPr lang="en-US" b="1" spc="-5" dirty="0">
                <a:latin typeface="Times New Roman"/>
                <a:cs typeface="Times New Roman"/>
              </a:rPr>
              <a:t>practiced  without complementing </a:t>
            </a:r>
            <a:r>
              <a:rPr lang="en-US" b="1" spc="-10" dirty="0">
                <a:latin typeface="Times New Roman"/>
                <a:cs typeface="Times New Roman"/>
              </a:rPr>
              <a:t>it </a:t>
            </a:r>
            <a:r>
              <a:rPr lang="en-US" b="1" spc="-5" dirty="0">
                <a:latin typeface="Times New Roman"/>
                <a:cs typeface="Times New Roman"/>
              </a:rPr>
              <a:t>with </a:t>
            </a:r>
            <a:r>
              <a:rPr lang="en-US" b="1" spc="-10" dirty="0">
                <a:latin typeface="Times New Roman"/>
                <a:cs typeface="Times New Roman"/>
              </a:rPr>
              <a:t>upward </a:t>
            </a:r>
            <a:r>
              <a:rPr lang="en-US" b="1" spc="-5" dirty="0">
                <a:latin typeface="Times New Roman"/>
                <a:cs typeface="Times New Roman"/>
              </a:rPr>
              <a:t>communication, </a:t>
            </a:r>
            <a:r>
              <a:rPr lang="en-US" b="1" spc="-10" dirty="0">
                <a:latin typeface="Times New Roman"/>
                <a:cs typeface="Times New Roman"/>
              </a:rPr>
              <a:t>will </a:t>
            </a:r>
            <a:r>
              <a:rPr lang="en-US" b="1" spc="-5" dirty="0">
                <a:latin typeface="Times New Roman"/>
                <a:cs typeface="Times New Roman"/>
              </a:rPr>
              <a:t>fail because </a:t>
            </a:r>
            <a:r>
              <a:rPr lang="en-US" b="1" spc="-10" dirty="0">
                <a:latin typeface="Times New Roman"/>
                <a:cs typeface="Times New Roman"/>
              </a:rPr>
              <a:t>it  </a:t>
            </a:r>
            <a:r>
              <a:rPr lang="en-US" b="1" spc="-5" dirty="0">
                <a:latin typeface="Times New Roman"/>
                <a:cs typeface="Times New Roman"/>
              </a:rPr>
              <a:t>accepts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premise </a:t>
            </a:r>
            <a:r>
              <a:rPr lang="en-US" b="1" spc="-10" dirty="0">
                <a:latin typeface="Times New Roman"/>
                <a:cs typeface="Times New Roman"/>
              </a:rPr>
              <a:t>” The </a:t>
            </a:r>
            <a:r>
              <a:rPr lang="en-US" b="1" spc="-5" dirty="0">
                <a:latin typeface="Times New Roman"/>
                <a:cs typeface="Times New Roman"/>
              </a:rPr>
              <a:t>boss </a:t>
            </a:r>
            <a:r>
              <a:rPr lang="en-US" b="1" spc="-10" dirty="0">
                <a:latin typeface="Times New Roman"/>
                <a:cs typeface="Times New Roman"/>
              </a:rPr>
              <a:t>is always right”. </a:t>
            </a:r>
            <a:r>
              <a:rPr lang="en-US" b="1" spc="-5" dirty="0">
                <a:latin typeface="Times New Roman"/>
                <a:cs typeface="Times New Roman"/>
              </a:rPr>
              <a:t>Moreover, </a:t>
            </a:r>
            <a:r>
              <a:rPr lang="en-US" b="1" spc="-10" dirty="0">
                <a:latin typeface="Times New Roman"/>
                <a:cs typeface="Times New Roman"/>
              </a:rPr>
              <a:t>it may </a:t>
            </a:r>
            <a:r>
              <a:rPr lang="en-US" b="1" spc="-5" dirty="0">
                <a:latin typeface="Times New Roman"/>
                <a:cs typeface="Times New Roman"/>
              </a:rPr>
              <a:t>get delayed  </a:t>
            </a:r>
            <a:r>
              <a:rPr lang="en-US" b="1" spc="-20" dirty="0">
                <a:latin typeface="Times New Roman"/>
                <a:cs typeface="Times New Roman"/>
              </a:rPr>
              <a:t>or </a:t>
            </a:r>
            <a:r>
              <a:rPr lang="en-US" b="1" spc="-5" dirty="0">
                <a:latin typeface="Times New Roman"/>
                <a:cs typeface="Times New Roman"/>
              </a:rPr>
              <a:t>distorted as </a:t>
            </a:r>
            <a:r>
              <a:rPr lang="en-US" b="1" spc="-10" dirty="0">
                <a:latin typeface="Times New Roman"/>
                <a:cs typeface="Times New Roman"/>
              </a:rPr>
              <a:t>it </a:t>
            </a:r>
            <a:r>
              <a:rPr lang="en-US" b="1" spc="-5" dirty="0">
                <a:latin typeface="Times New Roman"/>
                <a:cs typeface="Times New Roman"/>
              </a:rPr>
              <a:t>goes down through </a:t>
            </a:r>
            <a:r>
              <a:rPr lang="en-US" b="1" spc="-10" dirty="0">
                <a:latin typeface="Times New Roman"/>
                <a:cs typeface="Times New Roman"/>
              </a:rPr>
              <a:t>the various </a:t>
            </a:r>
            <a:r>
              <a:rPr lang="en-US" b="1" spc="-5" dirty="0">
                <a:latin typeface="Times New Roman"/>
                <a:cs typeface="Times New Roman"/>
              </a:rPr>
              <a:t>levels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hierarchical </a:t>
            </a:r>
            <a:r>
              <a:rPr lang="en-US" b="1" dirty="0">
                <a:latin typeface="Times New Roman"/>
                <a:cs typeface="Times New Roman"/>
              </a:rPr>
              <a:t>set  </a:t>
            </a:r>
            <a:r>
              <a:rPr lang="en-US" b="1" spc="-10" dirty="0">
                <a:latin typeface="Times New Roman"/>
                <a:cs typeface="Times New Roman"/>
              </a:rPr>
              <a:t>up </a:t>
            </a:r>
            <a:r>
              <a:rPr lang="en-US" b="1" spc="-5" dirty="0">
                <a:latin typeface="Times New Roman"/>
                <a:cs typeface="Times New Roman"/>
              </a:rPr>
              <a:t>as </a:t>
            </a:r>
            <a:r>
              <a:rPr lang="en-US" b="1" spc="-10" dirty="0">
                <a:latin typeface="Times New Roman"/>
                <a:cs typeface="Times New Roman"/>
              </a:rPr>
              <a:t>all </a:t>
            </a:r>
            <a:r>
              <a:rPr lang="en-US" b="1" spc="-5" dirty="0">
                <a:latin typeface="Times New Roman"/>
                <a:cs typeface="Times New Roman"/>
              </a:rPr>
              <a:t>decisions are taken </a:t>
            </a:r>
            <a:r>
              <a:rPr lang="en-US" b="1" spc="-10" dirty="0">
                <a:latin typeface="Times New Roman"/>
                <a:cs typeface="Times New Roman"/>
              </a:rPr>
              <a:t>without any proper </a:t>
            </a:r>
            <a:r>
              <a:rPr lang="en-US" b="1" spc="-5" dirty="0">
                <a:latin typeface="Times New Roman"/>
                <a:cs typeface="Times New Roman"/>
              </a:rPr>
              <a:t>feedback. </a:t>
            </a:r>
            <a:r>
              <a:rPr lang="en-US" b="1" spc="-10" dirty="0">
                <a:latin typeface="Times New Roman"/>
                <a:cs typeface="Times New Roman"/>
              </a:rPr>
              <a:t>But it helps in  creating </a:t>
            </a:r>
            <a:r>
              <a:rPr lang="en-US" b="1" spc="5" dirty="0">
                <a:latin typeface="Times New Roman"/>
                <a:cs typeface="Times New Roman"/>
              </a:rPr>
              <a:t>an </a:t>
            </a:r>
            <a:r>
              <a:rPr lang="en-US" b="1" spc="-5" dirty="0">
                <a:latin typeface="Times New Roman"/>
                <a:cs typeface="Times New Roman"/>
              </a:rPr>
              <a:t>awareness among employees </a:t>
            </a:r>
            <a:r>
              <a:rPr lang="en-US" b="1" spc="-20" dirty="0">
                <a:latin typeface="Times New Roman"/>
                <a:cs typeface="Times New Roman"/>
              </a:rPr>
              <a:t>of </a:t>
            </a:r>
            <a:r>
              <a:rPr lang="en-US" b="1" spc="-10" dirty="0">
                <a:latin typeface="Times New Roman"/>
                <a:cs typeface="Times New Roman"/>
              </a:rPr>
              <a:t>the objectives, targets and </a:t>
            </a:r>
            <a:r>
              <a:rPr lang="en-US" b="1" spc="-5" dirty="0">
                <a:latin typeface="Times New Roman"/>
                <a:cs typeface="Times New Roman"/>
              </a:rPr>
              <a:t>goals. </a:t>
            </a:r>
            <a:r>
              <a:rPr lang="en-US" b="1" dirty="0">
                <a:latin typeface="Times New Roman"/>
                <a:cs typeface="Times New Roman"/>
              </a:rPr>
              <a:t>It  </a:t>
            </a:r>
            <a:r>
              <a:rPr lang="en-US" b="1" spc="-5" dirty="0">
                <a:latin typeface="Times New Roman"/>
                <a:cs typeface="Times New Roman"/>
              </a:rPr>
              <a:t>also </a:t>
            </a:r>
            <a:r>
              <a:rPr lang="en-US" b="1" spc="-10" dirty="0">
                <a:latin typeface="Times New Roman"/>
                <a:cs typeface="Times New Roman"/>
              </a:rPr>
              <a:t>helps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5" dirty="0">
                <a:latin typeface="Times New Roman"/>
                <a:cs typeface="Times New Roman"/>
              </a:rPr>
              <a:t>establishing </a:t>
            </a:r>
            <a:r>
              <a:rPr lang="en-US" b="1" spc="-10" dirty="0">
                <a:latin typeface="Times New Roman"/>
                <a:cs typeface="Times New Roman"/>
              </a:rPr>
              <a:t>a </a:t>
            </a:r>
            <a:r>
              <a:rPr lang="en-US" b="1" spc="-5" dirty="0">
                <a:latin typeface="Times New Roman"/>
                <a:cs typeface="Times New Roman"/>
              </a:rPr>
              <a:t>certain </a:t>
            </a:r>
            <a:r>
              <a:rPr lang="en-US" b="1" dirty="0">
                <a:latin typeface="Times New Roman"/>
                <a:cs typeface="Times New Roman"/>
              </a:rPr>
              <a:t>authority </a:t>
            </a:r>
            <a:r>
              <a:rPr lang="en-US" b="1" spc="5" dirty="0">
                <a:latin typeface="Times New Roman"/>
                <a:cs typeface="Times New Roman"/>
              </a:rPr>
              <a:t>in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spc="-5" dirty="0">
                <a:latin typeface="Times New Roman"/>
                <a:cs typeface="Times New Roman"/>
              </a:rPr>
              <a:t>organization </a:t>
            </a:r>
            <a:r>
              <a:rPr lang="en-US" b="1" dirty="0">
                <a:latin typeface="Times New Roman"/>
                <a:cs typeface="Times New Roman"/>
              </a:rPr>
              <a:t>and  </a:t>
            </a:r>
            <a:r>
              <a:rPr lang="en-US" b="1" spc="-5" dirty="0">
                <a:latin typeface="Times New Roman"/>
                <a:cs typeface="Times New Roman"/>
              </a:rPr>
              <a:t>discipline. In </a:t>
            </a:r>
            <a:r>
              <a:rPr lang="en-US" b="1" spc="-10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armed </a:t>
            </a:r>
            <a:r>
              <a:rPr lang="en-US" b="1" spc="-5" dirty="0">
                <a:latin typeface="Times New Roman"/>
                <a:cs typeface="Times New Roman"/>
              </a:rPr>
              <a:t>forces </a:t>
            </a:r>
            <a:r>
              <a:rPr lang="en-US" b="1" spc="-10" dirty="0">
                <a:latin typeface="Times New Roman"/>
                <a:cs typeface="Times New Roman"/>
              </a:rPr>
              <a:t>and police department, </a:t>
            </a:r>
            <a:r>
              <a:rPr lang="en-US" b="1" spc="-5" dirty="0">
                <a:latin typeface="Times New Roman"/>
                <a:cs typeface="Times New Roman"/>
              </a:rPr>
              <a:t>mostly, </a:t>
            </a:r>
            <a:r>
              <a:rPr lang="en-US" b="1" spc="-10" dirty="0">
                <a:latin typeface="Times New Roman"/>
                <a:cs typeface="Times New Roman"/>
              </a:rPr>
              <a:t>only </a:t>
            </a:r>
            <a:r>
              <a:rPr lang="en-US" b="1" spc="-5" dirty="0">
                <a:latin typeface="Times New Roman"/>
                <a:cs typeface="Times New Roman"/>
              </a:rPr>
              <a:t>downward  communication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exists.</a:t>
            </a:r>
            <a:endParaRPr lang="en-US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02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1761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Lecture 05:  Kinds (Types) of Communication employed by Business Organizations   </vt:lpstr>
      <vt:lpstr>Categories of communication</vt:lpstr>
      <vt:lpstr>External Communication </vt:lpstr>
      <vt:lpstr>Advantages of External Communication  </vt:lpstr>
      <vt:lpstr>Internal Communication </vt:lpstr>
      <vt:lpstr>Advantages of Internal Communication</vt:lpstr>
      <vt:lpstr>Advantages of Internal Communication</vt:lpstr>
      <vt:lpstr>Directions of Communication </vt:lpstr>
      <vt:lpstr>Downward Communication </vt:lpstr>
      <vt:lpstr>Upward Communication </vt:lpstr>
      <vt:lpstr>Horizontal / Lateral Communication </vt:lpstr>
      <vt:lpstr>Diagonal or multi-directional Communication </vt:lpstr>
      <vt:lpstr>Formal and Informal Channels of Communication  </vt:lpstr>
      <vt:lpstr>Grapevine </vt:lpstr>
      <vt:lpstr>Types of Grapevine Communication </vt:lpstr>
      <vt:lpstr>Types</vt:lpstr>
      <vt:lpstr>Advantages of Grapevine Communication  </vt:lpstr>
      <vt:lpstr>Disadvantages of Grapevine Communication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 Kinds (Types) of Communication employed by Business Organisations   </dc:title>
  <dc:creator>ruby khan</dc:creator>
  <cp:lastModifiedBy>ruby khan</cp:lastModifiedBy>
  <cp:revision>8</cp:revision>
  <dcterms:created xsi:type="dcterms:W3CDTF">2020-04-15T14:56:23Z</dcterms:created>
  <dcterms:modified xsi:type="dcterms:W3CDTF">2020-04-15T17:01:15Z</dcterms:modified>
</cp:coreProperties>
</file>