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E4C3-1926-4BDC-A5F5-65EF0AD17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0B7ADBB-8F25-437D-AF4D-D403F2597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4242F32-80A2-493D-9023-4CBEE6FFBA9F}"/>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55341846-6564-4399-B36D-BABEB71DE2C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D6E973A-2407-4214-AF21-E681A8A45916}"/>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4239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0285-B4F3-452F-80A1-D7235584BF8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64C3A17-82F3-42F7-AFF3-34FC48ED2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797E7FA-3897-4957-8739-0A076C9EC4BA}"/>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E7B1A068-452B-466C-BFCF-648E824C75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A9C37F8-047B-4FAA-8689-487715E54A55}"/>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12471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48EB3-9308-4FA3-9132-FB6E02D094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03044DB-BC03-47F7-B29F-31EAD2E29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356FA66-19BC-45EA-A790-062CCD287F94}"/>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F58DB6FE-D47C-4663-B774-69AF11F895D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126C1E-34EB-4236-B5F4-CA31453447B4}"/>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227145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32F1-E817-48EC-8777-BD3C01DE40F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28F56DD-4FFE-4C34-BD1E-07C8F1383E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31F1B61-0A00-46BE-B883-D49D044F1E83}"/>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B290EC0B-09D2-4554-8207-856DB641D2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0E4F247-DF7D-46E3-A7AA-7BAEE0329E16}"/>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294737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52AA-40BF-40BC-B776-51FB0D80B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09617F8F-D5C0-4AED-B070-391BB2292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654AB-D869-4953-8E49-52DEFA1CC8E9}"/>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88BC6B60-C994-488F-93E5-C4AA7164150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AF1BABB-6425-4EA4-9C2C-FB67299F6E58}"/>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286158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DB6B-DD35-4E39-B56E-596899E8C1B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0835732-7E38-4F75-A499-8AA07CB7E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11AECF9-297A-4545-B6DF-AB3F2FFB7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8FCC4AD-3FC0-4E2F-884F-5D338BCF8329}"/>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6" name="Footer Placeholder 5">
            <a:extLst>
              <a:ext uri="{FF2B5EF4-FFF2-40B4-BE49-F238E27FC236}">
                <a16:creationId xmlns:a16="http://schemas.microsoft.com/office/drawing/2014/main" id="{593C63F5-4E10-4566-9495-5B3EE707712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A3F972D-1424-48A3-8D12-C5193BC5E5D9}"/>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383896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D25-650F-4188-9DBA-D4765146715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5B4129C-04CA-452A-954F-1D8D137A1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DE7CB-F978-472B-8FE5-5FA4CA25B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BB0C3D6-B4C5-402B-B800-22E9E4D70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D3165-BD6C-43A0-A169-6B78990A2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BF79F32-1101-48E5-94F2-CAE8AEFB0069}"/>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8" name="Footer Placeholder 7">
            <a:extLst>
              <a:ext uri="{FF2B5EF4-FFF2-40B4-BE49-F238E27FC236}">
                <a16:creationId xmlns:a16="http://schemas.microsoft.com/office/drawing/2014/main" id="{5638C383-12C8-49A0-8CFB-CC4CCBBAE72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DC27238-F0D2-49CC-A652-5063C2549369}"/>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211663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E2AE-3A57-476D-977D-979397B7B9C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EC9AFD5-673B-47F7-8726-C5ECFA40EC19}"/>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4" name="Footer Placeholder 3">
            <a:extLst>
              <a:ext uri="{FF2B5EF4-FFF2-40B4-BE49-F238E27FC236}">
                <a16:creationId xmlns:a16="http://schemas.microsoft.com/office/drawing/2014/main" id="{412D1D7C-F9F8-4B01-A2D4-CEF02D0E1FE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3373426-4E2F-4227-80A7-EF57A099D452}"/>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219810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DD1E0-CEB7-46E2-B173-81B6A7DE9121}"/>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3" name="Footer Placeholder 2">
            <a:extLst>
              <a:ext uri="{FF2B5EF4-FFF2-40B4-BE49-F238E27FC236}">
                <a16:creationId xmlns:a16="http://schemas.microsoft.com/office/drawing/2014/main" id="{2842CA95-C4D2-4F67-A01E-6494AD2E4BA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0BF6F43-27A7-43E2-80CC-9F9330B0F1EC}"/>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127213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94A0-781B-426E-8D91-74132FCC7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00A3BDC-1CEE-42ED-B8CB-F6C12A241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F632D1A-1ECE-4DC5-B88F-64A58220F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A2E2B-6AAD-4416-8ADD-A81F27E9DE50}"/>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6" name="Footer Placeholder 5">
            <a:extLst>
              <a:ext uri="{FF2B5EF4-FFF2-40B4-BE49-F238E27FC236}">
                <a16:creationId xmlns:a16="http://schemas.microsoft.com/office/drawing/2014/main" id="{2C844FFF-E554-41E4-80FA-C28718800CB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530A497-952B-40FE-9914-1E9BB1531431}"/>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356230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88CF-372E-4CDD-AC8F-2A627675F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D1F7235-AE89-4B07-BB84-C40DB7985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FFC6777-5202-461D-A753-6C6C7135A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E97AA-8F44-43C7-B211-91B7A902A581}"/>
              </a:ext>
            </a:extLst>
          </p:cNvPr>
          <p:cNvSpPr>
            <a:spLocks noGrp="1"/>
          </p:cNvSpPr>
          <p:nvPr>
            <p:ph type="dt" sz="half" idx="10"/>
          </p:nvPr>
        </p:nvSpPr>
        <p:spPr/>
        <p:txBody>
          <a:bodyPr/>
          <a:lstStyle/>
          <a:p>
            <a:fld id="{E6C880D8-F1AA-4684-B73F-412A7F5DD76C}" type="datetimeFigureOut">
              <a:rPr lang="en-PK" smtClean="0"/>
              <a:t>19/04/2020</a:t>
            </a:fld>
            <a:endParaRPr lang="en-PK"/>
          </a:p>
        </p:txBody>
      </p:sp>
      <p:sp>
        <p:nvSpPr>
          <p:cNvPr id="6" name="Footer Placeholder 5">
            <a:extLst>
              <a:ext uri="{FF2B5EF4-FFF2-40B4-BE49-F238E27FC236}">
                <a16:creationId xmlns:a16="http://schemas.microsoft.com/office/drawing/2014/main" id="{1214FB25-8C9C-4291-863B-6ABCE311EB8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07F8384-E7A7-41D1-9509-0DD90A53B04B}"/>
              </a:ext>
            </a:extLst>
          </p:cNvPr>
          <p:cNvSpPr>
            <a:spLocks noGrp="1"/>
          </p:cNvSpPr>
          <p:nvPr>
            <p:ph type="sldNum" sz="quarter" idx="12"/>
          </p:nvPr>
        </p:nvSpPr>
        <p:spPr/>
        <p:txBody>
          <a:bodyPr/>
          <a:lstStyle/>
          <a:p>
            <a:fld id="{5E7DFAC9-B88D-4016-827B-95DE2A6E77CC}" type="slidenum">
              <a:rPr lang="en-PK" smtClean="0"/>
              <a:t>‹#›</a:t>
            </a:fld>
            <a:endParaRPr lang="en-PK"/>
          </a:p>
        </p:txBody>
      </p:sp>
    </p:spTree>
    <p:extLst>
      <p:ext uri="{BB962C8B-B14F-4D97-AF65-F5344CB8AC3E}">
        <p14:creationId xmlns:p14="http://schemas.microsoft.com/office/powerpoint/2010/main" val="39370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83551-EA0D-46DF-826A-4F82F3396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FE40192-E77C-4105-8338-C0FFED2F1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FF8F4A9-5AA5-46E4-B719-4677ADA7D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880D8-F1AA-4684-B73F-412A7F5DD76C}" type="datetimeFigureOut">
              <a:rPr lang="en-PK" smtClean="0"/>
              <a:t>19/04/2020</a:t>
            </a:fld>
            <a:endParaRPr lang="en-PK"/>
          </a:p>
        </p:txBody>
      </p:sp>
      <p:sp>
        <p:nvSpPr>
          <p:cNvPr id="5" name="Footer Placeholder 4">
            <a:extLst>
              <a:ext uri="{FF2B5EF4-FFF2-40B4-BE49-F238E27FC236}">
                <a16:creationId xmlns:a16="http://schemas.microsoft.com/office/drawing/2014/main" id="{EA5E8B50-705A-4ECD-8678-C3468CD77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6D3C83C-6412-419B-B8CE-8CD63B13D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DFAC9-B88D-4016-827B-95DE2A6E77CC}" type="slidenum">
              <a:rPr lang="en-PK" smtClean="0"/>
              <a:t>‹#›</a:t>
            </a:fld>
            <a:endParaRPr lang="en-PK"/>
          </a:p>
        </p:txBody>
      </p:sp>
    </p:spTree>
    <p:extLst>
      <p:ext uri="{BB962C8B-B14F-4D97-AF65-F5344CB8AC3E}">
        <p14:creationId xmlns:p14="http://schemas.microsoft.com/office/powerpoint/2010/main" val="311764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D05F-3229-46D0-8280-720BBC164D30}"/>
              </a:ext>
            </a:extLst>
          </p:cNvPr>
          <p:cNvSpPr>
            <a:spLocks noGrp="1"/>
          </p:cNvSpPr>
          <p:nvPr>
            <p:ph type="ctrTitle"/>
          </p:nvPr>
        </p:nvSpPr>
        <p:spPr/>
        <p:txBody>
          <a:bodyPr/>
          <a:lstStyle/>
          <a:p>
            <a:r>
              <a:rPr lang="en-US" b="1" dirty="0"/>
              <a:t>Lecture 07+08:Seven C’s of Communication</a:t>
            </a:r>
            <a:endParaRPr lang="en-PK" b="1" dirty="0"/>
          </a:p>
        </p:txBody>
      </p:sp>
      <p:sp>
        <p:nvSpPr>
          <p:cNvPr id="3" name="Subtitle 2">
            <a:extLst>
              <a:ext uri="{FF2B5EF4-FFF2-40B4-BE49-F238E27FC236}">
                <a16:creationId xmlns:a16="http://schemas.microsoft.com/office/drawing/2014/main" id="{CF719E1C-6C48-427F-AA5C-2F92B155665F}"/>
              </a:ext>
            </a:extLst>
          </p:cNvPr>
          <p:cNvSpPr>
            <a:spLocks noGrp="1"/>
          </p:cNvSpPr>
          <p:nvPr>
            <p:ph type="subTitle" idx="1"/>
          </p:nvPr>
        </p:nvSpPr>
        <p:spPr/>
        <p:txBody>
          <a:bodyPr/>
          <a:lstStyle/>
          <a:p>
            <a:r>
              <a:rPr lang="en-US" u="heavy" spc="5" dirty="0">
                <a:solidFill>
                  <a:srgbClr val="C00000"/>
                </a:solidFill>
                <a:uFill>
                  <a:solidFill>
                    <a:srgbClr val="FF0000"/>
                  </a:solidFill>
                </a:uFill>
              </a:rPr>
              <a:t>Note: Sharing or editing the video using any software or website is strongly prohibited</a:t>
            </a:r>
            <a:r>
              <a:rPr lang="en-US" sz="1800" u="heavy" spc="5" dirty="0">
                <a:uFill>
                  <a:solidFill>
                    <a:srgbClr val="FF0000"/>
                  </a:solidFill>
                </a:uFill>
              </a:rPr>
              <a:t>.</a:t>
            </a:r>
            <a:endParaRPr lang="en-PK" dirty="0"/>
          </a:p>
        </p:txBody>
      </p:sp>
    </p:spTree>
    <p:extLst>
      <p:ext uri="{BB962C8B-B14F-4D97-AF65-F5344CB8AC3E}">
        <p14:creationId xmlns:p14="http://schemas.microsoft.com/office/powerpoint/2010/main" val="304241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FB57-34E0-4EDD-BA4E-5AEC47E32AF4}"/>
              </a:ext>
            </a:extLst>
          </p:cNvPr>
          <p:cNvSpPr>
            <a:spLocks noGrp="1"/>
          </p:cNvSpPr>
          <p:nvPr>
            <p:ph type="title"/>
          </p:nvPr>
        </p:nvSpPr>
        <p:spPr/>
        <p:txBody>
          <a:bodyPr/>
          <a:lstStyle/>
          <a:p>
            <a:r>
              <a:rPr lang="en-US" dirty="0">
                <a:solidFill>
                  <a:srgbClr val="FF0000"/>
                </a:solidFill>
              </a:rPr>
              <a:t>Conciseness…..</a:t>
            </a:r>
            <a:endParaRPr lang="en-PK" dirty="0">
              <a:solidFill>
                <a:srgbClr val="FF0000"/>
              </a:solidFill>
            </a:endParaRPr>
          </a:p>
        </p:txBody>
      </p:sp>
      <p:sp>
        <p:nvSpPr>
          <p:cNvPr id="3" name="Content Placeholder 2">
            <a:extLst>
              <a:ext uri="{FF2B5EF4-FFF2-40B4-BE49-F238E27FC236}">
                <a16:creationId xmlns:a16="http://schemas.microsoft.com/office/drawing/2014/main" id="{0531B7DB-4D94-43A6-A806-50E2A10C4FDA}"/>
              </a:ext>
            </a:extLst>
          </p:cNvPr>
          <p:cNvSpPr>
            <a:spLocks noGrp="1"/>
          </p:cNvSpPr>
          <p:nvPr>
            <p:ph idx="1"/>
          </p:nvPr>
        </p:nvSpPr>
        <p:spPr/>
        <p:txBody>
          <a:bodyPr>
            <a:normAutofit/>
          </a:bodyPr>
          <a:lstStyle/>
          <a:p>
            <a:pPr>
              <a:buFont typeface="Wingdings" panose="05000000000000000000" pitchFamily="2" charset="2"/>
              <a:buChar char="v"/>
            </a:pPr>
            <a:r>
              <a:rPr lang="en-US" b="1" i="1" dirty="0"/>
              <a:t>Avoid unnecessary repetition</a:t>
            </a:r>
          </a:p>
          <a:p>
            <a:r>
              <a:rPr lang="en-US" i="1" dirty="0"/>
              <a:t>Use shorter name after you have mentioned the long one once</a:t>
            </a:r>
          </a:p>
          <a:p>
            <a:r>
              <a:rPr lang="en-US" i="1" dirty="0"/>
              <a:t>Use pronouns or initials rather than repeat the long names</a:t>
            </a:r>
          </a:p>
          <a:p>
            <a:r>
              <a:rPr lang="en-US" i="1" dirty="0"/>
              <a:t>Cut out all needless repetition of phrases and sentences.</a:t>
            </a:r>
          </a:p>
        </p:txBody>
      </p:sp>
    </p:spTree>
    <p:extLst>
      <p:ext uri="{BB962C8B-B14F-4D97-AF65-F5344CB8AC3E}">
        <p14:creationId xmlns:p14="http://schemas.microsoft.com/office/powerpoint/2010/main" val="239925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3151-541D-428F-993C-4B817D9D8502}"/>
              </a:ext>
            </a:extLst>
          </p:cNvPr>
          <p:cNvSpPr>
            <a:spLocks noGrp="1"/>
          </p:cNvSpPr>
          <p:nvPr>
            <p:ph type="title"/>
          </p:nvPr>
        </p:nvSpPr>
        <p:spPr/>
        <p:txBody>
          <a:bodyPr/>
          <a:lstStyle/>
          <a:p>
            <a:r>
              <a:rPr lang="en-US" b="1" u="sng" dirty="0">
                <a:solidFill>
                  <a:srgbClr val="FF0000"/>
                </a:solidFill>
              </a:rPr>
              <a:t>3-Consideration</a:t>
            </a:r>
            <a:endParaRPr lang="en-PK" b="1" u="sng" dirty="0">
              <a:solidFill>
                <a:srgbClr val="FF0000"/>
              </a:solidFill>
            </a:endParaRPr>
          </a:p>
        </p:txBody>
      </p:sp>
      <p:sp>
        <p:nvSpPr>
          <p:cNvPr id="3" name="Content Placeholder 2">
            <a:extLst>
              <a:ext uri="{FF2B5EF4-FFF2-40B4-BE49-F238E27FC236}">
                <a16:creationId xmlns:a16="http://schemas.microsoft.com/office/drawing/2014/main" id="{9AAAFA3B-A6C7-400D-BA78-4EE74F2B489E}"/>
              </a:ext>
            </a:extLst>
          </p:cNvPr>
          <p:cNvSpPr>
            <a:spLocks noGrp="1"/>
          </p:cNvSpPr>
          <p:nvPr>
            <p:ph idx="1"/>
          </p:nvPr>
        </p:nvSpPr>
        <p:spPr/>
        <p:txBody>
          <a:bodyPr>
            <a:normAutofit/>
          </a:bodyPr>
          <a:lstStyle/>
          <a:p>
            <a:pPr>
              <a:buFont typeface="Wingdings" panose="05000000000000000000" pitchFamily="2" charset="2"/>
              <a:buChar char="q"/>
            </a:pPr>
            <a:r>
              <a:rPr lang="en-US" b="1" i="1" u="sng" dirty="0"/>
              <a:t>Def: </a:t>
            </a:r>
            <a:r>
              <a:rPr lang="en-US" i="1" dirty="0"/>
              <a:t>Consideration means preparing every message by keeping the receivers in mind. </a:t>
            </a:r>
          </a:p>
          <a:p>
            <a:pPr marL="0" indent="0">
              <a:buNone/>
            </a:pPr>
            <a:r>
              <a:rPr lang="en-US" i="1" dirty="0"/>
              <a:t>By keeping in mind the above attributes you will develop “YOU” attitude (empathy, human touch).</a:t>
            </a:r>
          </a:p>
          <a:p>
            <a:r>
              <a:rPr lang="en-US" i="1" dirty="0"/>
              <a:t>You Attitude: keep in mind the like and as well as the dislike of the receiver. “You attitude play” an important rule in business organization.</a:t>
            </a:r>
            <a:endParaRPr lang="en-PK" dirty="0"/>
          </a:p>
        </p:txBody>
      </p:sp>
    </p:spTree>
    <p:extLst>
      <p:ext uri="{BB962C8B-B14F-4D97-AF65-F5344CB8AC3E}">
        <p14:creationId xmlns:p14="http://schemas.microsoft.com/office/powerpoint/2010/main" val="249633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D739-006B-4262-A883-1D8EC684B875}"/>
              </a:ext>
            </a:extLst>
          </p:cNvPr>
          <p:cNvSpPr>
            <a:spLocks noGrp="1"/>
          </p:cNvSpPr>
          <p:nvPr>
            <p:ph type="title"/>
          </p:nvPr>
        </p:nvSpPr>
        <p:spPr/>
        <p:txBody>
          <a:bodyPr/>
          <a:lstStyle/>
          <a:p>
            <a:r>
              <a:rPr lang="en-US" dirty="0">
                <a:solidFill>
                  <a:srgbClr val="FF0000"/>
                </a:solidFill>
              </a:rPr>
              <a:t>Consideration</a:t>
            </a:r>
            <a:endParaRPr lang="en-PK" dirty="0">
              <a:solidFill>
                <a:srgbClr val="FF0000"/>
              </a:solidFill>
            </a:endParaRPr>
          </a:p>
        </p:txBody>
      </p:sp>
      <p:sp>
        <p:nvSpPr>
          <p:cNvPr id="3" name="Content Placeholder 2">
            <a:extLst>
              <a:ext uri="{FF2B5EF4-FFF2-40B4-BE49-F238E27FC236}">
                <a16:creationId xmlns:a16="http://schemas.microsoft.com/office/drawing/2014/main" id="{79984B87-C1C8-4D41-9AB8-D44E0652AB69}"/>
              </a:ext>
            </a:extLst>
          </p:cNvPr>
          <p:cNvSpPr>
            <a:spLocks noGrp="1"/>
          </p:cNvSpPr>
          <p:nvPr>
            <p:ph idx="1"/>
          </p:nvPr>
        </p:nvSpPr>
        <p:spPr/>
        <p:txBody>
          <a:bodyPr/>
          <a:lstStyle/>
          <a:p>
            <a:pPr>
              <a:buFont typeface="Wingdings" panose="05000000000000000000" pitchFamily="2" charset="2"/>
              <a:buChar char="q"/>
            </a:pPr>
            <a:r>
              <a:rPr lang="en-US" b="1" dirty="0">
                <a:solidFill>
                  <a:srgbClr val="C00000"/>
                </a:solidFill>
              </a:rPr>
              <a:t>Characteristics</a:t>
            </a:r>
          </a:p>
          <a:p>
            <a:pPr>
              <a:buFont typeface="Wingdings" panose="05000000000000000000" pitchFamily="2" charset="2"/>
              <a:buChar char="v"/>
            </a:pPr>
            <a:r>
              <a:rPr lang="en-US" b="1" i="1" dirty="0"/>
              <a:t>Focus on “you” instead of “I” and “we”: to cerate considerate, audience oriented message, focus on how message receiver will benefit, what they will receive of what they want or need to know.</a:t>
            </a:r>
          </a:p>
          <a:p>
            <a:pPr>
              <a:buFont typeface="Wingdings" panose="05000000000000000000" pitchFamily="2" charset="2"/>
              <a:buChar char="Ø"/>
            </a:pPr>
            <a:r>
              <a:rPr lang="en-US" i="1" dirty="0">
                <a:solidFill>
                  <a:srgbClr val="C00000"/>
                </a:solidFill>
              </a:rPr>
              <a:t>Example</a:t>
            </a:r>
          </a:p>
          <a:p>
            <a:r>
              <a:rPr lang="en-US" i="1" dirty="0"/>
              <a:t>We-attitude: I am delighted to announce that we will be extending our hours to make shopping more convenient.</a:t>
            </a:r>
          </a:p>
          <a:p>
            <a:r>
              <a:rPr lang="en-US" i="1" dirty="0"/>
              <a:t>You-attitude: you will be able to shop evenings with the extended hours.</a:t>
            </a:r>
            <a:endParaRPr lang="en-PK" dirty="0"/>
          </a:p>
        </p:txBody>
      </p:sp>
    </p:spTree>
    <p:extLst>
      <p:ext uri="{BB962C8B-B14F-4D97-AF65-F5344CB8AC3E}">
        <p14:creationId xmlns:p14="http://schemas.microsoft.com/office/powerpoint/2010/main" val="18137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73DD-FD46-4FBE-A50F-F5E11109D2B0}"/>
              </a:ext>
            </a:extLst>
          </p:cNvPr>
          <p:cNvSpPr>
            <a:spLocks noGrp="1"/>
          </p:cNvSpPr>
          <p:nvPr>
            <p:ph type="title"/>
          </p:nvPr>
        </p:nvSpPr>
        <p:spPr/>
        <p:txBody>
          <a:bodyPr/>
          <a:lstStyle/>
          <a:p>
            <a:r>
              <a:rPr lang="en-US" dirty="0">
                <a:solidFill>
                  <a:srgbClr val="FF0000"/>
                </a:solidFill>
              </a:rPr>
              <a:t>Consideration</a:t>
            </a:r>
            <a:endParaRPr lang="en-PK" dirty="0">
              <a:solidFill>
                <a:srgbClr val="FF0000"/>
              </a:solidFill>
            </a:endParaRPr>
          </a:p>
        </p:txBody>
      </p:sp>
      <p:sp>
        <p:nvSpPr>
          <p:cNvPr id="3" name="Content Placeholder 2">
            <a:extLst>
              <a:ext uri="{FF2B5EF4-FFF2-40B4-BE49-F238E27FC236}">
                <a16:creationId xmlns:a16="http://schemas.microsoft.com/office/drawing/2014/main" id="{DB9B4D8F-615D-433B-BEAE-F789378E2CB7}"/>
              </a:ext>
            </a:extLst>
          </p:cNvPr>
          <p:cNvSpPr>
            <a:spLocks noGrp="1"/>
          </p:cNvSpPr>
          <p:nvPr>
            <p:ph idx="1"/>
          </p:nvPr>
        </p:nvSpPr>
        <p:spPr/>
        <p:txBody>
          <a:bodyPr>
            <a:normAutofit/>
          </a:bodyPr>
          <a:lstStyle/>
          <a:p>
            <a:pPr>
              <a:buFont typeface="Wingdings" panose="05000000000000000000" pitchFamily="2" charset="2"/>
              <a:buChar char="v"/>
            </a:pPr>
            <a:r>
              <a:rPr lang="en-US" b="1" i="1" dirty="0"/>
              <a:t>Show audience benefit or interest</a:t>
            </a:r>
          </a:p>
          <a:p>
            <a:r>
              <a:rPr lang="en-US" i="1" dirty="0"/>
              <a:t> Audience may react positively when benefits are shown to them. Where ever possible are true, Show how your receiver will benefit from what ever the message ask or announces. Benefits must meet their needs, address their concerns, or offer them rewards. Merely only inserting the word “you” does not ensure the “you” attitude.</a:t>
            </a:r>
          </a:p>
          <a:p>
            <a:pPr>
              <a:buFont typeface="Wingdings" panose="05000000000000000000" pitchFamily="2" charset="2"/>
              <a:buChar char="Ø"/>
            </a:pPr>
            <a:r>
              <a:rPr lang="en-US" i="1" dirty="0">
                <a:solidFill>
                  <a:srgbClr val="C00000"/>
                </a:solidFill>
              </a:rPr>
              <a:t>For example: </a:t>
            </a:r>
            <a:r>
              <a:rPr lang="en-US" i="1" dirty="0"/>
              <a:t>you will be glad to know that we now have walk up window open 7-9 AM and 3-4PM every week.</a:t>
            </a:r>
          </a:p>
          <a:p>
            <a:r>
              <a:rPr lang="en-US" i="1" dirty="0"/>
              <a:t>To take care of your banking needs our new walkup windows is open with a capable teller to serve you from 7-8AM and 3-4PM every week.</a:t>
            </a:r>
            <a:endParaRPr lang="en-PK" dirty="0"/>
          </a:p>
        </p:txBody>
      </p:sp>
    </p:spTree>
    <p:extLst>
      <p:ext uri="{BB962C8B-B14F-4D97-AF65-F5344CB8AC3E}">
        <p14:creationId xmlns:p14="http://schemas.microsoft.com/office/powerpoint/2010/main" val="2980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FADE-8D98-4522-91AF-F27788A06097}"/>
              </a:ext>
            </a:extLst>
          </p:cNvPr>
          <p:cNvSpPr>
            <a:spLocks noGrp="1"/>
          </p:cNvSpPr>
          <p:nvPr>
            <p:ph type="title"/>
          </p:nvPr>
        </p:nvSpPr>
        <p:spPr/>
        <p:txBody>
          <a:bodyPr/>
          <a:lstStyle/>
          <a:p>
            <a:r>
              <a:rPr lang="en-US" dirty="0">
                <a:solidFill>
                  <a:srgbClr val="FF0000"/>
                </a:solidFill>
              </a:rPr>
              <a:t>Consideration</a:t>
            </a:r>
            <a:endParaRPr lang="en-PK" dirty="0">
              <a:solidFill>
                <a:srgbClr val="FF0000"/>
              </a:solidFill>
            </a:endParaRPr>
          </a:p>
        </p:txBody>
      </p:sp>
      <p:sp>
        <p:nvSpPr>
          <p:cNvPr id="3" name="Content Placeholder 2">
            <a:extLst>
              <a:ext uri="{FF2B5EF4-FFF2-40B4-BE49-F238E27FC236}">
                <a16:creationId xmlns:a16="http://schemas.microsoft.com/office/drawing/2014/main" id="{67BA0721-BEF8-4F58-98D3-63D5CF87ECE6}"/>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b="1" i="1" dirty="0"/>
              <a:t>Emphasize positive, pleasant facts and </a:t>
            </a:r>
            <a:r>
              <a:rPr lang="en-US" b="1" dirty="0"/>
              <a:t>Stress on what can be done instead of what can not be done.</a:t>
            </a:r>
          </a:p>
          <a:p>
            <a:pPr>
              <a:buFont typeface="Wingdings" panose="05000000000000000000" pitchFamily="2" charset="2"/>
              <a:buChar char="Ø"/>
            </a:pPr>
            <a:r>
              <a:rPr lang="en-US" dirty="0">
                <a:solidFill>
                  <a:srgbClr val="C00000"/>
                </a:solidFill>
              </a:rPr>
              <a:t>Examples</a:t>
            </a:r>
          </a:p>
          <a:p>
            <a:r>
              <a:rPr lang="en-US" dirty="0"/>
              <a:t>Negative unpleasant: We don’t refund if the returned item is soiled and un-saleable.</a:t>
            </a:r>
          </a:p>
          <a:p>
            <a:r>
              <a:rPr lang="en-US" dirty="0"/>
              <a:t>Positive pleasant: We refund when the returned item is clean and resalable.</a:t>
            </a:r>
          </a:p>
          <a:p>
            <a:r>
              <a:rPr lang="en-US" dirty="0"/>
              <a:t>Negative unpleasant: it is impossible to open for you an account today.</a:t>
            </a:r>
          </a:p>
          <a:p>
            <a:r>
              <a:rPr lang="en-US" dirty="0"/>
              <a:t>Positive pleasant: as soon as we receive your signature card, we will gladly open an account for you.</a:t>
            </a:r>
          </a:p>
          <a:p>
            <a:r>
              <a:rPr lang="en-US" dirty="0"/>
              <a:t>Negative unpleasant: when you travel on our company expense, you will receive approval for first class fare.</a:t>
            </a:r>
          </a:p>
          <a:p>
            <a:r>
              <a:rPr lang="en-US" dirty="0"/>
              <a:t>Positive pleasant: when you travel on company expense, approval fare is for tourist class.</a:t>
            </a:r>
            <a:endParaRPr lang="en-PK" dirty="0"/>
          </a:p>
        </p:txBody>
      </p:sp>
    </p:spTree>
    <p:extLst>
      <p:ext uri="{BB962C8B-B14F-4D97-AF65-F5344CB8AC3E}">
        <p14:creationId xmlns:p14="http://schemas.microsoft.com/office/powerpoint/2010/main" val="389321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3BB7-E0E7-4672-8437-2C4D0790A4BF}"/>
              </a:ext>
            </a:extLst>
          </p:cNvPr>
          <p:cNvSpPr>
            <a:spLocks noGrp="1"/>
          </p:cNvSpPr>
          <p:nvPr>
            <p:ph type="title"/>
          </p:nvPr>
        </p:nvSpPr>
        <p:spPr/>
        <p:txBody>
          <a:bodyPr/>
          <a:lstStyle/>
          <a:p>
            <a:r>
              <a:rPr lang="en-US" b="1" u="sng" dirty="0">
                <a:solidFill>
                  <a:srgbClr val="FF0000"/>
                </a:solidFill>
              </a:rPr>
              <a:t>4-Concreteness</a:t>
            </a:r>
            <a:endParaRPr lang="en-PK" b="1" u="sng" dirty="0">
              <a:solidFill>
                <a:srgbClr val="FF0000"/>
              </a:solidFill>
            </a:endParaRPr>
          </a:p>
        </p:txBody>
      </p:sp>
      <p:sp>
        <p:nvSpPr>
          <p:cNvPr id="3" name="Content Placeholder 2">
            <a:extLst>
              <a:ext uri="{FF2B5EF4-FFF2-40B4-BE49-F238E27FC236}">
                <a16:creationId xmlns:a16="http://schemas.microsoft.com/office/drawing/2014/main" id="{BEC8C7BD-79D3-4296-98A5-5E3AF2A9F0DB}"/>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b="1" u="sng" dirty="0"/>
              <a:t>Def: </a:t>
            </a:r>
            <a:r>
              <a:rPr lang="en-US" i="1" dirty="0"/>
              <a:t>Communicating concretely means being specific, definite, solid and vivid rather than vague</a:t>
            </a:r>
          </a:p>
          <a:p>
            <a:pPr>
              <a:buFont typeface="Wingdings" panose="05000000000000000000" pitchFamily="2" charset="2"/>
              <a:buChar char="q"/>
            </a:pPr>
            <a:r>
              <a:rPr lang="en-US" b="1" dirty="0">
                <a:solidFill>
                  <a:srgbClr val="C00000"/>
                </a:solidFill>
              </a:rPr>
              <a:t>Characteristics</a:t>
            </a:r>
          </a:p>
          <a:p>
            <a:pPr>
              <a:buFont typeface="Wingdings" panose="05000000000000000000" pitchFamily="2" charset="2"/>
              <a:buChar char="v"/>
            </a:pPr>
            <a:r>
              <a:rPr lang="en-US" b="1" dirty="0"/>
              <a:t>Use Specific facts and figures</a:t>
            </a:r>
          </a:p>
          <a:p>
            <a:pPr>
              <a:buFont typeface="Wingdings" panose="05000000000000000000" pitchFamily="2" charset="2"/>
              <a:buChar char="Ø"/>
            </a:pPr>
            <a:r>
              <a:rPr lang="en-US" dirty="0">
                <a:solidFill>
                  <a:srgbClr val="C00000"/>
                </a:solidFill>
              </a:rPr>
              <a:t>Examples</a:t>
            </a:r>
          </a:p>
          <a:p>
            <a:r>
              <a:rPr lang="en-US" dirty="0"/>
              <a:t>Not clear- Students’ GMAT score are higher.</a:t>
            </a:r>
          </a:p>
          <a:p>
            <a:r>
              <a:rPr lang="en-US" dirty="0"/>
              <a:t>Concrete- In 2020 the students scored 90% marks while in 2019, they scored 80% marks.</a:t>
            </a:r>
          </a:p>
          <a:p>
            <a:r>
              <a:rPr lang="en-US" dirty="0"/>
              <a:t>Unclear: Western Europe is making progress in investments (not clear).</a:t>
            </a:r>
          </a:p>
          <a:p>
            <a:r>
              <a:rPr lang="en-US" dirty="0"/>
              <a:t>Concrete: In 2011 investments in Eastern Europe were 40$ million, today that figure has increased by 15%. (Concrete)</a:t>
            </a:r>
            <a:endParaRPr lang="en-PK" dirty="0"/>
          </a:p>
        </p:txBody>
      </p:sp>
    </p:spTree>
    <p:extLst>
      <p:ext uri="{BB962C8B-B14F-4D97-AF65-F5344CB8AC3E}">
        <p14:creationId xmlns:p14="http://schemas.microsoft.com/office/powerpoint/2010/main" val="392908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8CE5-3F45-4131-ACEC-DA93A973E62A}"/>
              </a:ext>
            </a:extLst>
          </p:cNvPr>
          <p:cNvSpPr>
            <a:spLocks noGrp="1"/>
          </p:cNvSpPr>
          <p:nvPr>
            <p:ph type="title"/>
          </p:nvPr>
        </p:nvSpPr>
        <p:spPr/>
        <p:txBody>
          <a:bodyPr/>
          <a:lstStyle/>
          <a:p>
            <a:r>
              <a:rPr lang="en-US" b="1" dirty="0">
                <a:solidFill>
                  <a:srgbClr val="FF0000"/>
                </a:solidFill>
              </a:rPr>
              <a:t>Concreteness</a:t>
            </a:r>
            <a:endParaRPr lang="en-PK" b="1" dirty="0">
              <a:solidFill>
                <a:srgbClr val="FF0000"/>
              </a:solidFill>
            </a:endParaRPr>
          </a:p>
        </p:txBody>
      </p:sp>
      <p:sp>
        <p:nvSpPr>
          <p:cNvPr id="3" name="Content Placeholder 2">
            <a:extLst>
              <a:ext uri="{FF2B5EF4-FFF2-40B4-BE49-F238E27FC236}">
                <a16:creationId xmlns:a16="http://schemas.microsoft.com/office/drawing/2014/main" id="{3047CD80-BDE5-4481-A3AC-CF3231E75458}"/>
              </a:ext>
            </a:extLst>
          </p:cNvPr>
          <p:cNvSpPr>
            <a:spLocks noGrp="1"/>
          </p:cNvSpPr>
          <p:nvPr>
            <p:ph idx="1"/>
          </p:nvPr>
        </p:nvSpPr>
        <p:spPr/>
        <p:txBody>
          <a:bodyPr/>
          <a:lstStyle/>
          <a:p>
            <a:pPr>
              <a:buFont typeface="Wingdings" panose="05000000000000000000" pitchFamily="2" charset="2"/>
              <a:buChar char="v"/>
            </a:pPr>
            <a:r>
              <a:rPr lang="en-US" b="1" dirty="0"/>
              <a:t>Put action in your words</a:t>
            </a:r>
          </a:p>
          <a:p>
            <a:pPr>
              <a:buFont typeface="Wingdings" panose="05000000000000000000" pitchFamily="2" charset="2"/>
              <a:buChar char="Ø"/>
            </a:pPr>
            <a:r>
              <a:rPr lang="en-US" dirty="0">
                <a:solidFill>
                  <a:srgbClr val="C00000"/>
                </a:solidFill>
              </a:rPr>
              <a:t>Examples</a:t>
            </a:r>
          </a:p>
          <a:p>
            <a:r>
              <a:rPr lang="en-US" dirty="0"/>
              <a:t>Put action in your verbs </a:t>
            </a:r>
          </a:p>
          <a:p>
            <a:pPr marL="0" indent="0">
              <a:buNone/>
            </a:pPr>
            <a:r>
              <a:rPr lang="en-US" dirty="0"/>
              <a:t>(In-concrete) Letter has been written. </a:t>
            </a:r>
          </a:p>
          <a:p>
            <a:pPr marL="0" indent="0">
              <a:buNone/>
            </a:pPr>
            <a:r>
              <a:rPr lang="en-US" dirty="0"/>
              <a:t>(Concrete)Ahmad wrote a letter.</a:t>
            </a:r>
          </a:p>
          <a:p>
            <a:r>
              <a:rPr lang="en-US" dirty="0"/>
              <a:t>Use active voice rather then passive voice.</a:t>
            </a:r>
          </a:p>
          <a:p>
            <a:pPr marL="0" indent="0">
              <a:buNone/>
            </a:pPr>
            <a:r>
              <a:rPr lang="en-US" dirty="0"/>
              <a:t>The tests were administered by professors.(P.V)</a:t>
            </a:r>
          </a:p>
          <a:p>
            <a:pPr marL="0" indent="0">
              <a:buNone/>
            </a:pPr>
            <a:r>
              <a:rPr lang="en-US" dirty="0"/>
              <a:t>The professors administered the test.(A.V)</a:t>
            </a:r>
          </a:p>
          <a:p>
            <a:pPr>
              <a:buFont typeface="Wingdings" panose="05000000000000000000" pitchFamily="2" charset="2"/>
              <a:buChar char="v"/>
            </a:pPr>
            <a:endParaRPr lang="en-PK" dirty="0"/>
          </a:p>
        </p:txBody>
      </p:sp>
    </p:spTree>
    <p:extLst>
      <p:ext uri="{BB962C8B-B14F-4D97-AF65-F5344CB8AC3E}">
        <p14:creationId xmlns:p14="http://schemas.microsoft.com/office/powerpoint/2010/main" val="425013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B6B7-AD9A-45A9-ABDE-81BA76C9FE99}"/>
              </a:ext>
            </a:extLst>
          </p:cNvPr>
          <p:cNvSpPr>
            <a:spLocks noGrp="1"/>
          </p:cNvSpPr>
          <p:nvPr>
            <p:ph type="title"/>
          </p:nvPr>
        </p:nvSpPr>
        <p:spPr/>
        <p:txBody>
          <a:bodyPr/>
          <a:lstStyle/>
          <a:p>
            <a:r>
              <a:rPr lang="en-US" dirty="0">
                <a:solidFill>
                  <a:srgbClr val="FF0000"/>
                </a:solidFill>
              </a:rPr>
              <a:t>Concreteness</a:t>
            </a:r>
            <a:endParaRPr lang="en-PK" dirty="0">
              <a:solidFill>
                <a:srgbClr val="FF0000"/>
              </a:solidFill>
            </a:endParaRPr>
          </a:p>
        </p:txBody>
      </p:sp>
      <p:sp>
        <p:nvSpPr>
          <p:cNvPr id="3" name="Content Placeholder 2">
            <a:extLst>
              <a:ext uri="{FF2B5EF4-FFF2-40B4-BE49-F238E27FC236}">
                <a16:creationId xmlns:a16="http://schemas.microsoft.com/office/drawing/2014/main" id="{14329788-4795-46C1-AFA5-3810DB66F9F5}"/>
              </a:ext>
            </a:extLst>
          </p:cNvPr>
          <p:cNvSpPr>
            <a:spLocks noGrp="1"/>
          </p:cNvSpPr>
          <p:nvPr>
            <p:ph idx="1"/>
          </p:nvPr>
        </p:nvSpPr>
        <p:spPr>
          <a:xfrm>
            <a:off x="838200" y="1285461"/>
            <a:ext cx="10515600" cy="4891502"/>
          </a:xfrm>
        </p:spPr>
        <p:txBody>
          <a:bodyPr>
            <a:normAutofit fontScale="85000" lnSpcReduction="20000"/>
          </a:bodyPr>
          <a:lstStyle/>
          <a:p>
            <a:pPr>
              <a:buFont typeface="Wingdings" panose="05000000000000000000" pitchFamily="2" charset="2"/>
              <a:buChar char="v"/>
            </a:pPr>
            <a:r>
              <a:rPr lang="en-US" b="1" i="1" dirty="0"/>
              <a:t>Choose vivid and image building words</a:t>
            </a:r>
          </a:p>
          <a:p>
            <a:r>
              <a:rPr lang="en-US" dirty="0"/>
              <a:t>Business writing uses less figurative language than dose the world of fiction devices to make the language more forceful and vivid.</a:t>
            </a:r>
          </a:p>
          <a:p>
            <a:r>
              <a:rPr lang="en-US" dirty="0"/>
              <a:t>1. Sensory appeal: concrete language often evokes a sensory response in people, it appeals to one or more of the five senses and such language is more descriptive than conversional business language.</a:t>
            </a:r>
          </a:p>
          <a:p>
            <a:r>
              <a:rPr lang="en-US" dirty="0"/>
              <a:t>For example: it was hot in the factory. (It is literal)</a:t>
            </a:r>
          </a:p>
          <a:p>
            <a:r>
              <a:rPr lang="en-US" dirty="0"/>
              <a:t>Sweat trickled down the arms of the worker.</a:t>
            </a:r>
          </a:p>
          <a:p>
            <a:r>
              <a:rPr lang="en-US" dirty="0"/>
              <a:t>Sensory appeal very often used in market products.</a:t>
            </a:r>
          </a:p>
          <a:p>
            <a:r>
              <a:rPr lang="en-US" dirty="0"/>
              <a:t>2. Comparison: Analogies (same to same) either literal or figurative make unclear ideas clear and more vivid.</a:t>
            </a:r>
          </a:p>
          <a:p>
            <a:r>
              <a:rPr lang="en-US" dirty="0"/>
              <a:t>Some women were stopped in their promotion. (Literal)</a:t>
            </a:r>
          </a:p>
          <a:p>
            <a:r>
              <a:rPr lang="en-US" dirty="0"/>
              <a:t>Some women face “glass ceiling” in their promotion. (Figurative)</a:t>
            </a:r>
          </a:p>
          <a:p>
            <a:r>
              <a:rPr lang="en-US" dirty="0"/>
              <a:t>Aslam is lion like. (Comparison)</a:t>
            </a:r>
            <a:endParaRPr lang="en-PK" dirty="0"/>
          </a:p>
        </p:txBody>
      </p:sp>
    </p:spTree>
    <p:extLst>
      <p:ext uri="{BB962C8B-B14F-4D97-AF65-F5344CB8AC3E}">
        <p14:creationId xmlns:p14="http://schemas.microsoft.com/office/powerpoint/2010/main" val="94615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0289-2807-4A75-B33A-F9938EC8C152}"/>
              </a:ext>
            </a:extLst>
          </p:cNvPr>
          <p:cNvSpPr>
            <a:spLocks noGrp="1"/>
          </p:cNvSpPr>
          <p:nvPr>
            <p:ph type="title"/>
          </p:nvPr>
        </p:nvSpPr>
        <p:spPr/>
        <p:txBody>
          <a:bodyPr/>
          <a:lstStyle/>
          <a:p>
            <a:r>
              <a:rPr lang="en-US" b="1" u="sng" dirty="0">
                <a:solidFill>
                  <a:srgbClr val="FF0000"/>
                </a:solidFill>
              </a:rPr>
              <a:t>5-Clarity</a:t>
            </a:r>
            <a:endParaRPr lang="en-PK" b="1" u="sng" dirty="0">
              <a:solidFill>
                <a:srgbClr val="FF0000"/>
              </a:solidFill>
            </a:endParaRPr>
          </a:p>
        </p:txBody>
      </p:sp>
      <p:sp>
        <p:nvSpPr>
          <p:cNvPr id="3" name="Content Placeholder 2">
            <a:extLst>
              <a:ext uri="{FF2B5EF4-FFF2-40B4-BE49-F238E27FC236}">
                <a16:creationId xmlns:a16="http://schemas.microsoft.com/office/drawing/2014/main" id="{4F72B487-AB1E-43A3-B1DF-30D173B6A7A1}"/>
              </a:ext>
            </a:extLst>
          </p:cNvPr>
          <p:cNvSpPr>
            <a:spLocks noGrp="1"/>
          </p:cNvSpPr>
          <p:nvPr>
            <p:ph idx="1"/>
          </p:nvPr>
        </p:nvSpPr>
        <p:spPr/>
        <p:txBody>
          <a:bodyPr>
            <a:normAutofit/>
          </a:bodyPr>
          <a:lstStyle/>
          <a:p>
            <a:pPr>
              <a:buFont typeface="Wingdings" panose="05000000000000000000" pitchFamily="2" charset="2"/>
              <a:buChar char="q"/>
            </a:pPr>
            <a:r>
              <a:rPr lang="en-US" b="1" u="sng" dirty="0"/>
              <a:t>Def: </a:t>
            </a:r>
            <a:r>
              <a:rPr lang="en-US" i="1" dirty="0"/>
              <a:t>Getting the meaning from your head into the head of your reader accurately.</a:t>
            </a:r>
          </a:p>
          <a:p>
            <a:pPr>
              <a:buFont typeface="Wingdings" panose="05000000000000000000" pitchFamily="2" charset="2"/>
              <a:buChar char="q"/>
            </a:pPr>
            <a:r>
              <a:rPr lang="en-US" b="1" i="1" dirty="0">
                <a:solidFill>
                  <a:srgbClr val="C00000"/>
                </a:solidFill>
              </a:rPr>
              <a:t>Characteristics</a:t>
            </a:r>
          </a:p>
          <a:p>
            <a:pPr>
              <a:buFont typeface="Wingdings" panose="05000000000000000000" pitchFamily="2" charset="2"/>
              <a:buChar char="v"/>
            </a:pPr>
            <a:r>
              <a:rPr lang="en-US" b="1" i="1" dirty="0"/>
              <a:t>Choose precise, concrete and familiar words</a:t>
            </a:r>
          </a:p>
          <a:p>
            <a:pPr>
              <a:buFont typeface="Wingdings" panose="05000000000000000000" pitchFamily="2" charset="2"/>
              <a:buChar char="v"/>
            </a:pPr>
            <a:endParaRPr lang="en-US" i="1" dirty="0"/>
          </a:p>
          <a:p>
            <a:endParaRPr lang="en-PK" dirty="0"/>
          </a:p>
        </p:txBody>
      </p:sp>
      <p:graphicFrame>
        <p:nvGraphicFramePr>
          <p:cNvPr id="6" name="Table 6">
            <a:extLst>
              <a:ext uri="{FF2B5EF4-FFF2-40B4-BE49-F238E27FC236}">
                <a16:creationId xmlns:a16="http://schemas.microsoft.com/office/drawing/2014/main" id="{11557EFC-1C04-4067-B094-1C2539F40AF0}"/>
              </a:ext>
            </a:extLst>
          </p:cNvPr>
          <p:cNvGraphicFramePr>
            <a:graphicFrameLocks noGrp="1"/>
          </p:cNvGraphicFramePr>
          <p:nvPr>
            <p:extLst>
              <p:ext uri="{D42A27DB-BD31-4B8C-83A1-F6EECF244321}">
                <p14:modId xmlns:p14="http://schemas.microsoft.com/office/powerpoint/2010/main" val="2622485315"/>
              </p:ext>
            </p:extLst>
          </p:nvPr>
        </p:nvGraphicFramePr>
        <p:xfrm>
          <a:off x="2032000" y="4321536"/>
          <a:ext cx="8128000" cy="1737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95585537"/>
                    </a:ext>
                  </a:extLst>
                </a:gridCol>
                <a:gridCol w="4064000">
                  <a:extLst>
                    <a:ext uri="{9D8B030D-6E8A-4147-A177-3AD203B41FA5}">
                      <a16:colId xmlns:a16="http://schemas.microsoft.com/office/drawing/2014/main" val="2270405635"/>
                    </a:ext>
                  </a:extLst>
                </a:gridCol>
              </a:tblGrid>
              <a:tr h="967407">
                <a:tc>
                  <a:txBody>
                    <a:bodyPr/>
                    <a:lstStyle/>
                    <a:p>
                      <a:r>
                        <a:rPr lang="en-US" sz="1800" b="0" i="0" u="none" strike="noStrike" kern="1200" baseline="0" dirty="0">
                          <a:solidFill>
                            <a:schemeClr val="lt1"/>
                          </a:solidFill>
                          <a:latin typeface="+mn-lt"/>
                          <a:ea typeface="+mn-ea"/>
                          <a:cs typeface="+mn-cs"/>
                        </a:rPr>
                        <a:t>Familiar</a:t>
                      </a:r>
                    </a:p>
                    <a:p>
                      <a:r>
                        <a:rPr lang="en-US" sz="1800" b="0" i="1" u="none" strike="noStrike" kern="1200" baseline="0" dirty="0">
                          <a:solidFill>
                            <a:schemeClr val="lt1"/>
                          </a:solidFill>
                          <a:latin typeface="+mn-lt"/>
                          <a:ea typeface="+mn-ea"/>
                          <a:cs typeface="+mn-cs"/>
                        </a:rPr>
                        <a:t>About</a:t>
                      </a:r>
                    </a:p>
                    <a:p>
                      <a:r>
                        <a:rPr lang="en-US" sz="1800" b="0" i="1" u="none" strike="noStrike" kern="1200" baseline="0" dirty="0">
                          <a:solidFill>
                            <a:schemeClr val="lt1"/>
                          </a:solidFill>
                          <a:latin typeface="+mn-lt"/>
                          <a:ea typeface="+mn-ea"/>
                          <a:cs typeface="+mn-cs"/>
                        </a:rPr>
                        <a:t>After</a:t>
                      </a:r>
                    </a:p>
                    <a:p>
                      <a:r>
                        <a:rPr lang="en-US" sz="1800" b="0" i="1" u="none" strike="noStrike" kern="1200" baseline="0" dirty="0">
                          <a:solidFill>
                            <a:schemeClr val="lt1"/>
                          </a:solidFill>
                          <a:latin typeface="+mn-lt"/>
                          <a:ea typeface="+mn-ea"/>
                          <a:cs typeface="+mn-cs"/>
                        </a:rPr>
                        <a:t>Home</a:t>
                      </a:r>
                    </a:p>
                    <a:p>
                      <a:r>
                        <a:rPr lang="en-US" sz="1800" b="0" i="1" u="none" strike="noStrike" kern="1200" baseline="0" dirty="0">
                          <a:solidFill>
                            <a:schemeClr val="lt1"/>
                          </a:solidFill>
                          <a:latin typeface="+mn-lt"/>
                          <a:ea typeface="+mn-ea"/>
                          <a:cs typeface="+mn-cs"/>
                        </a:rPr>
                        <a:t>For example</a:t>
                      </a:r>
                    </a:p>
                    <a:p>
                      <a:r>
                        <a:rPr lang="en-US" sz="1800" b="0" i="1" u="none" strike="noStrike" kern="1200" baseline="0" dirty="0">
                          <a:solidFill>
                            <a:schemeClr val="lt1"/>
                          </a:solidFill>
                          <a:latin typeface="+mn-lt"/>
                          <a:ea typeface="+mn-ea"/>
                          <a:cs typeface="+mn-cs"/>
                        </a:rPr>
                        <a:t>Pay</a:t>
                      </a:r>
                      <a:endParaRPr lang="en-PK" dirty="0"/>
                    </a:p>
                  </a:txBody>
                  <a:tcPr/>
                </a:tc>
                <a:tc>
                  <a:txBody>
                    <a:bodyPr/>
                    <a:lstStyle/>
                    <a:p>
                      <a:r>
                        <a:rPr lang="en-US" sz="1800" b="0" i="0" u="none" strike="noStrike" kern="1200" baseline="0" dirty="0">
                          <a:solidFill>
                            <a:schemeClr val="lt1"/>
                          </a:solidFill>
                          <a:latin typeface="+mn-lt"/>
                          <a:ea typeface="+mn-ea"/>
                          <a:cs typeface="+mn-cs"/>
                        </a:rPr>
                        <a:t>Unfamiliar</a:t>
                      </a:r>
                    </a:p>
                    <a:p>
                      <a:r>
                        <a:rPr lang="en-US" sz="1800" b="0" i="1" u="none" strike="noStrike" kern="1200" baseline="0" dirty="0">
                          <a:solidFill>
                            <a:schemeClr val="lt1"/>
                          </a:solidFill>
                          <a:latin typeface="+mn-lt"/>
                          <a:ea typeface="+mn-ea"/>
                          <a:cs typeface="+mn-cs"/>
                        </a:rPr>
                        <a:t>Circa</a:t>
                      </a:r>
                    </a:p>
                    <a:p>
                      <a:r>
                        <a:rPr lang="en-US" sz="1800" b="0" i="1" u="none" strike="noStrike" kern="1200" baseline="0" dirty="0">
                          <a:solidFill>
                            <a:schemeClr val="lt1"/>
                          </a:solidFill>
                          <a:latin typeface="+mn-lt"/>
                          <a:ea typeface="+mn-ea"/>
                          <a:cs typeface="+mn-cs"/>
                        </a:rPr>
                        <a:t>Subsequent</a:t>
                      </a:r>
                    </a:p>
                    <a:p>
                      <a:r>
                        <a:rPr lang="en-US" sz="1800" b="0" i="1" u="none" strike="noStrike" kern="1200" baseline="0" dirty="0">
                          <a:solidFill>
                            <a:schemeClr val="lt1"/>
                          </a:solidFill>
                          <a:latin typeface="+mn-lt"/>
                          <a:ea typeface="+mn-ea"/>
                          <a:cs typeface="+mn-cs"/>
                        </a:rPr>
                        <a:t>Domicile</a:t>
                      </a:r>
                    </a:p>
                    <a:p>
                      <a:r>
                        <a:rPr lang="en-US" sz="1800" b="0" i="1" u="none" strike="noStrike" kern="1200" baseline="0" dirty="0">
                          <a:solidFill>
                            <a:schemeClr val="lt1"/>
                          </a:solidFill>
                          <a:latin typeface="+mn-lt"/>
                          <a:ea typeface="+mn-ea"/>
                          <a:cs typeface="+mn-cs"/>
                        </a:rPr>
                        <a:t>E.g.</a:t>
                      </a:r>
                    </a:p>
                    <a:p>
                      <a:r>
                        <a:rPr lang="en-US" sz="1800" b="0" i="1" u="none" strike="noStrike" kern="1200" baseline="0" dirty="0">
                          <a:solidFill>
                            <a:schemeClr val="lt1"/>
                          </a:solidFill>
                          <a:latin typeface="+mn-lt"/>
                          <a:ea typeface="+mn-ea"/>
                          <a:cs typeface="+mn-cs"/>
                        </a:rPr>
                        <a:t>Remunerations</a:t>
                      </a:r>
                      <a:endParaRPr lang="en-PK" dirty="0"/>
                    </a:p>
                  </a:txBody>
                  <a:tcPr/>
                </a:tc>
                <a:extLst>
                  <a:ext uri="{0D108BD9-81ED-4DB2-BD59-A6C34878D82A}">
                    <a16:rowId xmlns:a16="http://schemas.microsoft.com/office/drawing/2014/main" val="3358255137"/>
                  </a:ext>
                </a:extLst>
              </a:tr>
            </a:tbl>
          </a:graphicData>
        </a:graphic>
      </p:graphicFrame>
    </p:spTree>
    <p:extLst>
      <p:ext uri="{BB962C8B-B14F-4D97-AF65-F5344CB8AC3E}">
        <p14:creationId xmlns:p14="http://schemas.microsoft.com/office/powerpoint/2010/main" val="138126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A936-C605-4128-A62D-632FA4BA9A36}"/>
              </a:ext>
            </a:extLst>
          </p:cNvPr>
          <p:cNvSpPr>
            <a:spLocks noGrp="1"/>
          </p:cNvSpPr>
          <p:nvPr>
            <p:ph type="title"/>
          </p:nvPr>
        </p:nvSpPr>
        <p:spPr/>
        <p:txBody>
          <a:bodyPr/>
          <a:lstStyle/>
          <a:p>
            <a:r>
              <a:rPr lang="en-US" dirty="0">
                <a:solidFill>
                  <a:srgbClr val="FF0000"/>
                </a:solidFill>
              </a:rPr>
              <a:t>Clarity</a:t>
            </a:r>
            <a:endParaRPr lang="en-PK" dirty="0">
              <a:solidFill>
                <a:srgbClr val="FF0000"/>
              </a:solidFill>
            </a:endParaRPr>
          </a:p>
        </p:txBody>
      </p:sp>
      <p:sp>
        <p:nvSpPr>
          <p:cNvPr id="3" name="Content Placeholder 2">
            <a:extLst>
              <a:ext uri="{FF2B5EF4-FFF2-40B4-BE49-F238E27FC236}">
                <a16:creationId xmlns:a16="http://schemas.microsoft.com/office/drawing/2014/main" id="{F2146270-F754-44E8-AC2B-743060E04929}"/>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t>Construct effective sentences and paragraphs</a:t>
            </a:r>
          </a:p>
          <a:p>
            <a:pPr marL="0" indent="0">
              <a:buNone/>
            </a:pPr>
            <a:r>
              <a:rPr lang="en-US" dirty="0"/>
              <a:t>At the core of clarity is the sentence. This grammatical statement, when clearly expressed, moves thoughts within a paragraph. Important characteristics to consider are:</a:t>
            </a:r>
          </a:p>
          <a:p>
            <a:pPr>
              <a:buFont typeface="Wingdings" panose="05000000000000000000" pitchFamily="2" charset="2"/>
              <a:buChar char="Ø"/>
            </a:pPr>
            <a:r>
              <a:rPr lang="en-US" dirty="0"/>
              <a:t>Length: </a:t>
            </a:r>
            <a:r>
              <a:rPr lang="en-US" i="1" dirty="0"/>
              <a:t>Generally, short sentences are preferred. The suggested average sentence length should be about 17 to 20.</a:t>
            </a:r>
          </a:p>
          <a:p>
            <a:pPr>
              <a:buFont typeface="Wingdings" panose="05000000000000000000" pitchFamily="2" charset="2"/>
              <a:buChar char="Ø"/>
            </a:pPr>
            <a:r>
              <a:rPr lang="en-US" dirty="0"/>
              <a:t>Unity: </a:t>
            </a:r>
            <a:r>
              <a:rPr lang="en-US" i="1" dirty="0"/>
              <a:t>in a sentence—whether simple, compound or complex—unity means that you have one main idea and any other ideas in the sentence must be closely related to it.</a:t>
            </a:r>
          </a:p>
          <a:p>
            <a:pPr>
              <a:buFont typeface="Wingdings" panose="05000000000000000000" pitchFamily="2" charset="2"/>
              <a:buChar char="Ø"/>
            </a:pPr>
            <a:r>
              <a:rPr lang="en-US" dirty="0"/>
              <a:t>Coherence: </a:t>
            </a:r>
            <a:r>
              <a:rPr lang="en-US" i="1" dirty="0"/>
              <a:t>in a coherent sentence the words are correctly arranged so that the ideas clearly express the intended meaning.</a:t>
            </a:r>
          </a:p>
          <a:p>
            <a:pPr>
              <a:buFont typeface="Wingdings" panose="05000000000000000000" pitchFamily="2" charset="2"/>
              <a:buChar char="Ø"/>
            </a:pPr>
            <a:r>
              <a:rPr lang="en-US" dirty="0"/>
              <a:t>Emphasis: </a:t>
            </a:r>
            <a:r>
              <a:rPr lang="en-US" i="1" dirty="0"/>
              <a:t>the quality that gives force to important parts of sentences and paragraphs is emphasis.</a:t>
            </a:r>
            <a:endParaRPr lang="en-PK" dirty="0"/>
          </a:p>
        </p:txBody>
      </p:sp>
    </p:spTree>
    <p:extLst>
      <p:ext uri="{BB962C8B-B14F-4D97-AF65-F5344CB8AC3E}">
        <p14:creationId xmlns:p14="http://schemas.microsoft.com/office/powerpoint/2010/main" val="412271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8961-C8C5-469E-B491-9A2CD98795C0}"/>
              </a:ext>
            </a:extLst>
          </p:cNvPr>
          <p:cNvSpPr>
            <a:spLocks noGrp="1"/>
          </p:cNvSpPr>
          <p:nvPr>
            <p:ph type="title"/>
          </p:nvPr>
        </p:nvSpPr>
        <p:spPr/>
        <p:txBody>
          <a:bodyPr/>
          <a:lstStyle/>
          <a:p>
            <a:r>
              <a:rPr lang="en-US" b="1" dirty="0">
                <a:solidFill>
                  <a:srgbClr val="FF0000"/>
                </a:solidFill>
              </a:rPr>
              <a:t>Effective Communication</a:t>
            </a:r>
            <a:endParaRPr lang="en-PK" b="1" dirty="0">
              <a:solidFill>
                <a:srgbClr val="FF0000"/>
              </a:solidFill>
            </a:endParaRPr>
          </a:p>
        </p:txBody>
      </p:sp>
      <p:sp>
        <p:nvSpPr>
          <p:cNvPr id="3" name="Content Placeholder 2">
            <a:extLst>
              <a:ext uri="{FF2B5EF4-FFF2-40B4-BE49-F238E27FC236}">
                <a16:creationId xmlns:a16="http://schemas.microsoft.com/office/drawing/2014/main" id="{F1AF12B0-BBB2-4FB9-BF54-E0012DC6C2E6}"/>
              </a:ext>
            </a:extLst>
          </p:cNvPr>
          <p:cNvSpPr>
            <a:spLocks noGrp="1"/>
          </p:cNvSpPr>
          <p:nvPr>
            <p:ph idx="1"/>
          </p:nvPr>
        </p:nvSpPr>
        <p:spPr/>
        <p:txBody>
          <a:bodyPr/>
          <a:lstStyle/>
          <a:p>
            <a:r>
              <a:rPr lang="en-US" dirty="0"/>
              <a:t>If the sender of a message communicates the message accurately to the receiver and gets the desired feedback, the communication is considered effective.</a:t>
            </a:r>
            <a:endParaRPr lang="en-PK" dirty="0"/>
          </a:p>
        </p:txBody>
      </p:sp>
    </p:spTree>
    <p:extLst>
      <p:ext uri="{BB962C8B-B14F-4D97-AF65-F5344CB8AC3E}">
        <p14:creationId xmlns:p14="http://schemas.microsoft.com/office/powerpoint/2010/main" val="3981378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B51C-87AB-4DFC-9D18-B75C227F62A8}"/>
              </a:ext>
            </a:extLst>
          </p:cNvPr>
          <p:cNvSpPr>
            <a:spLocks noGrp="1"/>
          </p:cNvSpPr>
          <p:nvPr>
            <p:ph type="title"/>
          </p:nvPr>
        </p:nvSpPr>
        <p:spPr/>
        <p:txBody>
          <a:bodyPr/>
          <a:lstStyle/>
          <a:p>
            <a:r>
              <a:rPr lang="en-US" b="1" u="sng" dirty="0">
                <a:solidFill>
                  <a:srgbClr val="FF0000"/>
                </a:solidFill>
              </a:rPr>
              <a:t>6-Courtesy</a:t>
            </a:r>
            <a:endParaRPr lang="en-PK" b="1" u="sng" dirty="0">
              <a:solidFill>
                <a:srgbClr val="FF0000"/>
              </a:solidFill>
            </a:endParaRPr>
          </a:p>
        </p:txBody>
      </p:sp>
      <p:sp>
        <p:nvSpPr>
          <p:cNvPr id="3" name="Content Placeholder 2">
            <a:extLst>
              <a:ext uri="{FF2B5EF4-FFF2-40B4-BE49-F238E27FC236}">
                <a16:creationId xmlns:a16="http://schemas.microsoft.com/office/drawing/2014/main" id="{2D6CB44E-58AF-4C73-82EF-A16B4846794B}"/>
              </a:ext>
            </a:extLst>
          </p:cNvPr>
          <p:cNvSpPr>
            <a:spLocks noGrp="1"/>
          </p:cNvSpPr>
          <p:nvPr>
            <p:ph idx="1"/>
          </p:nvPr>
        </p:nvSpPr>
        <p:spPr/>
        <p:txBody>
          <a:bodyPr/>
          <a:lstStyle/>
          <a:p>
            <a:pPr>
              <a:buFont typeface="Wingdings" panose="05000000000000000000" pitchFamily="2" charset="2"/>
              <a:buChar char="q"/>
            </a:pPr>
            <a:r>
              <a:rPr lang="en-US" b="1" dirty="0"/>
              <a:t>Def: </a:t>
            </a:r>
            <a:r>
              <a:rPr lang="en-US" dirty="0"/>
              <a:t>Courtesy involves being aware not only of the perspective of others, but also their feelings. Courtesy stems from a sincere you-attitude.</a:t>
            </a:r>
          </a:p>
          <a:p>
            <a:pPr>
              <a:buFont typeface="Wingdings" panose="05000000000000000000" pitchFamily="2" charset="2"/>
              <a:buChar char="q"/>
            </a:pPr>
            <a:r>
              <a:rPr lang="en-US" b="1" dirty="0">
                <a:solidFill>
                  <a:srgbClr val="C00000"/>
                </a:solidFill>
              </a:rPr>
              <a:t>Characteristics</a:t>
            </a:r>
          </a:p>
          <a:p>
            <a:pPr>
              <a:buFont typeface="Wingdings" panose="05000000000000000000" pitchFamily="2" charset="2"/>
              <a:buChar char="v"/>
            </a:pPr>
            <a:r>
              <a:rPr lang="en-US" b="1" dirty="0"/>
              <a:t>Be sincerely tactful, thoughtful, and appreciative</a:t>
            </a:r>
          </a:p>
          <a:p>
            <a:r>
              <a:rPr lang="en-US" b="1" i="1" dirty="0"/>
              <a:t>Tactless, Blunt: </a:t>
            </a:r>
            <a:r>
              <a:rPr lang="en-US" i="1" dirty="0"/>
              <a:t>Stupid letter; I can’t understand any of it.</a:t>
            </a:r>
          </a:p>
          <a:p>
            <a:r>
              <a:rPr lang="en-US" b="1" i="1" dirty="0"/>
              <a:t>Tactful:</a:t>
            </a:r>
            <a:r>
              <a:rPr lang="en-US" i="1" dirty="0"/>
              <a:t> Kindly clarify the following statements in the letter.</a:t>
            </a:r>
          </a:p>
          <a:p>
            <a:endParaRPr lang="en-PK" dirty="0"/>
          </a:p>
        </p:txBody>
      </p:sp>
    </p:spTree>
    <p:extLst>
      <p:ext uri="{BB962C8B-B14F-4D97-AF65-F5344CB8AC3E}">
        <p14:creationId xmlns:p14="http://schemas.microsoft.com/office/powerpoint/2010/main" val="154523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3868-9C3B-43AA-BEFE-64E1AB2552B3}"/>
              </a:ext>
            </a:extLst>
          </p:cNvPr>
          <p:cNvSpPr>
            <a:spLocks noGrp="1"/>
          </p:cNvSpPr>
          <p:nvPr>
            <p:ph type="title"/>
          </p:nvPr>
        </p:nvSpPr>
        <p:spPr/>
        <p:txBody>
          <a:bodyPr/>
          <a:lstStyle/>
          <a:p>
            <a:r>
              <a:rPr lang="en-US" dirty="0">
                <a:solidFill>
                  <a:srgbClr val="FF0000"/>
                </a:solidFill>
              </a:rPr>
              <a:t>Courtesy</a:t>
            </a:r>
            <a:endParaRPr lang="en-PK" dirty="0">
              <a:solidFill>
                <a:srgbClr val="FF0000"/>
              </a:solidFill>
            </a:endParaRPr>
          </a:p>
        </p:txBody>
      </p:sp>
      <p:sp>
        <p:nvSpPr>
          <p:cNvPr id="3" name="Content Placeholder 2">
            <a:extLst>
              <a:ext uri="{FF2B5EF4-FFF2-40B4-BE49-F238E27FC236}">
                <a16:creationId xmlns:a16="http://schemas.microsoft.com/office/drawing/2014/main" id="{707AA84B-88FA-488E-B748-5EE9B59B1888}"/>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t>Use expressions that show respect</a:t>
            </a:r>
          </a:p>
          <a:p>
            <a:r>
              <a:rPr lang="en-US" i="1" dirty="0"/>
              <a:t>Omit irritating expressions.</a:t>
            </a:r>
          </a:p>
          <a:p>
            <a:r>
              <a:rPr lang="en-US" i="1" dirty="0"/>
              <a:t>Omit questionable humor.</a:t>
            </a:r>
          </a:p>
          <a:p>
            <a:r>
              <a:rPr lang="en-US" dirty="0"/>
              <a:t>Note: 1. Offensive </a:t>
            </a:r>
            <a:r>
              <a:rPr lang="en-US" i="1" dirty="0"/>
              <a:t>E.g. Hay man, what’s this I hear about the good news? You sure pulled a fast one this past weekend and then didn’t tell any of us about it.</a:t>
            </a:r>
          </a:p>
          <a:p>
            <a:r>
              <a:rPr lang="en-US" dirty="0"/>
              <a:t>Note: 2. more courteous</a:t>
            </a:r>
          </a:p>
          <a:p>
            <a:r>
              <a:rPr lang="en-US" i="1" dirty="0"/>
              <a:t>E.g. Warm congratulations on your wedding!</a:t>
            </a:r>
          </a:p>
          <a:p>
            <a:r>
              <a:rPr lang="en-US" i="1" dirty="0"/>
              <a:t>Well, you certainly took us by surprise. In fact, just a few of us even suspected you were taking off to get married. But even though we didn’t hear about it until later, we-my wife and I- wish you the best.</a:t>
            </a:r>
            <a:endParaRPr lang="en-PK" dirty="0"/>
          </a:p>
        </p:txBody>
      </p:sp>
    </p:spTree>
    <p:extLst>
      <p:ext uri="{BB962C8B-B14F-4D97-AF65-F5344CB8AC3E}">
        <p14:creationId xmlns:p14="http://schemas.microsoft.com/office/powerpoint/2010/main" val="232356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4A88-52A1-4D36-83B2-0BCD9D4EDE6E}"/>
              </a:ext>
            </a:extLst>
          </p:cNvPr>
          <p:cNvSpPr>
            <a:spLocks noGrp="1"/>
          </p:cNvSpPr>
          <p:nvPr>
            <p:ph type="title"/>
          </p:nvPr>
        </p:nvSpPr>
        <p:spPr/>
        <p:txBody>
          <a:bodyPr/>
          <a:lstStyle/>
          <a:p>
            <a:r>
              <a:rPr lang="en-US" dirty="0">
                <a:solidFill>
                  <a:srgbClr val="FF0000"/>
                </a:solidFill>
              </a:rPr>
              <a:t>Courtesy</a:t>
            </a:r>
            <a:endParaRPr lang="en-PK" dirty="0">
              <a:solidFill>
                <a:srgbClr val="FF0000"/>
              </a:solidFill>
            </a:endParaRPr>
          </a:p>
        </p:txBody>
      </p:sp>
      <p:sp>
        <p:nvSpPr>
          <p:cNvPr id="3" name="Content Placeholder 2">
            <a:extLst>
              <a:ext uri="{FF2B5EF4-FFF2-40B4-BE49-F238E27FC236}">
                <a16:creationId xmlns:a16="http://schemas.microsoft.com/office/drawing/2014/main" id="{400B7613-0C78-459D-A7B1-8987F1714B99}"/>
              </a:ext>
            </a:extLst>
          </p:cNvPr>
          <p:cNvSpPr>
            <a:spLocks noGrp="1"/>
          </p:cNvSpPr>
          <p:nvPr>
            <p:ph idx="1"/>
          </p:nvPr>
        </p:nvSpPr>
        <p:spPr/>
        <p:txBody>
          <a:bodyPr>
            <a:normAutofit/>
          </a:bodyPr>
          <a:lstStyle/>
          <a:p>
            <a:pPr>
              <a:buFont typeface="Wingdings" panose="05000000000000000000" pitchFamily="2" charset="2"/>
              <a:buChar char="v"/>
            </a:pPr>
            <a:r>
              <a:rPr lang="en-US" b="1" i="1" dirty="0"/>
              <a:t>Choose Non discriminatory Expressions</a:t>
            </a:r>
            <a:endParaRPr lang="en-US" i="1" dirty="0"/>
          </a:p>
          <a:p>
            <a:r>
              <a:rPr lang="en-US" i="1" dirty="0"/>
              <a:t>Another requirement for courtesy is the use of nondiscriminatory language that reflects equal treatment of people regardless of gender, race, ethnic origin, and physical features.</a:t>
            </a:r>
          </a:p>
          <a:p>
            <a:pPr marL="0" indent="0">
              <a:buNone/>
            </a:pPr>
            <a:r>
              <a:rPr lang="en-US" i="1" dirty="0"/>
              <a:t>Sexist terms: “man” words</a:t>
            </a:r>
          </a:p>
          <a:p>
            <a:endParaRPr lang="en-US" i="1" dirty="0"/>
          </a:p>
        </p:txBody>
      </p:sp>
      <p:graphicFrame>
        <p:nvGraphicFramePr>
          <p:cNvPr id="4" name="Table 4">
            <a:extLst>
              <a:ext uri="{FF2B5EF4-FFF2-40B4-BE49-F238E27FC236}">
                <a16:creationId xmlns:a16="http://schemas.microsoft.com/office/drawing/2014/main" id="{5124880A-75D1-4232-9917-693473E3D23B}"/>
              </a:ext>
            </a:extLst>
          </p:cNvPr>
          <p:cNvGraphicFramePr>
            <a:graphicFrameLocks noGrp="1"/>
          </p:cNvGraphicFramePr>
          <p:nvPr>
            <p:extLst>
              <p:ext uri="{D42A27DB-BD31-4B8C-83A1-F6EECF244321}">
                <p14:modId xmlns:p14="http://schemas.microsoft.com/office/powerpoint/2010/main" val="960744298"/>
              </p:ext>
            </p:extLst>
          </p:nvPr>
        </p:nvGraphicFramePr>
        <p:xfrm>
          <a:off x="3684104" y="3988904"/>
          <a:ext cx="6475896" cy="2322995"/>
        </p:xfrm>
        <a:graphic>
          <a:graphicData uri="http://schemas.openxmlformats.org/drawingml/2006/table">
            <a:tbl>
              <a:tblPr firstRow="1" bandRow="1">
                <a:tableStyleId>{5C22544A-7EE6-4342-B048-85BDC9FD1C3A}</a:tableStyleId>
              </a:tblPr>
              <a:tblGrid>
                <a:gridCol w="3237948">
                  <a:extLst>
                    <a:ext uri="{9D8B030D-6E8A-4147-A177-3AD203B41FA5}">
                      <a16:colId xmlns:a16="http://schemas.microsoft.com/office/drawing/2014/main" val="794314990"/>
                    </a:ext>
                  </a:extLst>
                </a:gridCol>
                <a:gridCol w="3237948">
                  <a:extLst>
                    <a:ext uri="{9D8B030D-6E8A-4147-A177-3AD203B41FA5}">
                      <a16:colId xmlns:a16="http://schemas.microsoft.com/office/drawing/2014/main" val="2440473772"/>
                    </a:ext>
                  </a:extLst>
                </a:gridCol>
              </a:tblGrid>
              <a:tr h="2322995">
                <a:tc>
                  <a:txBody>
                    <a:bodyPr/>
                    <a:lstStyle/>
                    <a:p>
                      <a:r>
                        <a:rPr lang="en-US" b="1" dirty="0"/>
                        <a:t>Questionable</a:t>
                      </a:r>
                    </a:p>
                    <a:p>
                      <a:r>
                        <a:rPr lang="en-US" i="1" dirty="0"/>
                        <a:t>Freshman</a:t>
                      </a:r>
                    </a:p>
                    <a:p>
                      <a:endParaRPr lang="en-US" i="1" dirty="0"/>
                    </a:p>
                    <a:p>
                      <a:r>
                        <a:rPr lang="en-US" i="1" dirty="0"/>
                        <a:t>Manpower</a:t>
                      </a:r>
                    </a:p>
                    <a:p>
                      <a:endParaRPr lang="en-US" i="1" dirty="0"/>
                    </a:p>
                    <a:p>
                      <a:r>
                        <a:rPr lang="en-US" i="1" dirty="0"/>
                        <a:t>Man-made</a:t>
                      </a:r>
                    </a:p>
                    <a:p>
                      <a:endParaRPr lang="en-PK" dirty="0"/>
                    </a:p>
                  </a:txBody>
                  <a:tcPr/>
                </a:tc>
                <a:tc>
                  <a:txBody>
                    <a:bodyPr/>
                    <a:lstStyle/>
                    <a:p>
                      <a:r>
                        <a:rPr lang="en-US" b="1" dirty="0"/>
                        <a:t>More Desirable</a:t>
                      </a:r>
                    </a:p>
                    <a:p>
                      <a:r>
                        <a:rPr lang="en-US" i="1" dirty="0"/>
                        <a:t>Entering students, first year students</a:t>
                      </a:r>
                    </a:p>
                    <a:p>
                      <a:r>
                        <a:rPr lang="en-US" i="1" dirty="0"/>
                        <a:t>Workers, employees, workforce, personnel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Manufactured, constructed, built</a:t>
                      </a:r>
                    </a:p>
                    <a:p>
                      <a:endParaRPr lang="en-PK" dirty="0"/>
                    </a:p>
                  </a:txBody>
                  <a:tcPr/>
                </a:tc>
                <a:extLst>
                  <a:ext uri="{0D108BD9-81ED-4DB2-BD59-A6C34878D82A}">
                    <a16:rowId xmlns:a16="http://schemas.microsoft.com/office/drawing/2014/main" val="1330234307"/>
                  </a:ext>
                </a:extLst>
              </a:tr>
            </a:tbl>
          </a:graphicData>
        </a:graphic>
      </p:graphicFrame>
    </p:spTree>
    <p:extLst>
      <p:ext uri="{BB962C8B-B14F-4D97-AF65-F5344CB8AC3E}">
        <p14:creationId xmlns:p14="http://schemas.microsoft.com/office/powerpoint/2010/main" val="169519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EE0C-94B6-4EBD-91E8-D5F84EF75286}"/>
              </a:ext>
            </a:extLst>
          </p:cNvPr>
          <p:cNvSpPr>
            <a:spLocks noGrp="1"/>
          </p:cNvSpPr>
          <p:nvPr>
            <p:ph type="title"/>
          </p:nvPr>
        </p:nvSpPr>
        <p:spPr/>
        <p:txBody>
          <a:bodyPr/>
          <a:lstStyle/>
          <a:p>
            <a:r>
              <a:rPr lang="en-US" dirty="0">
                <a:solidFill>
                  <a:srgbClr val="FF0000"/>
                </a:solidFill>
              </a:rPr>
              <a:t>Courtesy</a:t>
            </a:r>
            <a:endParaRPr lang="en-PK" dirty="0">
              <a:solidFill>
                <a:srgbClr val="FF0000"/>
              </a:solidFill>
            </a:endParaRPr>
          </a:p>
        </p:txBody>
      </p:sp>
      <p:sp>
        <p:nvSpPr>
          <p:cNvPr id="3" name="Content Placeholder 2">
            <a:extLst>
              <a:ext uri="{FF2B5EF4-FFF2-40B4-BE49-F238E27FC236}">
                <a16:creationId xmlns:a16="http://schemas.microsoft.com/office/drawing/2014/main" id="{E5DE549F-FB97-4AD9-8F75-08EABA821A56}"/>
              </a:ext>
            </a:extLst>
          </p:cNvPr>
          <p:cNvSpPr>
            <a:spLocks noGrp="1"/>
          </p:cNvSpPr>
          <p:nvPr>
            <p:ph idx="1"/>
          </p:nvPr>
        </p:nvSpPr>
        <p:spPr/>
        <p:txBody>
          <a:bodyPr>
            <a:normAutofit/>
          </a:bodyPr>
          <a:lstStyle/>
          <a:p>
            <a:pPr marL="0" indent="0">
              <a:buNone/>
            </a:pPr>
            <a:r>
              <a:rPr lang="en-US" i="1" dirty="0"/>
              <a:t>Singular Pronouns</a:t>
            </a:r>
          </a:p>
          <a:p>
            <a:r>
              <a:rPr lang="en-US" i="1" dirty="0"/>
              <a:t>Questionable: Anyone who comes to class late will get his grade reduced.</a:t>
            </a:r>
          </a:p>
          <a:p>
            <a:r>
              <a:rPr lang="en-US" i="1" dirty="0"/>
              <a:t>More Desirable: students who come late to class will have their grade reduced.</a:t>
            </a:r>
          </a:p>
          <a:p>
            <a:endParaRPr lang="en-PK" dirty="0"/>
          </a:p>
        </p:txBody>
      </p:sp>
    </p:spTree>
    <p:extLst>
      <p:ext uri="{BB962C8B-B14F-4D97-AF65-F5344CB8AC3E}">
        <p14:creationId xmlns:p14="http://schemas.microsoft.com/office/powerpoint/2010/main" val="61720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5988-5BA0-421A-86CE-83F9C6B15251}"/>
              </a:ext>
            </a:extLst>
          </p:cNvPr>
          <p:cNvSpPr>
            <a:spLocks noGrp="1"/>
          </p:cNvSpPr>
          <p:nvPr>
            <p:ph type="title"/>
          </p:nvPr>
        </p:nvSpPr>
        <p:spPr/>
        <p:txBody>
          <a:bodyPr/>
          <a:lstStyle/>
          <a:p>
            <a:r>
              <a:rPr lang="en-US" b="1" u="sng" dirty="0">
                <a:solidFill>
                  <a:srgbClr val="FF0000"/>
                </a:solidFill>
              </a:rPr>
              <a:t>7-Correctness</a:t>
            </a:r>
            <a:endParaRPr lang="en-PK" b="1" u="sng" dirty="0">
              <a:solidFill>
                <a:srgbClr val="FF0000"/>
              </a:solidFill>
            </a:endParaRPr>
          </a:p>
        </p:txBody>
      </p:sp>
      <p:sp>
        <p:nvSpPr>
          <p:cNvPr id="3" name="Content Placeholder 2">
            <a:extLst>
              <a:ext uri="{FF2B5EF4-FFF2-40B4-BE49-F238E27FC236}">
                <a16:creationId xmlns:a16="http://schemas.microsoft.com/office/drawing/2014/main" id="{62487BFB-8929-4CB1-8F5C-E81A612CBA79}"/>
              </a:ext>
            </a:extLst>
          </p:cNvPr>
          <p:cNvSpPr>
            <a:spLocks noGrp="1"/>
          </p:cNvSpPr>
          <p:nvPr>
            <p:ph idx="1"/>
          </p:nvPr>
        </p:nvSpPr>
        <p:spPr>
          <a:xfrm>
            <a:off x="838200" y="1351722"/>
            <a:ext cx="10515600" cy="5141153"/>
          </a:xfrm>
        </p:spPr>
        <p:txBody>
          <a:bodyPr>
            <a:normAutofit fontScale="85000" lnSpcReduction="20000"/>
          </a:bodyPr>
          <a:lstStyle/>
          <a:p>
            <a:pPr>
              <a:buFont typeface="Wingdings" panose="05000000000000000000" pitchFamily="2" charset="2"/>
              <a:buChar char="q"/>
            </a:pPr>
            <a:r>
              <a:rPr lang="en-US" b="1" dirty="0"/>
              <a:t>Def: C</a:t>
            </a:r>
            <a:r>
              <a:rPr lang="en-US" i="1" dirty="0"/>
              <a:t>orrectness means using proper grammar, punctuation and spelling.</a:t>
            </a:r>
          </a:p>
          <a:p>
            <a:pPr>
              <a:buFont typeface="Wingdings" panose="05000000000000000000" pitchFamily="2" charset="2"/>
              <a:buChar char="q"/>
            </a:pPr>
            <a:r>
              <a:rPr lang="en-US" b="1" i="1" dirty="0">
                <a:solidFill>
                  <a:srgbClr val="C00000"/>
                </a:solidFill>
              </a:rPr>
              <a:t>Characteristics</a:t>
            </a:r>
          </a:p>
          <a:p>
            <a:pPr>
              <a:buFont typeface="Wingdings" panose="05000000000000000000" pitchFamily="2" charset="2"/>
              <a:buChar char="v"/>
            </a:pPr>
            <a:r>
              <a:rPr lang="en-US" b="1" i="1" dirty="0"/>
              <a:t>Use the right level of language</a:t>
            </a:r>
          </a:p>
          <a:p>
            <a:r>
              <a:rPr lang="en-US" b="1" i="1" dirty="0"/>
              <a:t>More Formal</a:t>
            </a:r>
          </a:p>
          <a:p>
            <a:r>
              <a:rPr lang="en-US" i="1" dirty="0"/>
              <a:t>Participate</a:t>
            </a:r>
          </a:p>
          <a:p>
            <a:r>
              <a:rPr lang="en-US" i="1" dirty="0"/>
              <a:t>Procure</a:t>
            </a:r>
          </a:p>
          <a:p>
            <a:r>
              <a:rPr lang="en-US" i="1" dirty="0"/>
              <a:t>Endeavor</a:t>
            </a:r>
          </a:p>
          <a:p>
            <a:r>
              <a:rPr lang="en-US" i="1" dirty="0"/>
              <a:t>Ascertain</a:t>
            </a:r>
          </a:p>
          <a:p>
            <a:r>
              <a:rPr lang="en-US" b="1" i="1" dirty="0"/>
              <a:t>Less Formal</a:t>
            </a:r>
          </a:p>
          <a:p>
            <a:r>
              <a:rPr lang="en-US" i="1" dirty="0"/>
              <a:t>Join</a:t>
            </a:r>
          </a:p>
          <a:p>
            <a:r>
              <a:rPr lang="en-US" i="1" dirty="0"/>
              <a:t>Get</a:t>
            </a:r>
          </a:p>
          <a:p>
            <a:r>
              <a:rPr lang="en-US" i="1" dirty="0"/>
              <a:t>Try</a:t>
            </a:r>
          </a:p>
          <a:p>
            <a:r>
              <a:rPr lang="en-US" i="1" dirty="0"/>
              <a:t>Find out</a:t>
            </a:r>
            <a:endParaRPr lang="en-PK" dirty="0"/>
          </a:p>
        </p:txBody>
      </p:sp>
    </p:spTree>
    <p:extLst>
      <p:ext uri="{BB962C8B-B14F-4D97-AF65-F5344CB8AC3E}">
        <p14:creationId xmlns:p14="http://schemas.microsoft.com/office/powerpoint/2010/main" val="181810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4E04-6DD2-4A44-833F-7DD87856C7FA}"/>
              </a:ext>
            </a:extLst>
          </p:cNvPr>
          <p:cNvSpPr>
            <a:spLocks noGrp="1"/>
          </p:cNvSpPr>
          <p:nvPr>
            <p:ph type="title"/>
          </p:nvPr>
        </p:nvSpPr>
        <p:spPr/>
        <p:txBody>
          <a:bodyPr/>
          <a:lstStyle/>
          <a:p>
            <a:r>
              <a:rPr lang="en-US" dirty="0">
                <a:solidFill>
                  <a:srgbClr val="FF0000"/>
                </a:solidFill>
              </a:rPr>
              <a:t>Correctness</a:t>
            </a:r>
            <a:endParaRPr lang="en-PK" dirty="0">
              <a:solidFill>
                <a:srgbClr val="FF0000"/>
              </a:solidFill>
            </a:endParaRPr>
          </a:p>
        </p:txBody>
      </p:sp>
      <p:sp>
        <p:nvSpPr>
          <p:cNvPr id="3" name="Content Placeholder 2">
            <a:extLst>
              <a:ext uri="{FF2B5EF4-FFF2-40B4-BE49-F238E27FC236}">
                <a16:creationId xmlns:a16="http://schemas.microsoft.com/office/drawing/2014/main" id="{2BD86C21-371C-4FF6-A205-EF00E58B5C05}"/>
              </a:ext>
            </a:extLst>
          </p:cNvPr>
          <p:cNvSpPr>
            <a:spLocks noGrp="1"/>
          </p:cNvSpPr>
          <p:nvPr>
            <p:ph idx="1"/>
          </p:nvPr>
        </p:nvSpPr>
        <p:spPr/>
        <p:txBody>
          <a:bodyPr/>
          <a:lstStyle/>
          <a:p>
            <a:pPr>
              <a:buFont typeface="Wingdings" panose="05000000000000000000" pitchFamily="2" charset="2"/>
              <a:buChar char="v"/>
            </a:pPr>
            <a:r>
              <a:rPr lang="en-US" b="1" i="1" dirty="0"/>
              <a:t>Check accuracy of figures, facts and words</a:t>
            </a:r>
          </a:p>
          <a:p>
            <a:r>
              <a:rPr lang="en-US" i="1" dirty="0"/>
              <a:t>Verify your statistical data</a:t>
            </a:r>
          </a:p>
          <a:p>
            <a:r>
              <a:rPr lang="en-US" i="1" dirty="0"/>
              <a:t>Double-check your totals</a:t>
            </a:r>
          </a:p>
          <a:p>
            <a:r>
              <a:rPr lang="en-US" i="1" dirty="0"/>
              <a:t>Have someone else read your message if the topic involves data</a:t>
            </a:r>
          </a:p>
          <a:p>
            <a:r>
              <a:rPr lang="en-US" i="1" dirty="0"/>
              <a:t>Determine whether a “fact” has changed over time</a:t>
            </a:r>
          </a:p>
          <a:p>
            <a:pPr>
              <a:buFont typeface="Wingdings" panose="05000000000000000000" pitchFamily="2" charset="2"/>
              <a:buChar char="v"/>
            </a:pPr>
            <a:r>
              <a:rPr lang="en-US" b="1" i="1" dirty="0"/>
              <a:t>Maintain acceptable writing mechanics</a:t>
            </a:r>
          </a:p>
          <a:p>
            <a:pPr marL="0" indent="0">
              <a:buNone/>
            </a:pPr>
            <a:r>
              <a:rPr lang="en-US" i="1" dirty="0"/>
              <a:t>Woman, without her, man is nothing.</a:t>
            </a:r>
          </a:p>
          <a:p>
            <a:pPr marL="0" indent="0">
              <a:buNone/>
            </a:pPr>
            <a:r>
              <a:rPr lang="en-US" i="1" dirty="0"/>
              <a:t>Woman without her man, is nothing.</a:t>
            </a:r>
            <a:endParaRPr lang="en-PK" dirty="0"/>
          </a:p>
          <a:p>
            <a:pPr marL="0" indent="0">
              <a:buNone/>
            </a:pPr>
            <a:endParaRPr lang="en-PK" dirty="0"/>
          </a:p>
        </p:txBody>
      </p:sp>
    </p:spTree>
    <p:extLst>
      <p:ext uri="{BB962C8B-B14F-4D97-AF65-F5344CB8AC3E}">
        <p14:creationId xmlns:p14="http://schemas.microsoft.com/office/powerpoint/2010/main" val="241159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EB868-5EEF-4BC0-8408-31693B01132F}"/>
              </a:ext>
            </a:extLst>
          </p:cNvPr>
          <p:cNvSpPr>
            <a:spLocks noGrp="1"/>
          </p:cNvSpPr>
          <p:nvPr>
            <p:ph idx="1"/>
          </p:nvPr>
        </p:nvSpPr>
        <p:spPr/>
        <p:txBody>
          <a:bodyPr>
            <a:normAutofit/>
          </a:bodyPr>
          <a:lstStyle/>
          <a:p>
            <a:pPr marL="0" indent="0" algn="ctr">
              <a:buNone/>
            </a:pPr>
            <a:r>
              <a:rPr lang="en-US" sz="4800" dirty="0">
                <a:solidFill>
                  <a:srgbClr val="FF0000"/>
                </a:solidFill>
                <a:latin typeface="Algerian" panose="04020705040A02060702" pitchFamily="82" charset="0"/>
              </a:rPr>
              <a:t>THANK YOU</a:t>
            </a:r>
            <a:endParaRPr lang="en-PK" sz="4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24654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8BC4-2212-40AA-94C0-F571DB12FD6E}"/>
              </a:ext>
            </a:extLst>
          </p:cNvPr>
          <p:cNvSpPr>
            <a:spLocks noGrp="1"/>
          </p:cNvSpPr>
          <p:nvPr>
            <p:ph type="title"/>
          </p:nvPr>
        </p:nvSpPr>
        <p:spPr/>
        <p:txBody>
          <a:bodyPr/>
          <a:lstStyle/>
          <a:p>
            <a:r>
              <a:rPr lang="en-US" b="1" dirty="0">
                <a:solidFill>
                  <a:srgbClr val="FF0000"/>
                </a:solidFill>
              </a:rPr>
              <a:t>Principles of effective communication</a:t>
            </a:r>
            <a:endParaRPr lang="en-PK" b="1" dirty="0">
              <a:solidFill>
                <a:srgbClr val="FF0000"/>
              </a:solidFill>
            </a:endParaRPr>
          </a:p>
        </p:txBody>
      </p:sp>
      <p:sp>
        <p:nvSpPr>
          <p:cNvPr id="3" name="Content Placeholder 2">
            <a:extLst>
              <a:ext uri="{FF2B5EF4-FFF2-40B4-BE49-F238E27FC236}">
                <a16:creationId xmlns:a16="http://schemas.microsoft.com/office/drawing/2014/main" id="{F6201631-09AB-4DBD-88A3-AD0D4D23B443}"/>
              </a:ext>
            </a:extLst>
          </p:cNvPr>
          <p:cNvSpPr>
            <a:spLocks noGrp="1"/>
          </p:cNvSpPr>
          <p:nvPr>
            <p:ph idx="1"/>
          </p:nvPr>
        </p:nvSpPr>
        <p:spPr/>
        <p:txBody>
          <a:bodyPr>
            <a:normAutofit fontScale="92500" lnSpcReduction="10000"/>
          </a:bodyPr>
          <a:lstStyle/>
          <a:p>
            <a:r>
              <a:rPr lang="en-PK" i="1" dirty="0"/>
              <a:t>Communication principles providing guidelines for choice of content and style of presentation adapted to the purpose and receiver of your message</a:t>
            </a:r>
            <a:endParaRPr lang="en-PK" dirty="0"/>
          </a:p>
          <a:p>
            <a:r>
              <a:rPr lang="en-PK" dirty="0"/>
              <a:t>The 7 C’s of Effective Communication are:</a:t>
            </a:r>
          </a:p>
          <a:p>
            <a:pPr marL="0" indent="0">
              <a:buNone/>
            </a:pPr>
            <a:r>
              <a:rPr lang="en-PK" b="1" i="1" dirty="0"/>
              <a:t>1. Completeness </a:t>
            </a:r>
            <a:endParaRPr lang="en-US" b="1" i="1" dirty="0"/>
          </a:p>
          <a:p>
            <a:pPr marL="0" indent="0">
              <a:buNone/>
            </a:pPr>
            <a:r>
              <a:rPr lang="en-PK" b="1" i="1" dirty="0"/>
              <a:t>2. Conciseness</a:t>
            </a:r>
            <a:endParaRPr lang="en-PK" b="1" dirty="0"/>
          </a:p>
          <a:p>
            <a:pPr marL="0" indent="0">
              <a:buNone/>
            </a:pPr>
            <a:r>
              <a:rPr lang="en-PK" b="1" i="1" dirty="0"/>
              <a:t>3. Consideration </a:t>
            </a:r>
            <a:endParaRPr lang="en-US" b="1" i="1" dirty="0"/>
          </a:p>
          <a:p>
            <a:pPr marL="0" indent="0">
              <a:buNone/>
            </a:pPr>
            <a:r>
              <a:rPr lang="en-PK" b="1" i="1" dirty="0"/>
              <a:t>4. Concreteness </a:t>
            </a:r>
            <a:endParaRPr lang="en-US" b="1" i="1" dirty="0"/>
          </a:p>
          <a:p>
            <a:pPr marL="0" indent="0">
              <a:buNone/>
            </a:pPr>
            <a:r>
              <a:rPr lang="en-PK" b="1" i="1" dirty="0"/>
              <a:t>5. Clarity </a:t>
            </a:r>
            <a:endParaRPr lang="en-US" b="1" i="1" dirty="0"/>
          </a:p>
          <a:p>
            <a:pPr marL="0" indent="0">
              <a:buNone/>
            </a:pPr>
            <a:r>
              <a:rPr lang="en-PK" b="1" i="1" dirty="0"/>
              <a:t>6. Courtesy </a:t>
            </a:r>
            <a:endParaRPr lang="en-US" b="1" i="1" dirty="0"/>
          </a:p>
          <a:p>
            <a:pPr marL="0" indent="0">
              <a:buNone/>
            </a:pPr>
            <a:r>
              <a:rPr lang="en-PK" b="1" i="1" dirty="0"/>
              <a:t>7. Correctness</a:t>
            </a:r>
            <a:endParaRPr lang="en-PK" b="1" dirty="0"/>
          </a:p>
        </p:txBody>
      </p:sp>
    </p:spTree>
    <p:extLst>
      <p:ext uri="{BB962C8B-B14F-4D97-AF65-F5344CB8AC3E}">
        <p14:creationId xmlns:p14="http://schemas.microsoft.com/office/powerpoint/2010/main" val="291377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5EF2-6754-4BC9-9381-687CC6B31260}"/>
              </a:ext>
            </a:extLst>
          </p:cNvPr>
          <p:cNvSpPr>
            <a:spLocks noGrp="1"/>
          </p:cNvSpPr>
          <p:nvPr>
            <p:ph type="title"/>
          </p:nvPr>
        </p:nvSpPr>
        <p:spPr/>
        <p:txBody>
          <a:bodyPr/>
          <a:lstStyle/>
          <a:p>
            <a:r>
              <a:rPr lang="en-US" b="1" u="sng" dirty="0">
                <a:solidFill>
                  <a:srgbClr val="FF0000"/>
                </a:solidFill>
              </a:rPr>
              <a:t>1-Completeness</a:t>
            </a:r>
            <a:endParaRPr lang="en-PK" b="1" u="sng" dirty="0">
              <a:solidFill>
                <a:srgbClr val="FF0000"/>
              </a:solidFill>
            </a:endParaRPr>
          </a:p>
        </p:txBody>
      </p:sp>
      <p:sp>
        <p:nvSpPr>
          <p:cNvPr id="3" name="Content Placeholder 2">
            <a:extLst>
              <a:ext uri="{FF2B5EF4-FFF2-40B4-BE49-F238E27FC236}">
                <a16:creationId xmlns:a16="http://schemas.microsoft.com/office/drawing/2014/main" id="{AB8BE780-17F7-4D3D-936E-B14E24BA9C9C}"/>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b="1" u="sng" dirty="0"/>
              <a:t>Definition: </a:t>
            </a:r>
            <a:r>
              <a:rPr lang="en-US" dirty="0"/>
              <a:t>Completeness means including all the necessary facts and data in a message required for the receiver.</a:t>
            </a:r>
          </a:p>
          <a:p>
            <a:pPr>
              <a:buFont typeface="Wingdings" panose="05000000000000000000" pitchFamily="2" charset="2"/>
              <a:buChar char="q"/>
            </a:pPr>
            <a:r>
              <a:rPr lang="en-US" b="1" dirty="0">
                <a:solidFill>
                  <a:srgbClr val="C00000"/>
                </a:solidFill>
              </a:rPr>
              <a:t>Characteristics</a:t>
            </a:r>
          </a:p>
          <a:p>
            <a:pPr>
              <a:buFont typeface="Wingdings" panose="05000000000000000000" pitchFamily="2" charset="2"/>
              <a:buChar char="v"/>
            </a:pPr>
            <a:r>
              <a:rPr lang="en-US" b="1" i="1" dirty="0"/>
              <a:t>Provide all necessary information (Who? What? When? Where? Why? How?).</a:t>
            </a:r>
          </a:p>
          <a:p>
            <a:pPr>
              <a:buFont typeface="Wingdings" panose="05000000000000000000" pitchFamily="2" charset="2"/>
              <a:buChar char="v"/>
            </a:pPr>
            <a:r>
              <a:rPr lang="en-US" b="1" i="1" dirty="0"/>
              <a:t>Answer all questions asked, look for questions, locate them and then answer precisely.</a:t>
            </a:r>
          </a:p>
          <a:p>
            <a:pPr marL="0" indent="0">
              <a:buNone/>
            </a:pPr>
            <a:r>
              <a:rPr lang="en-US" i="1" dirty="0"/>
              <a:t>In an organization we have two types of questions:</a:t>
            </a:r>
          </a:p>
          <a:p>
            <a:pPr marL="0" indent="0">
              <a:buNone/>
            </a:pPr>
            <a:r>
              <a:rPr lang="en-US" i="1" dirty="0"/>
              <a:t>1. Stated </a:t>
            </a:r>
          </a:p>
          <a:p>
            <a:pPr marL="0" indent="0">
              <a:buNone/>
            </a:pPr>
            <a:r>
              <a:rPr lang="en-US" i="1" dirty="0"/>
              <a:t>2. Implied</a:t>
            </a:r>
          </a:p>
          <a:p>
            <a:pPr>
              <a:buFont typeface="Wingdings" panose="05000000000000000000" pitchFamily="2" charset="2"/>
              <a:buChar char="v"/>
            </a:pPr>
            <a:r>
              <a:rPr lang="en-US" b="1" i="1" dirty="0"/>
              <a:t>Provide extra information, when desirable</a:t>
            </a:r>
            <a:endParaRPr lang="en-PK" b="1" dirty="0"/>
          </a:p>
        </p:txBody>
      </p:sp>
    </p:spTree>
    <p:extLst>
      <p:ext uri="{BB962C8B-B14F-4D97-AF65-F5344CB8AC3E}">
        <p14:creationId xmlns:p14="http://schemas.microsoft.com/office/powerpoint/2010/main" val="280255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A91C-501A-4A69-B4E5-1D35F2BD9176}"/>
              </a:ext>
            </a:extLst>
          </p:cNvPr>
          <p:cNvSpPr>
            <a:spLocks noGrp="1"/>
          </p:cNvSpPr>
          <p:nvPr>
            <p:ph type="title"/>
          </p:nvPr>
        </p:nvSpPr>
        <p:spPr/>
        <p:txBody>
          <a:bodyPr/>
          <a:lstStyle/>
          <a:p>
            <a:r>
              <a:rPr lang="en-US" b="1" u="sng" dirty="0">
                <a:solidFill>
                  <a:srgbClr val="FF0000"/>
                </a:solidFill>
              </a:rPr>
              <a:t>2-Conciseness</a:t>
            </a:r>
            <a:endParaRPr lang="en-PK" b="1" u="sng" dirty="0">
              <a:solidFill>
                <a:srgbClr val="FF0000"/>
              </a:solidFill>
            </a:endParaRPr>
          </a:p>
        </p:txBody>
      </p:sp>
      <p:sp>
        <p:nvSpPr>
          <p:cNvPr id="3" name="Content Placeholder 2">
            <a:extLst>
              <a:ext uri="{FF2B5EF4-FFF2-40B4-BE49-F238E27FC236}">
                <a16:creationId xmlns:a16="http://schemas.microsoft.com/office/drawing/2014/main" id="{A4FD00E1-8393-468C-B0CE-5AC83EC2203E}"/>
              </a:ext>
            </a:extLst>
          </p:cNvPr>
          <p:cNvSpPr>
            <a:spLocks noGrp="1"/>
          </p:cNvSpPr>
          <p:nvPr>
            <p:ph idx="1"/>
          </p:nvPr>
        </p:nvSpPr>
        <p:spPr/>
        <p:txBody>
          <a:bodyPr>
            <a:normAutofit lnSpcReduction="10000"/>
          </a:bodyPr>
          <a:lstStyle/>
          <a:p>
            <a:pPr>
              <a:buFont typeface="Wingdings" panose="05000000000000000000" pitchFamily="2" charset="2"/>
              <a:buChar char="q"/>
            </a:pPr>
            <a:r>
              <a:rPr lang="en-US" b="1" u="sng" dirty="0"/>
              <a:t>Def:</a:t>
            </a:r>
            <a:r>
              <a:rPr lang="en-US" dirty="0"/>
              <a:t> Expressing maximum information using minimum words without disturbing the meaning of the message.</a:t>
            </a:r>
          </a:p>
          <a:p>
            <a:pPr>
              <a:buFont typeface="Wingdings" panose="05000000000000000000" pitchFamily="2" charset="2"/>
              <a:buChar char="q"/>
            </a:pPr>
            <a:r>
              <a:rPr lang="en-US" b="1" dirty="0">
                <a:solidFill>
                  <a:srgbClr val="C00000"/>
                </a:solidFill>
              </a:rPr>
              <a:t>Characteristics</a:t>
            </a:r>
          </a:p>
          <a:p>
            <a:pPr>
              <a:buFont typeface="Wingdings" panose="05000000000000000000" pitchFamily="2" charset="2"/>
              <a:buChar char="v"/>
            </a:pPr>
            <a:r>
              <a:rPr lang="en-PK" b="1" i="1" dirty="0"/>
              <a:t>Eliminate Wordy Expressions</a:t>
            </a:r>
            <a:endParaRPr lang="en-PK" b="1" dirty="0"/>
          </a:p>
          <a:p>
            <a:pPr marL="0" indent="0">
              <a:buNone/>
            </a:pPr>
            <a:r>
              <a:rPr lang="en-PK" i="1" dirty="0"/>
              <a:t>Advantage</a:t>
            </a:r>
            <a:r>
              <a:rPr lang="en-US" i="1" dirty="0"/>
              <a:t> </a:t>
            </a:r>
            <a:r>
              <a:rPr lang="en-PK" i="1" dirty="0"/>
              <a:t>:</a:t>
            </a:r>
            <a:r>
              <a:rPr lang="en-US" i="1" dirty="0"/>
              <a:t> </a:t>
            </a:r>
            <a:r>
              <a:rPr lang="en-PK" i="1" dirty="0"/>
              <a:t>To save the time of both sender and receiver</a:t>
            </a:r>
            <a:endParaRPr lang="en-US" i="1" dirty="0"/>
          </a:p>
          <a:p>
            <a:pPr>
              <a:buFont typeface="Wingdings" panose="05000000000000000000" pitchFamily="2" charset="2"/>
              <a:buChar char="Ø"/>
            </a:pPr>
            <a:r>
              <a:rPr lang="en-US" dirty="0">
                <a:solidFill>
                  <a:srgbClr val="C00000"/>
                </a:solidFill>
              </a:rPr>
              <a:t>Examples</a:t>
            </a:r>
            <a:endParaRPr lang="en-PK" dirty="0">
              <a:solidFill>
                <a:srgbClr val="C00000"/>
              </a:solidFill>
            </a:endParaRPr>
          </a:p>
          <a:p>
            <a:pPr marL="514350" indent="-514350">
              <a:buFont typeface="+mj-lt"/>
              <a:buAutoNum type="arabicPeriod"/>
            </a:pPr>
            <a:r>
              <a:rPr lang="en-PK" dirty="0"/>
              <a:t> </a:t>
            </a:r>
            <a:r>
              <a:rPr lang="en-PK" i="1" dirty="0"/>
              <a:t>At this time – Now</a:t>
            </a:r>
            <a:endParaRPr lang="en-PK" dirty="0"/>
          </a:p>
          <a:p>
            <a:pPr marL="514350" indent="-514350">
              <a:buFont typeface="+mj-lt"/>
              <a:buAutoNum type="arabicPeriod"/>
            </a:pPr>
            <a:r>
              <a:rPr lang="en-PK" i="1" dirty="0"/>
              <a:t>Due to the fact that – because</a:t>
            </a:r>
            <a:endParaRPr lang="en-PK" dirty="0"/>
          </a:p>
          <a:p>
            <a:pPr marL="514350" indent="-514350">
              <a:buFont typeface="+mj-lt"/>
              <a:buAutoNum type="arabicPeriod"/>
            </a:pPr>
            <a:r>
              <a:rPr lang="en-PK" i="1" dirty="0"/>
              <a:t>Have need for – need</a:t>
            </a:r>
            <a:endParaRPr lang="en-US" dirty="0"/>
          </a:p>
          <a:p>
            <a:endParaRPr lang="en-PK" dirty="0"/>
          </a:p>
        </p:txBody>
      </p:sp>
    </p:spTree>
    <p:extLst>
      <p:ext uri="{BB962C8B-B14F-4D97-AF65-F5344CB8AC3E}">
        <p14:creationId xmlns:p14="http://schemas.microsoft.com/office/powerpoint/2010/main" val="403125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5144-1110-4BBD-86F1-104F93BB7B4A}"/>
              </a:ext>
            </a:extLst>
          </p:cNvPr>
          <p:cNvSpPr>
            <a:spLocks noGrp="1"/>
          </p:cNvSpPr>
          <p:nvPr>
            <p:ph type="title"/>
          </p:nvPr>
        </p:nvSpPr>
        <p:spPr/>
        <p:txBody>
          <a:bodyPr/>
          <a:lstStyle/>
          <a:p>
            <a:r>
              <a:rPr lang="en-US" dirty="0" err="1">
                <a:solidFill>
                  <a:srgbClr val="FF0000"/>
                </a:solidFill>
              </a:rPr>
              <a:t>Concinseness</a:t>
            </a:r>
            <a:r>
              <a:rPr lang="en-US" dirty="0">
                <a:solidFill>
                  <a:srgbClr val="FF0000"/>
                </a:solidFill>
              </a:rPr>
              <a:t>…….</a:t>
            </a:r>
            <a:endParaRPr lang="en-PK" dirty="0">
              <a:solidFill>
                <a:srgbClr val="FF0000"/>
              </a:solidFill>
            </a:endParaRPr>
          </a:p>
        </p:txBody>
      </p:sp>
      <p:sp>
        <p:nvSpPr>
          <p:cNvPr id="3" name="Content Placeholder 2">
            <a:extLst>
              <a:ext uri="{FF2B5EF4-FFF2-40B4-BE49-F238E27FC236}">
                <a16:creationId xmlns:a16="http://schemas.microsoft.com/office/drawing/2014/main" id="{315B7411-9B0C-4791-A981-359095C9F7F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i="1" dirty="0">
                <a:solidFill>
                  <a:srgbClr val="C00000"/>
                </a:solidFill>
              </a:rPr>
              <a:t>Examples</a:t>
            </a:r>
          </a:p>
          <a:p>
            <a:r>
              <a:rPr lang="en-US" b="1" i="1" dirty="0"/>
              <a:t> Omit unnecessary Expression:</a:t>
            </a:r>
          </a:p>
          <a:p>
            <a:r>
              <a:rPr lang="en-US" i="1" dirty="0"/>
              <a:t>Wordy- please be advised that your admission statement has been received.</a:t>
            </a:r>
          </a:p>
          <a:p>
            <a:r>
              <a:rPr lang="en-US" i="1" dirty="0"/>
              <a:t>Concise- your admission statement has been received.</a:t>
            </a:r>
          </a:p>
          <a:p>
            <a:r>
              <a:rPr lang="en-US" i="1" dirty="0"/>
              <a:t>Wordy- allow me to say how helpful your response was.</a:t>
            </a:r>
          </a:p>
          <a:p>
            <a:r>
              <a:rPr lang="en-US" i="1" dirty="0"/>
              <a:t>Concise- your last response was helpful.</a:t>
            </a:r>
          </a:p>
          <a:p>
            <a:r>
              <a:rPr lang="en-US" b="1" i="1" dirty="0"/>
              <a:t>Omit wordy conventional statement with concise one.</a:t>
            </a:r>
          </a:p>
          <a:p>
            <a:r>
              <a:rPr lang="en-US" i="1" dirty="0"/>
              <a:t>Wordy- please find attached the list you requested.</a:t>
            </a:r>
          </a:p>
          <a:p>
            <a:r>
              <a:rPr lang="en-US" i="1" dirty="0"/>
              <a:t>Concise- the requested list is attached.</a:t>
            </a:r>
            <a:endParaRPr lang="en-PK" dirty="0"/>
          </a:p>
          <a:p>
            <a:endParaRPr lang="en-PK" dirty="0"/>
          </a:p>
        </p:txBody>
      </p:sp>
    </p:spTree>
    <p:extLst>
      <p:ext uri="{BB962C8B-B14F-4D97-AF65-F5344CB8AC3E}">
        <p14:creationId xmlns:p14="http://schemas.microsoft.com/office/powerpoint/2010/main" val="236140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20F0-501C-4125-BF1B-C19483CC3FBC}"/>
              </a:ext>
            </a:extLst>
          </p:cNvPr>
          <p:cNvSpPr>
            <a:spLocks noGrp="1"/>
          </p:cNvSpPr>
          <p:nvPr>
            <p:ph type="title"/>
          </p:nvPr>
        </p:nvSpPr>
        <p:spPr/>
        <p:txBody>
          <a:bodyPr/>
          <a:lstStyle/>
          <a:p>
            <a:r>
              <a:rPr lang="en-US" dirty="0">
                <a:solidFill>
                  <a:srgbClr val="FF0000"/>
                </a:solidFill>
              </a:rPr>
              <a:t>Conciseness…..</a:t>
            </a:r>
            <a:endParaRPr lang="en-PK" dirty="0">
              <a:solidFill>
                <a:srgbClr val="FF0000"/>
              </a:solidFill>
            </a:endParaRPr>
          </a:p>
        </p:txBody>
      </p:sp>
      <p:sp>
        <p:nvSpPr>
          <p:cNvPr id="3" name="Content Placeholder 2">
            <a:extLst>
              <a:ext uri="{FF2B5EF4-FFF2-40B4-BE49-F238E27FC236}">
                <a16:creationId xmlns:a16="http://schemas.microsoft.com/office/drawing/2014/main" id="{5359EC95-F438-4F7B-8C11-681E5D2FA91C}"/>
              </a:ext>
            </a:extLst>
          </p:cNvPr>
          <p:cNvSpPr>
            <a:spLocks noGrp="1"/>
          </p:cNvSpPr>
          <p:nvPr>
            <p:ph idx="1"/>
          </p:nvPr>
        </p:nvSpPr>
        <p:spPr/>
        <p:txBody>
          <a:bodyPr/>
          <a:lstStyle/>
          <a:p>
            <a:r>
              <a:rPr lang="en-US" b="1" i="1" dirty="0"/>
              <a:t>Omit “which” and “that”.</a:t>
            </a:r>
          </a:p>
          <a:p>
            <a:r>
              <a:rPr lang="en-US" i="1" dirty="0"/>
              <a:t>Wordy- he bought desks that one of executive2type.</a:t>
            </a:r>
          </a:p>
          <a:p>
            <a:r>
              <a:rPr lang="en-US" i="1" dirty="0"/>
              <a:t>Concise- he bought executive type of desks.</a:t>
            </a:r>
          </a:p>
          <a:p>
            <a:r>
              <a:rPr lang="en-US" b="1" i="1" dirty="0"/>
              <a:t>Eliminate unnecessary prepositional phrases:</a:t>
            </a:r>
          </a:p>
          <a:p>
            <a:r>
              <a:rPr lang="en-US" i="1" dirty="0"/>
              <a:t>. Wordy- the issue of most relevance is team work.</a:t>
            </a:r>
          </a:p>
          <a:p>
            <a:r>
              <a:rPr lang="en-US" i="1" dirty="0"/>
              <a:t>Concise- the most relevant issue is team work.</a:t>
            </a:r>
            <a:endParaRPr lang="en-PK" dirty="0"/>
          </a:p>
        </p:txBody>
      </p:sp>
    </p:spTree>
    <p:extLst>
      <p:ext uri="{BB962C8B-B14F-4D97-AF65-F5344CB8AC3E}">
        <p14:creationId xmlns:p14="http://schemas.microsoft.com/office/powerpoint/2010/main" val="167824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1D7D-1BFB-4B87-BE4D-6AD7404DF39F}"/>
              </a:ext>
            </a:extLst>
          </p:cNvPr>
          <p:cNvSpPr>
            <a:spLocks noGrp="1"/>
          </p:cNvSpPr>
          <p:nvPr>
            <p:ph type="title"/>
          </p:nvPr>
        </p:nvSpPr>
        <p:spPr>
          <a:xfrm>
            <a:off x="930965" y="378377"/>
            <a:ext cx="10515600" cy="1325563"/>
          </a:xfrm>
        </p:spPr>
        <p:txBody>
          <a:bodyPr/>
          <a:lstStyle/>
          <a:p>
            <a:r>
              <a:rPr lang="en-US" dirty="0">
                <a:solidFill>
                  <a:srgbClr val="FF0000"/>
                </a:solidFill>
              </a:rPr>
              <a:t>Conciseness</a:t>
            </a:r>
            <a:endParaRPr lang="en-PK" dirty="0">
              <a:solidFill>
                <a:srgbClr val="FF0000"/>
              </a:solidFill>
            </a:endParaRPr>
          </a:p>
        </p:txBody>
      </p:sp>
      <p:sp>
        <p:nvSpPr>
          <p:cNvPr id="3" name="Content Placeholder 2">
            <a:extLst>
              <a:ext uri="{FF2B5EF4-FFF2-40B4-BE49-F238E27FC236}">
                <a16:creationId xmlns:a16="http://schemas.microsoft.com/office/drawing/2014/main" id="{DCA82499-B86B-4890-9685-E5D76AA1E6AE}"/>
              </a:ext>
            </a:extLst>
          </p:cNvPr>
          <p:cNvSpPr>
            <a:spLocks noGrp="1"/>
          </p:cNvSpPr>
          <p:nvPr>
            <p:ph idx="1"/>
          </p:nvPr>
        </p:nvSpPr>
        <p:spPr/>
        <p:txBody>
          <a:bodyPr/>
          <a:lstStyle/>
          <a:p>
            <a:r>
              <a:rPr lang="en-US" b="1" i="1" dirty="0"/>
              <a:t>limit use of passive voice:</a:t>
            </a:r>
          </a:p>
          <a:p>
            <a:r>
              <a:rPr lang="en-US" i="1" dirty="0"/>
              <a:t>Wordy- the total balance due will be found on page 2 of this report.</a:t>
            </a:r>
          </a:p>
          <a:p>
            <a:r>
              <a:rPr lang="en-US" i="1" dirty="0"/>
              <a:t>Concise- total balance due is on page 2 of this report.</a:t>
            </a:r>
          </a:p>
          <a:p>
            <a:r>
              <a:rPr lang="en-US" b="1" i="1" dirty="0"/>
              <a:t>Avoid long introductions, unnecessary explanations, excessive objectives and propositions, pompous words and gushy politeness</a:t>
            </a:r>
            <a:r>
              <a:rPr lang="en-US" i="1" dirty="0"/>
              <a:t>.</a:t>
            </a:r>
            <a:endParaRPr lang="en-PK" dirty="0"/>
          </a:p>
        </p:txBody>
      </p:sp>
    </p:spTree>
    <p:extLst>
      <p:ext uri="{BB962C8B-B14F-4D97-AF65-F5344CB8AC3E}">
        <p14:creationId xmlns:p14="http://schemas.microsoft.com/office/powerpoint/2010/main" val="317266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1B02-FFA2-4110-84CB-C6B545E506F7}"/>
              </a:ext>
            </a:extLst>
          </p:cNvPr>
          <p:cNvSpPr>
            <a:spLocks noGrp="1"/>
          </p:cNvSpPr>
          <p:nvPr>
            <p:ph type="title"/>
          </p:nvPr>
        </p:nvSpPr>
        <p:spPr/>
        <p:txBody>
          <a:bodyPr/>
          <a:lstStyle/>
          <a:p>
            <a:r>
              <a:rPr lang="en-US" dirty="0">
                <a:solidFill>
                  <a:srgbClr val="FF0000"/>
                </a:solidFill>
              </a:rPr>
              <a:t>Conciseness…..</a:t>
            </a:r>
            <a:endParaRPr lang="en-PK" dirty="0">
              <a:solidFill>
                <a:srgbClr val="FF0000"/>
              </a:solidFill>
            </a:endParaRPr>
          </a:p>
        </p:txBody>
      </p:sp>
      <p:sp>
        <p:nvSpPr>
          <p:cNvPr id="3" name="Content Placeholder 2">
            <a:extLst>
              <a:ext uri="{FF2B5EF4-FFF2-40B4-BE49-F238E27FC236}">
                <a16:creationId xmlns:a16="http://schemas.microsoft.com/office/drawing/2014/main" id="{2120B25D-3838-41FD-9059-1A760F0B4C29}"/>
              </a:ext>
            </a:extLst>
          </p:cNvPr>
          <p:cNvSpPr>
            <a:spLocks noGrp="1"/>
          </p:cNvSpPr>
          <p:nvPr>
            <p:ph idx="1"/>
          </p:nvPr>
        </p:nvSpPr>
        <p:spPr/>
        <p:txBody>
          <a:bodyPr>
            <a:normAutofit fontScale="85000" lnSpcReduction="20000"/>
          </a:bodyPr>
          <a:lstStyle/>
          <a:p>
            <a:pPr marL="0" indent="0">
              <a:buNone/>
            </a:pPr>
            <a:endParaRPr lang="en-PK" dirty="0"/>
          </a:p>
          <a:p>
            <a:pPr>
              <a:buFont typeface="Wingdings" panose="05000000000000000000" pitchFamily="2" charset="2"/>
              <a:buChar char="v"/>
            </a:pPr>
            <a:r>
              <a:rPr lang="en-US" b="1" i="1" dirty="0"/>
              <a:t>Include only Relevant material</a:t>
            </a:r>
          </a:p>
          <a:p>
            <a:pPr marL="514350" indent="-514350">
              <a:buFont typeface="+mj-lt"/>
              <a:buAutoNum type="arabicPeriod"/>
            </a:pPr>
            <a:r>
              <a:rPr lang="en-US" i="1" dirty="0"/>
              <a:t>Stick to the purpose of the message</a:t>
            </a:r>
          </a:p>
          <a:p>
            <a:pPr marL="514350" indent="-514350">
              <a:buFont typeface="+mj-lt"/>
              <a:buAutoNum type="arabicPeriod"/>
            </a:pPr>
            <a:r>
              <a:rPr lang="en-US" i="1" dirty="0"/>
              <a:t>Delete irrelevant words and confused/rambling sentences</a:t>
            </a:r>
          </a:p>
          <a:p>
            <a:pPr marL="514350" indent="-514350">
              <a:buFont typeface="+mj-lt"/>
              <a:buAutoNum type="arabicPeriod"/>
            </a:pPr>
            <a:r>
              <a:rPr lang="en-US" i="1" dirty="0"/>
              <a:t>Omit wordy conventional statement with concise one.</a:t>
            </a:r>
          </a:p>
          <a:p>
            <a:pPr marL="514350" indent="-514350">
              <a:buFont typeface="+mj-lt"/>
              <a:buAutoNum type="arabicPeriod"/>
            </a:pPr>
            <a:r>
              <a:rPr lang="en-US" i="1" dirty="0"/>
              <a:t>Omit information already obvious to the receiver</a:t>
            </a:r>
            <a:endParaRPr lang="en-PK" dirty="0"/>
          </a:p>
          <a:p>
            <a:pPr>
              <a:buFont typeface="Wingdings" panose="05000000000000000000" pitchFamily="2" charset="2"/>
              <a:buChar char="Ø"/>
            </a:pPr>
            <a:r>
              <a:rPr lang="en-US" i="1" dirty="0">
                <a:solidFill>
                  <a:srgbClr val="C00000"/>
                </a:solidFill>
              </a:rPr>
              <a:t>Examples</a:t>
            </a:r>
          </a:p>
          <a:p>
            <a:r>
              <a:rPr lang="en-US" i="1" dirty="0"/>
              <a:t>Wordy- please be advised that your admission statement has been received.</a:t>
            </a:r>
          </a:p>
          <a:p>
            <a:r>
              <a:rPr lang="en-US" i="1" dirty="0"/>
              <a:t>Concise- your admission statement has been received.</a:t>
            </a:r>
          </a:p>
          <a:p>
            <a:r>
              <a:rPr lang="en-US" i="1" dirty="0"/>
              <a:t>Wordy- allow me to say how helpful your response was.</a:t>
            </a:r>
          </a:p>
          <a:p>
            <a:r>
              <a:rPr lang="en-US" i="1" dirty="0"/>
              <a:t>Concise- your last response was helpful.</a:t>
            </a:r>
            <a:endParaRPr lang="en-PK" dirty="0"/>
          </a:p>
        </p:txBody>
      </p:sp>
    </p:spTree>
    <p:extLst>
      <p:ext uri="{BB962C8B-B14F-4D97-AF65-F5344CB8AC3E}">
        <p14:creationId xmlns:p14="http://schemas.microsoft.com/office/powerpoint/2010/main" val="100026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1743</Words>
  <Application>Microsoft Office PowerPoint</Application>
  <PresentationFormat>Widescreen</PresentationFormat>
  <Paragraphs>203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Algerian</vt:lpstr>
      <vt:lpstr>Arial</vt:lpstr>
      <vt:lpstr>Calibri</vt:lpstr>
      <vt:lpstr>Calibri Light</vt:lpstr>
      <vt:lpstr>Wingdings</vt:lpstr>
      <vt:lpstr>Office Theme</vt:lpstr>
      <vt:lpstr>Lecture 07+08:Seven C’s of Communication</vt:lpstr>
      <vt:lpstr>Effective Communication</vt:lpstr>
      <vt:lpstr>Principles of effective communication</vt:lpstr>
      <vt:lpstr>1-Completeness</vt:lpstr>
      <vt:lpstr>2-Conciseness</vt:lpstr>
      <vt:lpstr>Concinseness…….</vt:lpstr>
      <vt:lpstr>Conciseness…..</vt:lpstr>
      <vt:lpstr>Conciseness</vt:lpstr>
      <vt:lpstr>Conciseness…..</vt:lpstr>
      <vt:lpstr>Conciseness…..</vt:lpstr>
      <vt:lpstr>3-Consideration</vt:lpstr>
      <vt:lpstr>Consideration</vt:lpstr>
      <vt:lpstr>Consideration</vt:lpstr>
      <vt:lpstr>Consideration</vt:lpstr>
      <vt:lpstr>4-Concreteness</vt:lpstr>
      <vt:lpstr>Concreteness</vt:lpstr>
      <vt:lpstr>Concreteness</vt:lpstr>
      <vt:lpstr>5-Clarity</vt:lpstr>
      <vt:lpstr>Clarity</vt:lpstr>
      <vt:lpstr>6-Courtesy</vt:lpstr>
      <vt:lpstr>Courtesy</vt:lpstr>
      <vt:lpstr>Courtesy</vt:lpstr>
      <vt:lpstr>Courtesy</vt:lpstr>
      <vt:lpstr>7-Correctness</vt:lpstr>
      <vt:lpstr>Correctness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C’s of Communication</dc:title>
  <dc:creator>ruby khan</dc:creator>
  <cp:lastModifiedBy>ruby khan</cp:lastModifiedBy>
  <cp:revision>29</cp:revision>
  <dcterms:created xsi:type="dcterms:W3CDTF">2020-04-08T17:09:40Z</dcterms:created>
  <dcterms:modified xsi:type="dcterms:W3CDTF">2020-04-19T19:00:40Z</dcterms:modified>
</cp:coreProperties>
</file>