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14C2-8B8E-4744-B666-36669C5D6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21076-39B1-4390-9B35-9C8FE3A7A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5FA5-8C46-4F92-A91E-5CDF2998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5017-3A9D-406D-9B29-49334298E376}" type="datetimeFigureOut">
              <a:rPr lang="en-PK" smtClean="0"/>
              <a:t>20/04/2020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F338-1E9E-43DC-B84D-C2CE9ABC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CEDD-6DED-4145-9D17-7D96EB1E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FBB-7DEE-4E6D-9C44-809CA3F760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9549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22F-7351-4377-B0C7-A12BAE79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E1EAE-5C33-4BA0-9A8B-0B4261802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1867-C1D5-4047-A5BC-C83158D2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5017-3A9D-406D-9B29-49334298E376}" type="datetimeFigureOut">
              <a:rPr lang="en-PK" smtClean="0"/>
              <a:t>20/04/2020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A0C92-AAEC-4CCC-AF0B-5E63C6C9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41EBF-DFA0-4FAB-A531-3DC738AB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FBB-7DEE-4E6D-9C44-809CA3F760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5643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C881B-C0CC-418E-AC46-8A9B4F899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1733F-E05F-41A3-8DCA-AF3D859E4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A1EB8-5B5C-4FD7-9EED-1A61BBB3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5017-3A9D-406D-9B29-49334298E376}" type="datetimeFigureOut">
              <a:rPr lang="en-PK" smtClean="0"/>
              <a:t>20/04/2020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97EF-759D-4B6B-B40F-D6D34958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B587C-305D-45E6-94D3-816111CD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FBB-7DEE-4E6D-9C44-809CA3F760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998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6BF6-0D7B-464F-A2B1-33F01509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F137-CF3B-45F0-8E41-9D5E1C1C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EC4CF-3E8B-4599-865F-3F710647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5017-3A9D-406D-9B29-49334298E376}" type="datetimeFigureOut">
              <a:rPr lang="en-PK" smtClean="0"/>
              <a:t>20/04/2020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5876D-CDD0-4839-B111-27E68A59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863E-F88F-4351-A712-59CEB9C2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FBB-7DEE-4E6D-9C44-809CA3F760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666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1363-4ED9-4808-8922-2EAB6906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F40EE-FF14-445C-81E9-E545431E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D760-799D-47EC-8338-792AE812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5017-3A9D-406D-9B29-49334298E376}" type="datetimeFigureOut">
              <a:rPr lang="en-PK" smtClean="0"/>
              <a:t>20/04/2020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6E02-9096-43FB-8412-242BABB0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D6E4-8539-41A9-8BA1-82D44089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FBB-7DEE-4E6D-9C44-809CA3F760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7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A2A0-E8AB-4CFF-BDB6-3B7BDCF7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D8F9-6BA5-447A-A980-FAA27A67D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C03F9-D55D-4576-ACD4-243F38AC0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54F96-59C2-4B82-8C1B-371C2DB4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5017-3A9D-406D-9B29-49334298E376}" type="datetimeFigureOut">
              <a:rPr lang="en-PK" smtClean="0"/>
              <a:t>20/04/2020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BC1D9-A206-4CDB-B554-7E3104DD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93B7C-150E-4B84-90B6-27C28C6A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FBB-7DEE-4E6D-9C44-809CA3F760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172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D834-54F2-458A-B907-FEB86DAF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059C2-D723-432A-8E10-2B6433C8B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7538E-5421-4128-85C7-B1A122F7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B716D-D280-4774-9239-5B6E932F1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5A896-832A-4B85-9804-9668B4F1E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75CAB-B577-4903-9614-ED1ACE74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5017-3A9D-406D-9B29-49334298E376}" type="datetimeFigureOut">
              <a:rPr lang="en-PK" smtClean="0"/>
              <a:t>20/04/2020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4CAE9-F8D6-4627-BAE7-4CFC7E7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5FE17-403F-4C64-B7CE-BAAB16B4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FBB-7DEE-4E6D-9C44-809CA3F760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28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D14D-D7BB-4A04-8C91-E6D3D623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64C69-2776-4054-B374-1C6D137E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5017-3A9D-406D-9B29-49334298E376}" type="datetimeFigureOut">
              <a:rPr lang="en-PK" smtClean="0"/>
              <a:t>20/04/2020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52FD1-8702-43FC-9341-A7745FA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F566A-20D5-43F0-AEA2-DCB6D6D4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FBB-7DEE-4E6D-9C44-809CA3F760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072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C7ED6-93E9-47B0-98AB-57362ED4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5017-3A9D-406D-9B29-49334298E376}" type="datetimeFigureOut">
              <a:rPr lang="en-PK" smtClean="0"/>
              <a:t>20/04/2020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302B3-DB3A-4A7D-A63A-F9067284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14C6E-C4C7-410B-8CB0-D4AF8605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FBB-7DEE-4E6D-9C44-809CA3F760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15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CA9C-5B55-41E7-A96C-87AF9D5F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D0CC-2372-4500-85AA-864F1052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2847E-22C4-4ACE-8F9E-6CC807F8F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039D5-39F1-4DD3-BFAA-4F8BFB04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5017-3A9D-406D-9B29-49334298E376}" type="datetimeFigureOut">
              <a:rPr lang="en-PK" smtClean="0"/>
              <a:t>20/04/2020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D57AA-5875-448A-A300-D7445E52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F2D63-7417-42C2-90AF-8443D66C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FBB-7DEE-4E6D-9C44-809CA3F760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4220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239F-9699-4803-BBC9-46A253E8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B5C93-2BF7-4996-A1D4-4AF2DB667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3CC98-EC76-49C7-AE50-9C01FC760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343E4-CE2B-4F52-8410-70C99C2C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5017-3A9D-406D-9B29-49334298E376}" type="datetimeFigureOut">
              <a:rPr lang="en-PK" smtClean="0"/>
              <a:t>20/04/2020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F639D-41C0-435C-84A9-F037178E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95CDC-1BDA-46BA-B258-56EF49E2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FBB-7DEE-4E6D-9C44-809CA3F760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287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AD367-1A8E-4F5E-A2D6-E7F0E873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9F868-A33F-45AF-95B1-3A9FBB48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77414-74F6-4F0C-954A-8AA6472F3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C5017-3A9D-406D-9B29-49334298E376}" type="datetimeFigureOut">
              <a:rPr lang="en-PK" smtClean="0"/>
              <a:t>20/04/2020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3F26-1C37-4020-81C2-A862FA74E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0AB-8638-4458-86D6-F27AEB6A9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68FBB-7DEE-4E6D-9C44-809CA3F760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8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D05F-3229-46D0-8280-720BBC164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Lecture 07+08:Seven C’s of Communication</a:t>
            </a:r>
            <a:endParaRPr lang="en-PK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19E1C-6C48-427F-AA5C-2F92B1556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heavy" spc="5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</a:rPr>
              <a:t>Note: Sharing or editing the video using any software or website is strongly prohibited</a:t>
            </a:r>
            <a:r>
              <a:rPr lang="en-US" sz="1800" u="heavy" spc="5" dirty="0">
                <a:uFill>
                  <a:solidFill>
                    <a:srgbClr val="FF0000"/>
                  </a:solidFill>
                </a:uFill>
              </a:rPr>
              <a:t>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4241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EE0C-94B6-4EBD-91E8-D5F84EF7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Courtesy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549F-FB97-4AD9-8F75-08EABA82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Singular Pronouns</a:t>
            </a:r>
          </a:p>
          <a:p>
            <a:r>
              <a:rPr lang="en-US" i="1" dirty="0"/>
              <a:t>Questionable: Anyone who comes to class late will get his grade reduced.</a:t>
            </a:r>
          </a:p>
          <a:p>
            <a:r>
              <a:rPr lang="en-US" i="1" dirty="0"/>
              <a:t>More Desirable: students who come late to class will have their grade reduced.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1720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5988-5BA0-421A-86CE-83F9C6B1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7-Correctness</a:t>
            </a:r>
            <a:endParaRPr lang="en-PK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7BFB-8929-4CB1-8F5C-E81A612C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514115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Def: C</a:t>
            </a:r>
            <a:r>
              <a:rPr lang="en-US" i="1" dirty="0"/>
              <a:t>orrectness means using proper grammar, punctuation and spelling.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C00000"/>
                </a:solidFill>
              </a:rPr>
              <a:t>Characteristics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Use the right level of language</a:t>
            </a:r>
          </a:p>
          <a:p>
            <a:r>
              <a:rPr lang="en-US" b="1" i="1" dirty="0"/>
              <a:t>More Formal</a:t>
            </a:r>
          </a:p>
          <a:p>
            <a:r>
              <a:rPr lang="en-US" i="1" dirty="0"/>
              <a:t>Participate</a:t>
            </a:r>
          </a:p>
          <a:p>
            <a:r>
              <a:rPr lang="en-US" i="1" dirty="0"/>
              <a:t>Procure</a:t>
            </a:r>
          </a:p>
          <a:p>
            <a:r>
              <a:rPr lang="en-US" i="1" dirty="0"/>
              <a:t>Endeavor</a:t>
            </a:r>
          </a:p>
          <a:p>
            <a:r>
              <a:rPr lang="en-US" i="1" dirty="0"/>
              <a:t>Ascertain</a:t>
            </a:r>
          </a:p>
          <a:p>
            <a:r>
              <a:rPr lang="en-US" b="1" i="1" dirty="0"/>
              <a:t>Less Formal</a:t>
            </a:r>
          </a:p>
          <a:p>
            <a:r>
              <a:rPr lang="en-US" i="1" dirty="0"/>
              <a:t>Join</a:t>
            </a:r>
          </a:p>
          <a:p>
            <a:r>
              <a:rPr lang="en-US" i="1" dirty="0"/>
              <a:t>Get</a:t>
            </a:r>
          </a:p>
          <a:p>
            <a:r>
              <a:rPr lang="en-US" i="1" dirty="0"/>
              <a:t>Try</a:t>
            </a:r>
          </a:p>
          <a:p>
            <a:r>
              <a:rPr lang="en-US" i="1" dirty="0"/>
              <a:t>Find out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1810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4E04-6DD2-4A44-833F-7DD87856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Correctness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6C21-371C-4FF6-A205-EF00E58B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Check accuracy of figures, facts and words</a:t>
            </a:r>
          </a:p>
          <a:p>
            <a:r>
              <a:rPr lang="en-US" i="1" dirty="0"/>
              <a:t>Verify your statistical data</a:t>
            </a:r>
          </a:p>
          <a:p>
            <a:r>
              <a:rPr lang="en-US" i="1" dirty="0"/>
              <a:t>Double-check your totals</a:t>
            </a:r>
          </a:p>
          <a:p>
            <a:r>
              <a:rPr lang="en-US" i="1" dirty="0"/>
              <a:t>Have someone else read your message if the topic involves data</a:t>
            </a:r>
          </a:p>
          <a:p>
            <a:r>
              <a:rPr lang="en-US" i="1" dirty="0"/>
              <a:t>Determine whether a “fact” has changed over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Maintain acceptable writing mechanics</a:t>
            </a:r>
          </a:p>
          <a:p>
            <a:pPr marL="0" indent="0">
              <a:buNone/>
            </a:pPr>
            <a:r>
              <a:rPr lang="en-US" i="1" dirty="0"/>
              <a:t>Woman, without her, man is nothing.</a:t>
            </a:r>
          </a:p>
          <a:p>
            <a:pPr marL="0" indent="0">
              <a:buNone/>
            </a:pPr>
            <a:r>
              <a:rPr lang="en-US" i="1" dirty="0"/>
              <a:t>Woman without her man, is nothing.</a:t>
            </a:r>
            <a:endParaRPr lang="en-PK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1159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B868-5EEF-4BC0-8408-31693B01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PK" sz="4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4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3BB7-E0E7-4672-8437-2C4D0790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4-Concreteness</a:t>
            </a:r>
            <a:endParaRPr lang="en-PK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C7BD-79D3-4296-98A5-5E3AF2A9F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Def: </a:t>
            </a:r>
            <a:r>
              <a:rPr lang="en-US" i="1" dirty="0"/>
              <a:t>Communicating concretely means being specific, definite, solid and vivid rather than vague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Characteristics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Use Specific facts and figures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Examples</a:t>
            </a:r>
          </a:p>
          <a:p>
            <a:r>
              <a:rPr lang="en-US" dirty="0"/>
              <a:t>Not clear- Students’ GMAT score are higher.</a:t>
            </a:r>
          </a:p>
          <a:p>
            <a:r>
              <a:rPr lang="en-US" dirty="0"/>
              <a:t>Concrete- In 2020 the students scored 90% marks while in 2019, they scored 80% marks.</a:t>
            </a:r>
          </a:p>
          <a:p>
            <a:r>
              <a:rPr lang="en-US" dirty="0"/>
              <a:t>Unclear: Western Europe is making progress in investments (not clear).</a:t>
            </a:r>
          </a:p>
          <a:p>
            <a:r>
              <a:rPr lang="en-US" dirty="0"/>
              <a:t>Concrete: In 2011 investments in Eastern Europe were 40$ million, today that figure has increased by 15%. (Concrete)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2908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8CE5-3F45-4131-ACEC-DA93A973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Concreteness</a:t>
            </a:r>
            <a:endParaRPr lang="en-PK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CD80-BDE5-4481-A3AC-CF3231E7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Put action in your words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Examples</a:t>
            </a:r>
          </a:p>
          <a:p>
            <a:r>
              <a:rPr lang="en-US" dirty="0"/>
              <a:t>Put action in your verbs </a:t>
            </a:r>
          </a:p>
          <a:p>
            <a:pPr marL="0" indent="0">
              <a:buNone/>
            </a:pPr>
            <a:r>
              <a:rPr lang="en-US" dirty="0"/>
              <a:t>(In-concrete) Letter has been written. </a:t>
            </a:r>
          </a:p>
          <a:p>
            <a:pPr marL="0" indent="0">
              <a:buNone/>
            </a:pPr>
            <a:r>
              <a:rPr lang="en-US" dirty="0"/>
              <a:t>(Concrete)Ahmad wrote a letter.</a:t>
            </a:r>
          </a:p>
          <a:p>
            <a:r>
              <a:rPr lang="en-US" dirty="0"/>
              <a:t>Use active voice rather then passive voice.</a:t>
            </a:r>
          </a:p>
          <a:p>
            <a:pPr marL="0" indent="0">
              <a:buNone/>
            </a:pPr>
            <a:r>
              <a:rPr lang="en-US" dirty="0"/>
              <a:t>The tests were administered by professors.(P.V)</a:t>
            </a:r>
          </a:p>
          <a:p>
            <a:pPr marL="0" indent="0">
              <a:buNone/>
            </a:pPr>
            <a:r>
              <a:rPr lang="en-US" dirty="0"/>
              <a:t>The professors administered the test.(A.V)</a:t>
            </a:r>
          </a:p>
          <a:p>
            <a:pPr>
              <a:buFont typeface="Wingdings" panose="05000000000000000000" pitchFamily="2" charset="2"/>
              <a:buChar char="v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5013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B6B7-AD9A-45A9-ABDE-81BA76C9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Concreteness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9788-4795-46C1-AFA5-3810DB66F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Choose vivid and image building words</a:t>
            </a:r>
          </a:p>
          <a:p>
            <a:r>
              <a:rPr lang="en-US" dirty="0"/>
              <a:t>Business writing uses less figurative language than dose the world of fiction devices to make the language more forceful and vivid.</a:t>
            </a:r>
          </a:p>
          <a:p>
            <a:r>
              <a:rPr lang="en-US" dirty="0"/>
              <a:t>1. Sensory appeal: concrete language often evokes a sensory response in people, it appeals to one or more of the five senses and such language is more descriptive than conversional business language.</a:t>
            </a:r>
          </a:p>
          <a:p>
            <a:r>
              <a:rPr lang="en-US" dirty="0"/>
              <a:t>For example: it was hot in the factory. (It is literal)</a:t>
            </a:r>
          </a:p>
          <a:p>
            <a:r>
              <a:rPr lang="en-US" dirty="0"/>
              <a:t>Sweat trickled down the arms of the worker.</a:t>
            </a:r>
          </a:p>
          <a:p>
            <a:r>
              <a:rPr lang="en-US" dirty="0"/>
              <a:t>Sensory appeal very often used in market products.</a:t>
            </a:r>
          </a:p>
          <a:p>
            <a:r>
              <a:rPr lang="en-US" dirty="0"/>
              <a:t>2. Comparison: Analogies (same to same) either literal or figurative make unclear ideas clear and more vivid.</a:t>
            </a:r>
          </a:p>
          <a:p>
            <a:r>
              <a:rPr lang="en-US" dirty="0"/>
              <a:t>Some women were stopped in their promotion. (Literal)</a:t>
            </a:r>
          </a:p>
          <a:p>
            <a:r>
              <a:rPr lang="en-US" dirty="0"/>
              <a:t>Some women face “glass ceiling” in their promotion. (Figurative)</a:t>
            </a:r>
          </a:p>
          <a:p>
            <a:r>
              <a:rPr lang="en-US" dirty="0"/>
              <a:t>Aslam is lion like. (Comparison)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4615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0289-2807-4A75-B33A-F9938EC8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5-Clarity</a:t>
            </a:r>
            <a:endParaRPr lang="en-PK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B487-AB1E-43A3-B1DF-30D173B6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Def: </a:t>
            </a:r>
            <a:r>
              <a:rPr lang="en-US" i="1" dirty="0"/>
              <a:t>Getting the meaning from your head into the head of your reader accurately.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C00000"/>
                </a:solidFill>
              </a:rPr>
              <a:t>Characteristics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Choose precise, concrete and familiar words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i="1" dirty="0"/>
          </a:p>
          <a:p>
            <a:endParaRPr lang="en-PK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557EFC-1C04-4067-B094-1C2539F40AF0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321536"/>
          <a:ext cx="8128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55855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70405635"/>
                    </a:ext>
                  </a:extLst>
                </a:gridCol>
              </a:tblGrid>
              <a:tr h="96740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Familiar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About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example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Unfamiliar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Circa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Subsequent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Domicile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E.g.</a:t>
                      </a:r>
                    </a:p>
                    <a:p>
                      <a:r>
                        <a:rPr lang="en-US" sz="1800" b="0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Remunerations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25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26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A936-C605-4128-A62D-632FA4BA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Clarity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6270-F754-44E8-AC2B-743060E04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Construct effective sentences and paragraphs</a:t>
            </a:r>
          </a:p>
          <a:p>
            <a:pPr marL="0" indent="0">
              <a:buNone/>
            </a:pPr>
            <a:r>
              <a:rPr lang="en-US" dirty="0"/>
              <a:t>At the core of clarity is the sentence. This grammatical statement, when clearly expressed, moves thoughts within a paragraph. Important characteristics to consider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Length: </a:t>
            </a:r>
            <a:r>
              <a:rPr lang="en-US" i="1" dirty="0"/>
              <a:t>Generally, short sentences are preferred. The suggested average sentence length should be about 17 to 20.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Unity: </a:t>
            </a:r>
            <a:r>
              <a:rPr lang="en-US" i="1" dirty="0"/>
              <a:t>in a sentence—whether simple, compound or complex—unity means that you have one main idea and any other ideas in the sentence must be closely related to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Coherence: </a:t>
            </a:r>
            <a:r>
              <a:rPr lang="en-US" i="1" dirty="0"/>
              <a:t>in a coherent sentence the words are correctly arranged so that the ideas clearly express the intended meaning.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Emphasis: </a:t>
            </a:r>
            <a:r>
              <a:rPr lang="en-US" i="1" dirty="0"/>
              <a:t>the quality that gives force to important parts of sentences and paragraphs is emphasis.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2271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B51C-87AB-4DFC-9D18-B75C227F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6-Courtesy</a:t>
            </a:r>
            <a:endParaRPr lang="en-PK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B44E-58AF-4C73-82EF-A16B4846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Def: </a:t>
            </a:r>
            <a:r>
              <a:rPr lang="en-US" dirty="0"/>
              <a:t>Courtesy involves being aware not only of the perspective of others, but also their feelings. Courtesy stems from a sincere you-attitude.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Characteristics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Be sincerely tactful, thoughtful, and appreciative</a:t>
            </a:r>
          </a:p>
          <a:p>
            <a:r>
              <a:rPr lang="en-US" b="1" i="1" dirty="0"/>
              <a:t>Tactless, Blunt: </a:t>
            </a:r>
            <a:r>
              <a:rPr lang="en-US" i="1" dirty="0"/>
              <a:t>Stupid letter; I can’t understand any of it.</a:t>
            </a:r>
          </a:p>
          <a:p>
            <a:r>
              <a:rPr lang="en-US" b="1" i="1" dirty="0"/>
              <a:t>Tactful:</a:t>
            </a:r>
            <a:r>
              <a:rPr lang="en-US" i="1" dirty="0"/>
              <a:t> Kindly clarify the following statements in the letter.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4523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3868-9C3B-43AA-BEFE-64E1AB25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Courtesy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A84B-88FA-488E-B748-5EE9B59B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Use expressions that show respect</a:t>
            </a:r>
          </a:p>
          <a:p>
            <a:r>
              <a:rPr lang="en-US" i="1" dirty="0"/>
              <a:t>Omit irritating expressions.</a:t>
            </a:r>
          </a:p>
          <a:p>
            <a:r>
              <a:rPr lang="en-US" i="1" dirty="0"/>
              <a:t>Omit questionable humor.</a:t>
            </a:r>
          </a:p>
          <a:p>
            <a:r>
              <a:rPr lang="en-US" dirty="0"/>
              <a:t>Note: 1. Offensive </a:t>
            </a:r>
            <a:r>
              <a:rPr lang="en-US" i="1" dirty="0"/>
              <a:t>E.g. Hay man, what’s this I hear about the good news? You sure pulled a fast one this past weekend and then didn’t tell any of us about it.</a:t>
            </a:r>
          </a:p>
          <a:p>
            <a:r>
              <a:rPr lang="en-US" dirty="0"/>
              <a:t>Note: 2. more courteous</a:t>
            </a:r>
          </a:p>
          <a:p>
            <a:r>
              <a:rPr lang="en-US" i="1" dirty="0"/>
              <a:t>E.g. Warm congratulations on your wedding!</a:t>
            </a:r>
          </a:p>
          <a:p>
            <a:r>
              <a:rPr lang="en-US" i="1" dirty="0"/>
              <a:t>Well, you certainly took us by surprise. In fact, just a few of us even suspected you were taking off to get married. But even though we didn’t hear about it until later, we-my wife and I- wish you the best.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2356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4A88-52A1-4D36-83B2-0BCD9D4E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Courtesy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7613-0C78-459D-A7B1-8987F171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Choose Non discriminatory Expressions</a:t>
            </a:r>
            <a:endParaRPr lang="en-US" i="1" dirty="0"/>
          </a:p>
          <a:p>
            <a:r>
              <a:rPr lang="en-US" i="1" dirty="0"/>
              <a:t>Another requirement for courtesy is the use of nondiscriminatory language that reflects equal treatment of people regardless of gender, race, ethnic origin, and physical features.</a:t>
            </a:r>
          </a:p>
          <a:p>
            <a:pPr marL="0" indent="0">
              <a:buNone/>
            </a:pPr>
            <a:r>
              <a:rPr lang="en-US" i="1" dirty="0"/>
              <a:t>Sexist terms: “man” words</a:t>
            </a:r>
          </a:p>
          <a:p>
            <a:endParaRPr lang="en-US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24880A-75D1-4232-9917-693473E3D23B}"/>
              </a:ext>
            </a:extLst>
          </p:cNvPr>
          <p:cNvGraphicFramePr>
            <a:graphicFrameLocks noGrp="1"/>
          </p:cNvGraphicFramePr>
          <p:nvPr/>
        </p:nvGraphicFramePr>
        <p:xfrm>
          <a:off x="3684104" y="3988904"/>
          <a:ext cx="6475896" cy="232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948">
                  <a:extLst>
                    <a:ext uri="{9D8B030D-6E8A-4147-A177-3AD203B41FA5}">
                      <a16:colId xmlns:a16="http://schemas.microsoft.com/office/drawing/2014/main" val="794314990"/>
                    </a:ext>
                  </a:extLst>
                </a:gridCol>
                <a:gridCol w="3237948">
                  <a:extLst>
                    <a:ext uri="{9D8B030D-6E8A-4147-A177-3AD203B41FA5}">
                      <a16:colId xmlns:a16="http://schemas.microsoft.com/office/drawing/2014/main" val="2440473772"/>
                    </a:ext>
                  </a:extLst>
                </a:gridCol>
              </a:tblGrid>
              <a:tr h="2322995">
                <a:tc>
                  <a:txBody>
                    <a:bodyPr/>
                    <a:lstStyle/>
                    <a:p>
                      <a:r>
                        <a:rPr lang="en-US" b="1" dirty="0"/>
                        <a:t>Questionable</a:t>
                      </a:r>
                    </a:p>
                    <a:p>
                      <a:r>
                        <a:rPr lang="en-US" i="1" dirty="0"/>
                        <a:t>Freshman</a:t>
                      </a:r>
                    </a:p>
                    <a:p>
                      <a:endParaRPr lang="en-US" i="1" dirty="0"/>
                    </a:p>
                    <a:p>
                      <a:r>
                        <a:rPr lang="en-US" i="1" dirty="0"/>
                        <a:t>Manpower</a:t>
                      </a:r>
                    </a:p>
                    <a:p>
                      <a:endParaRPr lang="en-US" i="1" dirty="0"/>
                    </a:p>
                    <a:p>
                      <a:r>
                        <a:rPr lang="en-US" i="1" dirty="0"/>
                        <a:t>Man-made</a:t>
                      </a:r>
                    </a:p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More Desirable</a:t>
                      </a:r>
                    </a:p>
                    <a:p>
                      <a:r>
                        <a:rPr lang="en-US" i="1" dirty="0"/>
                        <a:t>Entering students, first year students</a:t>
                      </a:r>
                    </a:p>
                    <a:p>
                      <a:r>
                        <a:rPr lang="en-US" i="1" dirty="0"/>
                        <a:t>Workers, employees, workforce, personnel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Manufactured, constructed, built</a:t>
                      </a:r>
                    </a:p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3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19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Wingdings</vt:lpstr>
      <vt:lpstr>Office Theme</vt:lpstr>
      <vt:lpstr>Lecture 07+08:Seven C’s of Communication</vt:lpstr>
      <vt:lpstr>4-Concreteness</vt:lpstr>
      <vt:lpstr>Concreteness</vt:lpstr>
      <vt:lpstr>Concreteness</vt:lpstr>
      <vt:lpstr>5-Clarity</vt:lpstr>
      <vt:lpstr>Clarity</vt:lpstr>
      <vt:lpstr>6-Courtesy</vt:lpstr>
      <vt:lpstr>Courtesy</vt:lpstr>
      <vt:lpstr>Courtesy</vt:lpstr>
      <vt:lpstr>Courtesy</vt:lpstr>
      <vt:lpstr>7-Correctness</vt:lpstr>
      <vt:lpstr>Correctness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ruby khan</dc:creator>
  <cp:lastModifiedBy>ruby khan</cp:lastModifiedBy>
  <cp:revision>2</cp:revision>
  <dcterms:created xsi:type="dcterms:W3CDTF">2020-04-19T19:01:52Z</dcterms:created>
  <dcterms:modified xsi:type="dcterms:W3CDTF">2020-04-19T19:03:17Z</dcterms:modified>
</cp:coreProperties>
</file>