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2" r:id="rId4"/>
    <p:sldId id="273" r:id="rId5"/>
    <p:sldId id="258" r:id="rId6"/>
    <p:sldId id="259" r:id="rId7"/>
    <p:sldId id="260" r:id="rId8"/>
    <p:sldId id="261" r:id="rId9"/>
    <p:sldId id="269" r:id="rId10"/>
    <p:sldId id="270" r:id="rId11"/>
    <p:sldId id="27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45" autoAdjust="0"/>
  </p:normalViewPr>
  <p:slideViewPr>
    <p:cSldViewPr snapToGrid="0">
      <p:cViewPr varScale="1">
        <p:scale>
          <a:sx n="64" d="100"/>
          <a:sy n="64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EF7202-CDD9-42A4-B6A5-91790AA7A46C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01371C9D-D7AA-485E-A596-D1E68B4CBBAD}">
      <dgm:prSet phldrT="[Text]"/>
      <dgm:spPr/>
      <dgm:t>
        <a:bodyPr/>
        <a:lstStyle/>
        <a:p>
          <a:r>
            <a:rPr lang="en-US" dirty="0"/>
            <a:t>Digital Marketing</a:t>
          </a:r>
          <a:endParaRPr lang="en-PK" dirty="0"/>
        </a:p>
      </dgm:t>
    </dgm:pt>
    <dgm:pt modelId="{36087792-7888-4A61-A6FB-743D8F43776E}" type="parTrans" cxnId="{68360E98-EB0F-40FA-8350-9C36AA9E8342}">
      <dgm:prSet/>
      <dgm:spPr/>
      <dgm:t>
        <a:bodyPr/>
        <a:lstStyle/>
        <a:p>
          <a:endParaRPr lang="en-PK"/>
        </a:p>
      </dgm:t>
    </dgm:pt>
    <dgm:pt modelId="{0DEC107D-754E-4D74-88AE-1A38A354CCE2}" type="sibTrans" cxnId="{68360E98-EB0F-40FA-8350-9C36AA9E8342}">
      <dgm:prSet/>
      <dgm:spPr/>
      <dgm:t>
        <a:bodyPr/>
        <a:lstStyle/>
        <a:p>
          <a:endParaRPr lang="en-PK"/>
        </a:p>
      </dgm:t>
    </dgm:pt>
    <dgm:pt modelId="{6A6A2BBA-CF9C-47F7-86BB-B5DFB97A3CB0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400" dirty="0">
              <a:latin typeface="Century Gothic" panose="020B0502020202020204" pitchFamily="34" charset="0"/>
            </a:rPr>
            <a:t>Exploring new avenues</a:t>
          </a:r>
          <a:endParaRPr lang="en-PK" sz="1400" dirty="0"/>
        </a:p>
      </dgm:t>
    </dgm:pt>
    <dgm:pt modelId="{A3C10CB5-BC08-48F7-A61D-B51A38A25A8B}" type="parTrans" cxnId="{2ED5FDFD-7337-4714-9305-800C8AE25257}">
      <dgm:prSet/>
      <dgm:spPr/>
      <dgm:t>
        <a:bodyPr/>
        <a:lstStyle/>
        <a:p>
          <a:endParaRPr lang="en-PK"/>
        </a:p>
      </dgm:t>
    </dgm:pt>
    <dgm:pt modelId="{215EFCFD-6D78-4A1A-B0CB-5225B79A09EF}" type="sibTrans" cxnId="{2ED5FDFD-7337-4714-9305-800C8AE25257}">
      <dgm:prSet/>
      <dgm:spPr/>
      <dgm:t>
        <a:bodyPr/>
        <a:lstStyle/>
        <a:p>
          <a:endParaRPr lang="en-PK"/>
        </a:p>
      </dgm:t>
    </dgm:pt>
    <dgm:pt modelId="{CFA428A7-A484-4818-8F78-1E9EBE3A5C6A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400" dirty="0">
              <a:latin typeface="Century Gothic" panose="020B0502020202020204" pitchFamily="34" charset="0"/>
            </a:rPr>
            <a:t>Making company-wide efforts(Goal oriented marketing)</a:t>
          </a:r>
          <a:endParaRPr lang="en-PK" sz="1400" dirty="0"/>
        </a:p>
      </dgm:t>
    </dgm:pt>
    <dgm:pt modelId="{F6B86BB7-6318-4D99-94C1-B7028CDFD701}" type="parTrans" cxnId="{0D321DAA-06A3-49F0-B6B9-70D97FC3975F}">
      <dgm:prSet/>
      <dgm:spPr/>
      <dgm:t>
        <a:bodyPr/>
        <a:lstStyle/>
        <a:p>
          <a:endParaRPr lang="en-PK"/>
        </a:p>
      </dgm:t>
    </dgm:pt>
    <dgm:pt modelId="{1A506E7E-6BE0-4666-8C47-1187833E801E}" type="sibTrans" cxnId="{0D321DAA-06A3-49F0-B6B9-70D97FC3975F}">
      <dgm:prSet/>
      <dgm:spPr/>
      <dgm:t>
        <a:bodyPr/>
        <a:lstStyle/>
        <a:p>
          <a:endParaRPr lang="en-PK"/>
        </a:p>
      </dgm:t>
    </dgm:pt>
    <dgm:pt modelId="{A3F8FC34-4CBB-42E8-B330-658C950DF166}">
      <dgm:prSet custT="1"/>
      <dgm:spPr/>
      <dgm:t>
        <a:bodyPr/>
        <a:lstStyle/>
        <a:p>
          <a:r>
            <a:rPr lang="en-US" sz="1400" dirty="0">
              <a:latin typeface="Century Gothic" panose="020B0502020202020204" pitchFamily="34" charset="0"/>
            </a:rPr>
            <a:t>Creating and advertising brand</a:t>
          </a:r>
        </a:p>
      </dgm:t>
    </dgm:pt>
    <dgm:pt modelId="{D49B2893-58E9-4279-BDBC-02DFCA81DD2A}" type="parTrans" cxnId="{31436A6C-84DE-4C62-80D2-CFC3E69DE213}">
      <dgm:prSet/>
      <dgm:spPr/>
      <dgm:t>
        <a:bodyPr/>
        <a:lstStyle/>
        <a:p>
          <a:endParaRPr lang="en-PK"/>
        </a:p>
      </dgm:t>
    </dgm:pt>
    <dgm:pt modelId="{9FCA73D4-1B46-47A8-83B9-F653AE6F73EF}" type="sibTrans" cxnId="{31436A6C-84DE-4C62-80D2-CFC3E69DE213}">
      <dgm:prSet/>
      <dgm:spPr/>
      <dgm:t>
        <a:bodyPr/>
        <a:lstStyle/>
        <a:p>
          <a:endParaRPr lang="en-PK"/>
        </a:p>
      </dgm:t>
    </dgm:pt>
    <dgm:pt modelId="{C067B52E-7249-4934-B38E-51EE88DED4BE}">
      <dgm:prSet custT="1"/>
      <dgm:spPr/>
      <dgm:t>
        <a:bodyPr/>
        <a:lstStyle/>
        <a:p>
          <a:r>
            <a:rPr lang="en-US" sz="1400" dirty="0">
              <a:latin typeface="Century Gothic" panose="020B0502020202020204" pitchFamily="34" charset="0"/>
            </a:rPr>
            <a:t>Creating customer relationship</a:t>
          </a:r>
        </a:p>
      </dgm:t>
    </dgm:pt>
    <dgm:pt modelId="{55E3EC1B-78C2-48E1-80F4-276225643317}" type="parTrans" cxnId="{7A9D3737-F77D-4FBF-AE8F-422E4222B338}">
      <dgm:prSet/>
      <dgm:spPr/>
      <dgm:t>
        <a:bodyPr/>
        <a:lstStyle/>
        <a:p>
          <a:endParaRPr lang="en-PK"/>
        </a:p>
      </dgm:t>
    </dgm:pt>
    <dgm:pt modelId="{B1144E96-92C2-46BF-A85E-2D56142E7B26}" type="sibTrans" cxnId="{7A9D3737-F77D-4FBF-AE8F-422E4222B338}">
      <dgm:prSet/>
      <dgm:spPr/>
      <dgm:t>
        <a:bodyPr/>
        <a:lstStyle/>
        <a:p>
          <a:endParaRPr lang="en-PK"/>
        </a:p>
      </dgm:t>
    </dgm:pt>
    <dgm:pt modelId="{917629AD-9504-4C48-8F06-C490923A31BD}">
      <dgm:prSet custT="1"/>
      <dgm:spPr/>
      <dgm:t>
        <a:bodyPr/>
        <a:lstStyle/>
        <a:p>
          <a:r>
            <a:rPr lang="en-US" sz="1400" dirty="0">
              <a:latin typeface="Century Gothic" panose="020B0502020202020204" pitchFamily="34" charset="0"/>
            </a:rPr>
            <a:t>Involving communities(with the help of customers)</a:t>
          </a:r>
          <a:endParaRPr lang="en-PK" sz="1400" dirty="0">
            <a:latin typeface="Century Gothic" panose="020B0502020202020204" pitchFamily="34" charset="0"/>
          </a:endParaRPr>
        </a:p>
      </dgm:t>
    </dgm:pt>
    <dgm:pt modelId="{D4AE13F7-AF32-49E6-AF0A-21B0290CB401}" type="parTrans" cxnId="{2094F9B5-E4EB-40BA-B23F-227283446CE3}">
      <dgm:prSet/>
      <dgm:spPr/>
      <dgm:t>
        <a:bodyPr/>
        <a:lstStyle/>
        <a:p>
          <a:endParaRPr lang="en-PK"/>
        </a:p>
      </dgm:t>
    </dgm:pt>
    <dgm:pt modelId="{C12CBF5D-ECCA-4593-BE55-2C3DEEE93A8B}" type="sibTrans" cxnId="{2094F9B5-E4EB-40BA-B23F-227283446CE3}">
      <dgm:prSet/>
      <dgm:spPr/>
      <dgm:t>
        <a:bodyPr/>
        <a:lstStyle/>
        <a:p>
          <a:endParaRPr lang="en-PK"/>
        </a:p>
      </dgm:t>
    </dgm:pt>
    <dgm:pt modelId="{F8F763DA-2891-4E0C-907B-3D57A8729638}">
      <dgm:prSet custT="1"/>
      <dgm:spPr/>
      <dgm:t>
        <a:bodyPr/>
        <a:lstStyle/>
        <a:p>
          <a:r>
            <a:rPr lang="en-US" sz="1400">
              <a:latin typeface="Century Gothic" panose="020B0502020202020204" pitchFamily="34" charset="0"/>
            </a:rPr>
            <a:t>Optimizing production</a:t>
          </a:r>
          <a:endParaRPr lang="en-PK" sz="1400" dirty="0"/>
        </a:p>
      </dgm:t>
    </dgm:pt>
    <dgm:pt modelId="{7619A995-8A26-41F4-9666-46797CA014CE}" type="parTrans" cxnId="{E5AC0676-4AA6-408B-BD75-6B5FC7D3EC1D}">
      <dgm:prSet/>
      <dgm:spPr/>
      <dgm:t>
        <a:bodyPr/>
        <a:lstStyle/>
        <a:p>
          <a:endParaRPr lang="en-PK"/>
        </a:p>
      </dgm:t>
    </dgm:pt>
    <dgm:pt modelId="{D1E713B2-E1F4-4ECC-B0A5-D0905767AF41}" type="sibTrans" cxnId="{E5AC0676-4AA6-408B-BD75-6B5FC7D3EC1D}">
      <dgm:prSet/>
      <dgm:spPr/>
      <dgm:t>
        <a:bodyPr/>
        <a:lstStyle/>
        <a:p>
          <a:endParaRPr lang="en-PK"/>
        </a:p>
      </dgm:t>
    </dgm:pt>
    <dgm:pt modelId="{526C9499-9DE9-493F-86CF-411030021A90}" type="pres">
      <dgm:prSet presAssocID="{09EF7202-CDD9-42A4-B6A5-91790AA7A46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04BA6F2-09A7-4066-99AA-6FD0D5FC8928}" type="pres">
      <dgm:prSet presAssocID="{01371C9D-D7AA-485E-A596-D1E68B4CBBAD}" presName="centerShape" presStyleLbl="node0" presStyleIdx="0" presStyleCnt="1" custScaleX="129306"/>
      <dgm:spPr/>
    </dgm:pt>
    <dgm:pt modelId="{AC6C4922-C907-4E73-BC81-A00F4EE1B87F}" type="pres">
      <dgm:prSet presAssocID="{6A6A2BBA-CF9C-47F7-86BB-B5DFB97A3CB0}" presName="node" presStyleLbl="node1" presStyleIdx="0" presStyleCnt="6" custScaleX="135532">
        <dgm:presLayoutVars>
          <dgm:bulletEnabled val="1"/>
        </dgm:presLayoutVars>
      </dgm:prSet>
      <dgm:spPr/>
    </dgm:pt>
    <dgm:pt modelId="{B11581AF-A7FE-4C7E-9A8C-EC29E790664E}" type="pres">
      <dgm:prSet presAssocID="{6A6A2BBA-CF9C-47F7-86BB-B5DFB97A3CB0}" presName="dummy" presStyleCnt="0"/>
      <dgm:spPr/>
    </dgm:pt>
    <dgm:pt modelId="{3971943E-301C-4A59-A8B9-0D81A9A006C4}" type="pres">
      <dgm:prSet presAssocID="{215EFCFD-6D78-4A1A-B0CB-5225B79A09EF}" presName="sibTrans" presStyleLbl="sibTrans2D1" presStyleIdx="0" presStyleCnt="6" custLinFactNeighborX="4448" custLinFactNeighborY="53380"/>
      <dgm:spPr/>
    </dgm:pt>
    <dgm:pt modelId="{2681A43E-681D-489B-A686-5225BA74B8F3}" type="pres">
      <dgm:prSet presAssocID="{F8F763DA-2891-4E0C-907B-3D57A8729638}" presName="node" presStyleLbl="node1" presStyleIdx="1" presStyleCnt="6" custScaleX="151885" custRadScaleRad="113397" custRadScaleInc="13037">
        <dgm:presLayoutVars>
          <dgm:bulletEnabled val="1"/>
        </dgm:presLayoutVars>
      </dgm:prSet>
      <dgm:spPr/>
    </dgm:pt>
    <dgm:pt modelId="{4B254B28-EAC1-4DF0-94CD-B5468198179F}" type="pres">
      <dgm:prSet presAssocID="{F8F763DA-2891-4E0C-907B-3D57A8729638}" presName="dummy" presStyleCnt="0"/>
      <dgm:spPr/>
    </dgm:pt>
    <dgm:pt modelId="{741E2D24-AB7B-4F0D-8F40-981000BA44BC}" type="pres">
      <dgm:prSet presAssocID="{D1E713B2-E1F4-4ECC-B0A5-D0905767AF41}" presName="sibTrans" presStyleLbl="sibTrans2D1" presStyleIdx="1" presStyleCnt="6" custLinFactNeighborX="-55433" custLinFactNeighborY="-20283"/>
      <dgm:spPr/>
    </dgm:pt>
    <dgm:pt modelId="{FD23E8B4-9853-49DB-8DB4-4CFBF13ADAC9}" type="pres">
      <dgm:prSet presAssocID="{A3F8FC34-4CBB-42E8-B330-658C950DF166}" presName="node" presStyleLbl="node1" presStyleIdx="2" presStyleCnt="6" custScaleX="142503" custRadScaleRad="116350" custRadScaleInc="-26589">
        <dgm:presLayoutVars>
          <dgm:bulletEnabled val="1"/>
        </dgm:presLayoutVars>
      </dgm:prSet>
      <dgm:spPr/>
    </dgm:pt>
    <dgm:pt modelId="{8AB60AAF-605A-45AA-9BC0-93F600E1B895}" type="pres">
      <dgm:prSet presAssocID="{A3F8FC34-4CBB-42E8-B330-658C950DF166}" presName="dummy" presStyleCnt="0"/>
      <dgm:spPr/>
    </dgm:pt>
    <dgm:pt modelId="{7D2C7A81-84A1-402D-8317-1605CDD5D8A8}" type="pres">
      <dgm:prSet presAssocID="{9FCA73D4-1B46-47A8-83B9-F653AE6F73EF}" presName="sibTrans" presStyleLbl="sibTrans2D1" presStyleIdx="2" presStyleCnt="6" custScaleX="109331" custLinFactNeighborX="6501" custLinFactNeighborY="-55091"/>
      <dgm:spPr/>
    </dgm:pt>
    <dgm:pt modelId="{472DCD03-C55B-4BA3-842A-B9E798EDB7CA}" type="pres">
      <dgm:prSet presAssocID="{CFA428A7-A484-4818-8F78-1E9EBE3A5C6A}" presName="node" presStyleLbl="node1" presStyleIdx="3" presStyleCnt="6" custScaleX="146713" custRadScaleRad="100507" custRadScaleInc="-25981">
        <dgm:presLayoutVars>
          <dgm:bulletEnabled val="1"/>
        </dgm:presLayoutVars>
      </dgm:prSet>
      <dgm:spPr/>
    </dgm:pt>
    <dgm:pt modelId="{2A328AC8-F6F4-4826-8887-5F7BBC175194}" type="pres">
      <dgm:prSet presAssocID="{CFA428A7-A484-4818-8F78-1E9EBE3A5C6A}" presName="dummy" presStyleCnt="0"/>
      <dgm:spPr/>
    </dgm:pt>
    <dgm:pt modelId="{A6A06B93-9E54-4A43-8076-FF2BC358DC9E}" type="pres">
      <dgm:prSet presAssocID="{1A506E7E-6BE0-4666-8C47-1187833E801E}" presName="sibTrans" presStyleLbl="sibTrans2D1" presStyleIdx="3" presStyleCnt="6" custLinFactNeighborX="2395" custLinFactNeighborY="-52211"/>
      <dgm:spPr/>
    </dgm:pt>
    <dgm:pt modelId="{E9C6EAAD-2544-49A1-AE42-7E36A99FF2B8}" type="pres">
      <dgm:prSet presAssocID="{C067B52E-7249-4934-B38E-51EE88DED4BE}" presName="node" presStyleLbl="node1" presStyleIdx="4" presStyleCnt="6" custScaleX="148511" custRadScaleRad="110781" custRadScaleInc="17876">
        <dgm:presLayoutVars>
          <dgm:bulletEnabled val="1"/>
        </dgm:presLayoutVars>
      </dgm:prSet>
      <dgm:spPr/>
    </dgm:pt>
    <dgm:pt modelId="{76B26C74-156A-4482-8F59-BDACBBFBB5D0}" type="pres">
      <dgm:prSet presAssocID="{C067B52E-7249-4934-B38E-51EE88DED4BE}" presName="dummy" presStyleCnt="0"/>
      <dgm:spPr/>
    </dgm:pt>
    <dgm:pt modelId="{C71A8C98-ADFE-4F3E-A1CD-7042A5503573}" type="pres">
      <dgm:prSet presAssocID="{B1144E96-92C2-46BF-A85E-2D56142E7B26}" presName="sibTrans" presStyleLbl="sibTrans2D1" presStyleIdx="4" presStyleCnt="6" custLinFactNeighborX="57827" custLinFactNeighborY="26966"/>
      <dgm:spPr/>
    </dgm:pt>
    <dgm:pt modelId="{D10AFD27-3635-4707-84B3-76CDE2C246B9}" type="pres">
      <dgm:prSet presAssocID="{917629AD-9504-4C48-8F06-C490923A31BD}" presName="node" presStyleLbl="node1" presStyleIdx="5" presStyleCnt="6" custScaleX="148265" custRadScaleRad="117417" custRadScaleInc="8470">
        <dgm:presLayoutVars>
          <dgm:bulletEnabled val="1"/>
        </dgm:presLayoutVars>
      </dgm:prSet>
      <dgm:spPr/>
    </dgm:pt>
    <dgm:pt modelId="{CA2670DC-8A54-4543-A4D5-C156900F60D3}" type="pres">
      <dgm:prSet presAssocID="{917629AD-9504-4C48-8F06-C490923A31BD}" presName="dummy" presStyleCnt="0"/>
      <dgm:spPr/>
    </dgm:pt>
    <dgm:pt modelId="{7B9EC5ED-EF39-4FC2-82DE-B065B5EBF03F}" type="pres">
      <dgm:prSet presAssocID="{C12CBF5D-ECCA-4593-BE55-2C3DEEE93A8B}" presName="sibTrans" presStyleLbl="sibTrans2D1" presStyleIdx="5" presStyleCnt="6" custLinFactNeighborX="4106" custLinFactNeighborY="47789"/>
      <dgm:spPr/>
    </dgm:pt>
  </dgm:ptLst>
  <dgm:cxnLst>
    <dgm:cxn modelId="{B9D7CF04-0DA1-45B4-B0F3-87841D0865AF}" type="presOf" srcId="{B1144E96-92C2-46BF-A85E-2D56142E7B26}" destId="{C71A8C98-ADFE-4F3E-A1CD-7042A5503573}" srcOrd="0" destOrd="0" presId="urn:microsoft.com/office/officeart/2005/8/layout/radial6"/>
    <dgm:cxn modelId="{7A9D3737-F77D-4FBF-AE8F-422E4222B338}" srcId="{01371C9D-D7AA-485E-A596-D1E68B4CBBAD}" destId="{C067B52E-7249-4934-B38E-51EE88DED4BE}" srcOrd="4" destOrd="0" parTransId="{55E3EC1B-78C2-48E1-80F4-276225643317}" sibTransId="{B1144E96-92C2-46BF-A85E-2D56142E7B26}"/>
    <dgm:cxn modelId="{C017CA3D-EC4B-4C6E-8291-271073F282C0}" type="presOf" srcId="{9FCA73D4-1B46-47A8-83B9-F653AE6F73EF}" destId="{7D2C7A81-84A1-402D-8317-1605CDD5D8A8}" srcOrd="0" destOrd="0" presId="urn:microsoft.com/office/officeart/2005/8/layout/radial6"/>
    <dgm:cxn modelId="{F6B6303E-684F-4A2A-8371-07851CD3F4E1}" type="presOf" srcId="{1A506E7E-6BE0-4666-8C47-1187833E801E}" destId="{A6A06B93-9E54-4A43-8076-FF2BC358DC9E}" srcOrd="0" destOrd="0" presId="urn:microsoft.com/office/officeart/2005/8/layout/radial6"/>
    <dgm:cxn modelId="{46ECDD40-7C30-4313-BD8C-695E856BBC4D}" type="presOf" srcId="{CFA428A7-A484-4818-8F78-1E9EBE3A5C6A}" destId="{472DCD03-C55B-4BA3-842A-B9E798EDB7CA}" srcOrd="0" destOrd="0" presId="urn:microsoft.com/office/officeart/2005/8/layout/radial6"/>
    <dgm:cxn modelId="{69BA9365-1257-4F87-AC4E-45B918286537}" type="presOf" srcId="{C067B52E-7249-4934-B38E-51EE88DED4BE}" destId="{E9C6EAAD-2544-49A1-AE42-7E36A99FF2B8}" srcOrd="0" destOrd="0" presId="urn:microsoft.com/office/officeart/2005/8/layout/radial6"/>
    <dgm:cxn modelId="{A1411D66-1DD9-44B0-93EE-7BDEA9EA9341}" type="presOf" srcId="{917629AD-9504-4C48-8F06-C490923A31BD}" destId="{D10AFD27-3635-4707-84B3-76CDE2C246B9}" srcOrd="0" destOrd="0" presId="urn:microsoft.com/office/officeart/2005/8/layout/radial6"/>
    <dgm:cxn modelId="{31436A6C-84DE-4C62-80D2-CFC3E69DE213}" srcId="{01371C9D-D7AA-485E-A596-D1E68B4CBBAD}" destId="{A3F8FC34-4CBB-42E8-B330-658C950DF166}" srcOrd="2" destOrd="0" parTransId="{D49B2893-58E9-4279-BDBC-02DFCA81DD2A}" sibTransId="{9FCA73D4-1B46-47A8-83B9-F653AE6F73EF}"/>
    <dgm:cxn modelId="{28BC674E-8CE3-488A-BA81-423D937535A1}" type="presOf" srcId="{09EF7202-CDD9-42A4-B6A5-91790AA7A46C}" destId="{526C9499-9DE9-493F-86CF-411030021A90}" srcOrd="0" destOrd="0" presId="urn:microsoft.com/office/officeart/2005/8/layout/radial6"/>
    <dgm:cxn modelId="{E5AC0676-4AA6-408B-BD75-6B5FC7D3EC1D}" srcId="{01371C9D-D7AA-485E-A596-D1E68B4CBBAD}" destId="{F8F763DA-2891-4E0C-907B-3D57A8729638}" srcOrd="1" destOrd="0" parTransId="{7619A995-8A26-41F4-9666-46797CA014CE}" sibTransId="{D1E713B2-E1F4-4ECC-B0A5-D0905767AF41}"/>
    <dgm:cxn modelId="{68360E98-EB0F-40FA-8350-9C36AA9E8342}" srcId="{09EF7202-CDD9-42A4-B6A5-91790AA7A46C}" destId="{01371C9D-D7AA-485E-A596-D1E68B4CBBAD}" srcOrd="0" destOrd="0" parTransId="{36087792-7888-4A61-A6FB-743D8F43776E}" sibTransId="{0DEC107D-754E-4D74-88AE-1A38A354CCE2}"/>
    <dgm:cxn modelId="{8B9E2FA1-FCA2-4536-9AC7-4CCAC54D682F}" type="presOf" srcId="{D1E713B2-E1F4-4ECC-B0A5-D0905767AF41}" destId="{741E2D24-AB7B-4F0D-8F40-981000BA44BC}" srcOrd="0" destOrd="0" presId="urn:microsoft.com/office/officeart/2005/8/layout/radial6"/>
    <dgm:cxn modelId="{0D321DAA-06A3-49F0-B6B9-70D97FC3975F}" srcId="{01371C9D-D7AA-485E-A596-D1E68B4CBBAD}" destId="{CFA428A7-A484-4818-8F78-1E9EBE3A5C6A}" srcOrd="3" destOrd="0" parTransId="{F6B86BB7-6318-4D99-94C1-B7028CDFD701}" sibTransId="{1A506E7E-6BE0-4666-8C47-1187833E801E}"/>
    <dgm:cxn modelId="{10308BB3-4D4C-4CE2-BF27-DAEF9701D639}" type="presOf" srcId="{6A6A2BBA-CF9C-47F7-86BB-B5DFB97A3CB0}" destId="{AC6C4922-C907-4E73-BC81-A00F4EE1B87F}" srcOrd="0" destOrd="0" presId="urn:microsoft.com/office/officeart/2005/8/layout/radial6"/>
    <dgm:cxn modelId="{438B3FB4-6EE2-41EB-A763-8AE6CB1C6AD8}" type="presOf" srcId="{A3F8FC34-4CBB-42E8-B330-658C950DF166}" destId="{FD23E8B4-9853-49DB-8DB4-4CFBF13ADAC9}" srcOrd="0" destOrd="0" presId="urn:microsoft.com/office/officeart/2005/8/layout/radial6"/>
    <dgm:cxn modelId="{2094F9B5-E4EB-40BA-B23F-227283446CE3}" srcId="{01371C9D-D7AA-485E-A596-D1E68B4CBBAD}" destId="{917629AD-9504-4C48-8F06-C490923A31BD}" srcOrd="5" destOrd="0" parTransId="{D4AE13F7-AF32-49E6-AF0A-21B0290CB401}" sibTransId="{C12CBF5D-ECCA-4593-BE55-2C3DEEE93A8B}"/>
    <dgm:cxn modelId="{BB0C3FBD-CF68-4309-8E56-4264C745859B}" type="presOf" srcId="{215EFCFD-6D78-4A1A-B0CB-5225B79A09EF}" destId="{3971943E-301C-4A59-A8B9-0D81A9A006C4}" srcOrd="0" destOrd="0" presId="urn:microsoft.com/office/officeart/2005/8/layout/radial6"/>
    <dgm:cxn modelId="{8E25E8C3-05B6-474E-BDFA-07B1E96CD95C}" type="presOf" srcId="{C12CBF5D-ECCA-4593-BE55-2C3DEEE93A8B}" destId="{7B9EC5ED-EF39-4FC2-82DE-B065B5EBF03F}" srcOrd="0" destOrd="0" presId="urn:microsoft.com/office/officeart/2005/8/layout/radial6"/>
    <dgm:cxn modelId="{898D18E3-FFEA-4B06-890D-E6CB8DDC8556}" type="presOf" srcId="{01371C9D-D7AA-485E-A596-D1E68B4CBBAD}" destId="{D04BA6F2-09A7-4066-99AA-6FD0D5FC8928}" srcOrd="0" destOrd="0" presId="urn:microsoft.com/office/officeart/2005/8/layout/radial6"/>
    <dgm:cxn modelId="{1C51C8F4-B2A6-487C-B9FD-3A7AA2804D10}" type="presOf" srcId="{F8F763DA-2891-4E0C-907B-3D57A8729638}" destId="{2681A43E-681D-489B-A686-5225BA74B8F3}" srcOrd="0" destOrd="0" presId="urn:microsoft.com/office/officeart/2005/8/layout/radial6"/>
    <dgm:cxn modelId="{2ED5FDFD-7337-4714-9305-800C8AE25257}" srcId="{01371C9D-D7AA-485E-A596-D1E68B4CBBAD}" destId="{6A6A2BBA-CF9C-47F7-86BB-B5DFB97A3CB0}" srcOrd="0" destOrd="0" parTransId="{A3C10CB5-BC08-48F7-A61D-B51A38A25A8B}" sibTransId="{215EFCFD-6D78-4A1A-B0CB-5225B79A09EF}"/>
    <dgm:cxn modelId="{F5DC6F36-D522-43A9-8E44-122728A4A1EE}" type="presParOf" srcId="{526C9499-9DE9-493F-86CF-411030021A90}" destId="{D04BA6F2-09A7-4066-99AA-6FD0D5FC8928}" srcOrd="0" destOrd="0" presId="urn:microsoft.com/office/officeart/2005/8/layout/radial6"/>
    <dgm:cxn modelId="{5D9BB1AC-E80A-4FD4-8650-0BFC212F84C2}" type="presParOf" srcId="{526C9499-9DE9-493F-86CF-411030021A90}" destId="{AC6C4922-C907-4E73-BC81-A00F4EE1B87F}" srcOrd="1" destOrd="0" presId="urn:microsoft.com/office/officeart/2005/8/layout/radial6"/>
    <dgm:cxn modelId="{61CF3F29-1992-4523-AD59-633E5EC0561B}" type="presParOf" srcId="{526C9499-9DE9-493F-86CF-411030021A90}" destId="{B11581AF-A7FE-4C7E-9A8C-EC29E790664E}" srcOrd="2" destOrd="0" presId="urn:microsoft.com/office/officeart/2005/8/layout/radial6"/>
    <dgm:cxn modelId="{ABF70A6E-6BEB-4BC1-B8A7-942D4975636D}" type="presParOf" srcId="{526C9499-9DE9-493F-86CF-411030021A90}" destId="{3971943E-301C-4A59-A8B9-0D81A9A006C4}" srcOrd="3" destOrd="0" presId="urn:microsoft.com/office/officeart/2005/8/layout/radial6"/>
    <dgm:cxn modelId="{4DBE2AE8-C5FC-47CE-AB8F-17D0C6BAD3ED}" type="presParOf" srcId="{526C9499-9DE9-493F-86CF-411030021A90}" destId="{2681A43E-681D-489B-A686-5225BA74B8F3}" srcOrd="4" destOrd="0" presId="urn:microsoft.com/office/officeart/2005/8/layout/radial6"/>
    <dgm:cxn modelId="{93F241D8-1F3F-4464-BA73-17606B7997E6}" type="presParOf" srcId="{526C9499-9DE9-493F-86CF-411030021A90}" destId="{4B254B28-EAC1-4DF0-94CD-B5468198179F}" srcOrd="5" destOrd="0" presId="urn:microsoft.com/office/officeart/2005/8/layout/radial6"/>
    <dgm:cxn modelId="{695DC269-CAF5-47C2-A4F2-5E7E0AF6A23E}" type="presParOf" srcId="{526C9499-9DE9-493F-86CF-411030021A90}" destId="{741E2D24-AB7B-4F0D-8F40-981000BA44BC}" srcOrd="6" destOrd="0" presId="urn:microsoft.com/office/officeart/2005/8/layout/radial6"/>
    <dgm:cxn modelId="{C56CDF6A-8A5D-4E72-8E53-CAA64497786D}" type="presParOf" srcId="{526C9499-9DE9-493F-86CF-411030021A90}" destId="{FD23E8B4-9853-49DB-8DB4-4CFBF13ADAC9}" srcOrd="7" destOrd="0" presId="urn:microsoft.com/office/officeart/2005/8/layout/radial6"/>
    <dgm:cxn modelId="{1DB0551B-6C0A-476E-80C5-D75827C0F1E0}" type="presParOf" srcId="{526C9499-9DE9-493F-86CF-411030021A90}" destId="{8AB60AAF-605A-45AA-9BC0-93F600E1B895}" srcOrd="8" destOrd="0" presId="urn:microsoft.com/office/officeart/2005/8/layout/radial6"/>
    <dgm:cxn modelId="{1A9F4FD3-C72C-4618-BBA1-60D86F6CD6B8}" type="presParOf" srcId="{526C9499-9DE9-493F-86CF-411030021A90}" destId="{7D2C7A81-84A1-402D-8317-1605CDD5D8A8}" srcOrd="9" destOrd="0" presId="urn:microsoft.com/office/officeart/2005/8/layout/radial6"/>
    <dgm:cxn modelId="{9C6982BB-3846-4614-A40A-37218E2E847F}" type="presParOf" srcId="{526C9499-9DE9-493F-86CF-411030021A90}" destId="{472DCD03-C55B-4BA3-842A-B9E798EDB7CA}" srcOrd="10" destOrd="0" presId="urn:microsoft.com/office/officeart/2005/8/layout/radial6"/>
    <dgm:cxn modelId="{4223D06E-8112-4936-92FF-C44387ECEF06}" type="presParOf" srcId="{526C9499-9DE9-493F-86CF-411030021A90}" destId="{2A328AC8-F6F4-4826-8887-5F7BBC175194}" srcOrd="11" destOrd="0" presId="urn:microsoft.com/office/officeart/2005/8/layout/radial6"/>
    <dgm:cxn modelId="{DD791ABE-5DAE-4133-9744-B6447BB287EC}" type="presParOf" srcId="{526C9499-9DE9-493F-86CF-411030021A90}" destId="{A6A06B93-9E54-4A43-8076-FF2BC358DC9E}" srcOrd="12" destOrd="0" presId="urn:microsoft.com/office/officeart/2005/8/layout/radial6"/>
    <dgm:cxn modelId="{CE381C86-C869-4E8F-8EA9-BA0672F4816F}" type="presParOf" srcId="{526C9499-9DE9-493F-86CF-411030021A90}" destId="{E9C6EAAD-2544-49A1-AE42-7E36A99FF2B8}" srcOrd="13" destOrd="0" presId="urn:microsoft.com/office/officeart/2005/8/layout/radial6"/>
    <dgm:cxn modelId="{A8B1289F-029C-43D0-B897-BB25001E464B}" type="presParOf" srcId="{526C9499-9DE9-493F-86CF-411030021A90}" destId="{76B26C74-156A-4482-8F59-BDACBBFBB5D0}" srcOrd="14" destOrd="0" presId="urn:microsoft.com/office/officeart/2005/8/layout/radial6"/>
    <dgm:cxn modelId="{581E7F7A-D348-4FBF-93D9-797061777315}" type="presParOf" srcId="{526C9499-9DE9-493F-86CF-411030021A90}" destId="{C71A8C98-ADFE-4F3E-A1CD-7042A5503573}" srcOrd="15" destOrd="0" presId="urn:microsoft.com/office/officeart/2005/8/layout/radial6"/>
    <dgm:cxn modelId="{62632F24-B7ED-460F-A160-79FD263FEAEC}" type="presParOf" srcId="{526C9499-9DE9-493F-86CF-411030021A90}" destId="{D10AFD27-3635-4707-84B3-76CDE2C246B9}" srcOrd="16" destOrd="0" presId="urn:microsoft.com/office/officeart/2005/8/layout/radial6"/>
    <dgm:cxn modelId="{ADC9D937-3F5B-4C1E-9B8B-6ACA9834D04E}" type="presParOf" srcId="{526C9499-9DE9-493F-86CF-411030021A90}" destId="{CA2670DC-8A54-4543-A4D5-C156900F60D3}" srcOrd="17" destOrd="0" presId="urn:microsoft.com/office/officeart/2005/8/layout/radial6"/>
    <dgm:cxn modelId="{053B0096-2BE9-4596-91BD-E3519AE96701}" type="presParOf" srcId="{526C9499-9DE9-493F-86CF-411030021A90}" destId="{7B9EC5ED-EF39-4FC2-82DE-B065B5EBF03F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EC5ED-EF39-4FC2-82DE-B065B5EBF03F}">
      <dsp:nvSpPr>
        <dsp:cNvPr id="0" name=""/>
        <dsp:cNvSpPr/>
      </dsp:nvSpPr>
      <dsp:spPr>
        <a:xfrm>
          <a:off x="1595964" y="2526777"/>
          <a:ext cx="4111199" cy="4111199"/>
        </a:xfrm>
        <a:prstGeom prst="blockArc">
          <a:avLst>
            <a:gd name="adj1" fmla="val 13000543"/>
            <a:gd name="adj2" fmla="val 16881809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A8C98-ADFE-4F3E-A1CD-7042A5503573}">
      <dsp:nvSpPr>
        <dsp:cNvPr id="0" name=""/>
        <dsp:cNvSpPr/>
      </dsp:nvSpPr>
      <dsp:spPr>
        <a:xfrm>
          <a:off x="3871510" y="1575101"/>
          <a:ext cx="4111199" cy="4111199"/>
        </a:xfrm>
        <a:prstGeom prst="blockArc">
          <a:avLst>
            <a:gd name="adj1" fmla="val 8755871"/>
            <a:gd name="adj2" fmla="val 12800789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A06B93-9E54-4A43-8076-FF2BC358DC9E}">
      <dsp:nvSpPr>
        <dsp:cNvPr id="0" name=""/>
        <dsp:cNvSpPr/>
      </dsp:nvSpPr>
      <dsp:spPr>
        <a:xfrm>
          <a:off x="1699971" y="-1502040"/>
          <a:ext cx="4111199" cy="4111199"/>
        </a:xfrm>
        <a:prstGeom prst="blockArc">
          <a:avLst>
            <a:gd name="adj1" fmla="val 4703298"/>
            <a:gd name="adj2" fmla="val 9111711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C7A81-84A1-402D-8317-1605CDD5D8A8}">
      <dsp:nvSpPr>
        <dsp:cNvPr id="0" name=""/>
        <dsp:cNvSpPr/>
      </dsp:nvSpPr>
      <dsp:spPr>
        <a:xfrm>
          <a:off x="2260983" y="-1653513"/>
          <a:ext cx="4494815" cy="4111199"/>
        </a:xfrm>
        <a:prstGeom prst="blockArc">
          <a:avLst>
            <a:gd name="adj1" fmla="val 1724727"/>
            <a:gd name="adj2" fmla="val 5707778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E2D24-AB7B-4F0D-8F40-981000BA44BC}">
      <dsp:nvSpPr>
        <dsp:cNvPr id="0" name=""/>
        <dsp:cNvSpPr/>
      </dsp:nvSpPr>
      <dsp:spPr>
        <a:xfrm>
          <a:off x="-115145" y="-181813"/>
          <a:ext cx="4111199" cy="4111199"/>
        </a:xfrm>
        <a:prstGeom prst="blockArc">
          <a:avLst>
            <a:gd name="adj1" fmla="val 19610690"/>
            <a:gd name="adj2" fmla="val 1645837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1943E-301C-4A59-A8B9-0D81A9A006C4}">
      <dsp:nvSpPr>
        <dsp:cNvPr id="0" name=""/>
        <dsp:cNvSpPr/>
      </dsp:nvSpPr>
      <dsp:spPr>
        <a:xfrm>
          <a:off x="2301507" y="2774149"/>
          <a:ext cx="4111199" cy="4111199"/>
        </a:xfrm>
        <a:prstGeom prst="blockArc">
          <a:avLst>
            <a:gd name="adj1" fmla="val 15692305"/>
            <a:gd name="adj2" fmla="val 19756822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BA6F2-09A7-4066-99AA-6FD0D5FC8928}">
      <dsp:nvSpPr>
        <dsp:cNvPr id="0" name=""/>
        <dsp:cNvSpPr/>
      </dsp:nvSpPr>
      <dsp:spPr>
        <a:xfrm>
          <a:off x="2685119" y="1734060"/>
          <a:ext cx="2386987" cy="1845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Digital Marketing</a:t>
          </a:r>
          <a:endParaRPr lang="en-PK" sz="3000" kern="1200" dirty="0"/>
        </a:p>
      </dsp:txBody>
      <dsp:txXfrm>
        <a:off x="3034685" y="2004400"/>
        <a:ext cx="1687855" cy="1305319"/>
      </dsp:txXfrm>
    </dsp:sp>
    <dsp:sp modelId="{AC6C4922-C907-4E73-BC81-A00F4EE1B87F}">
      <dsp:nvSpPr>
        <dsp:cNvPr id="0" name=""/>
        <dsp:cNvSpPr/>
      </dsp:nvSpPr>
      <dsp:spPr>
        <a:xfrm>
          <a:off x="3002941" y="1880"/>
          <a:ext cx="1751343" cy="12921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 dirty="0">
              <a:latin typeface="Century Gothic" panose="020B0502020202020204" pitchFamily="34" charset="0"/>
            </a:rPr>
            <a:t>Exploring new avenues</a:t>
          </a:r>
          <a:endParaRPr lang="en-PK" sz="1400" kern="1200" dirty="0"/>
        </a:p>
      </dsp:txBody>
      <dsp:txXfrm>
        <a:off x="3259419" y="191118"/>
        <a:ext cx="1238387" cy="913723"/>
      </dsp:txXfrm>
    </dsp:sp>
    <dsp:sp modelId="{2681A43E-681D-489B-A686-5225BA74B8F3}">
      <dsp:nvSpPr>
        <dsp:cNvPr id="0" name=""/>
        <dsp:cNvSpPr/>
      </dsp:nvSpPr>
      <dsp:spPr>
        <a:xfrm>
          <a:off x="4920074" y="962777"/>
          <a:ext cx="1962657" cy="12921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entury Gothic" panose="020B0502020202020204" pitchFamily="34" charset="0"/>
            </a:rPr>
            <a:t>Optimizing production</a:t>
          </a:r>
          <a:endParaRPr lang="en-PK" sz="1400" kern="1200" dirty="0"/>
        </a:p>
      </dsp:txBody>
      <dsp:txXfrm>
        <a:off x="5207498" y="1152015"/>
        <a:ext cx="1387809" cy="913723"/>
      </dsp:txXfrm>
    </dsp:sp>
    <dsp:sp modelId="{FD23E8B4-9853-49DB-8DB4-4CFBF13ADAC9}">
      <dsp:nvSpPr>
        <dsp:cNvPr id="0" name=""/>
        <dsp:cNvSpPr/>
      </dsp:nvSpPr>
      <dsp:spPr>
        <a:xfrm>
          <a:off x="5081902" y="2987092"/>
          <a:ext cx="1841423" cy="12921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entury Gothic" panose="020B0502020202020204" pitchFamily="34" charset="0"/>
            </a:rPr>
            <a:t>Creating and advertising brand</a:t>
          </a:r>
        </a:p>
      </dsp:txBody>
      <dsp:txXfrm>
        <a:off x="5351572" y="3176330"/>
        <a:ext cx="1302083" cy="913723"/>
      </dsp:txXfrm>
    </dsp:sp>
    <dsp:sp modelId="{472DCD03-C55B-4BA3-842A-B9E798EDB7CA}">
      <dsp:nvSpPr>
        <dsp:cNvPr id="0" name=""/>
        <dsp:cNvSpPr/>
      </dsp:nvSpPr>
      <dsp:spPr>
        <a:xfrm>
          <a:off x="3113578" y="4021921"/>
          <a:ext cx="1895824" cy="12921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 dirty="0">
              <a:latin typeface="Century Gothic" panose="020B0502020202020204" pitchFamily="34" charset="0"/>
            </a:rPr>
            <a:t>Making company-wide efforts(Goal oriented marketing)</a:t>
          </a:r>
          <a:endParaRPr lang="en-PK" sz="1400" kern="1200" dirty="0"/>
        </a:p>
      </dsp:txBody>
      <dsp:txXfrm>
        <a:off x="3391215" y="4211159"/>
        <a:ext cx="1340550" cy="913723"/>
      </dsp:txXfrm>
    </dsp:sp>
    <dsp:sp modelId="{E9C6EAAD-2544-49A1-AE42-7E36A99FF2B8}">
      <dsp:nvSpPr>
        <dsp:cNvPr id="0" name=""/>
        <dsp:cNvSpPr/>
      </dsp:nvSpPr>
      <dsp:spPr>
        <a:xfrm>
          <a:off x="925945" y="3001439"/>
          <a:ext cx="1919058" cy="12921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entury Gothic" panose="020B0502020202020204" pitchFamily="34" charset="0"/>
            </a:rPr>
            <a:t>Creating customer relationship</a:t>
          </a:r>
        </a:p>
      </dsp:txBody>
      <dsp:txXfrm>
        <a:off x="1206985" y="3190677"/>
        <a:ext cx="1356978" cy="913723"/>
      </dsp:txXfrm>
    </dsp:sp>
    <dsp:sp modelId="{D10AFD27-3635-4707-84B3-76CDE2C246B9}">
      <dsp:nvSpPr>
        <dsp:cNvPr id="0" name=""/>
        <dsp:cNvSpPr/>
      </dsp:nvSpPr>
      <dsp:spPr>
        <a:xfrm>
          <a:off x="913478" y="771582"/>
          <a:ext cx="1915879" cy="12921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entury Gothic" panose="020B0502020202020204" pitchFamily="34" charset="0"/>
            </a:rPr>
            <a:t>Involving communities(with the help of customers)</a:t>
          </a:r>
          <a:endParaRPr lang="en-PK" sz="1400" kern="1200" dirty="0">
            <a:latin typeface="Century Gothic" panose="020B0502020202020204" pitchFamily="34" charset="0"/>
          </a:endParaRPr>
        </a:p>
      </dsp:txBody>
      <dsp:txXfrm>
        <a:off x="1194052" y="960820"/>
        <a:ext cx="1354731" cy="913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B4730-755F-49F6-986F-215760399106}" type="datetimeFigureOut">
              <a:rPr lang="en-PK" smtClean="0"/>
              <a:t>04/25/2021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97841-ACCB-49B1-A1B8-F87C96D1DE7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26117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1200" dirty="0">
                <a:latin typeface="Century Gothic" panose="020B0502020202020204" pitchFamily="34" charset="0"/>
              </a:rPr>
              <a:t>Exploring new avenues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>
                <a:latin typeface="Century Gothic" panose="020B0502020202020204" pitchFamily="34" charset="0"/>
              </a:rPr>
              <a:t>Optimizing production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>
                <a:latin typeface="Century Gothic" panose="020B0502020202020204" pitchFamily="34" charset="0"/>
              </a:rPr>
              <a:t>Creating and advertising brand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>
                <a:latin typeface="Century Gothic" panose="020B0502020202020204" pitchFamily="34" charset="0"/>
              </a:rPr>
              <a:t>Making company-wide efforts(Goal oriented marketing)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>
                <a:latin typeface="Century Gothic" panose="020B0502020202020204" pitchFamily="34" charset="0"/>
              </a:rPr>
              <a:t>Creating customer relationship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>
                <a:latin typeface="Century Gothic" panose="020B0502020202020204" pitchFamily="34" charset="0"/>
              </a:rPr>
              <a:t>Involving communities(with the help of customers)</a:t>
            </a:r>
            <a:endParaRPr lang="en-PK" sz="1200" dirty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97841-ACCB-49B1-A1B8-F87C96D1DE7C}" type="slidenum">
              <a:rPr lang="en-PK" smtClean="0"/>
              <a:t>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83542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Direct mail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 is marketing material or product mailed directly to the homes of consumers or offices of business buyers. Examples include postcards with an offer, catalogs that display goods etc.</a:t>
            </a:r>
            <a:endParaRPr lang="en-PK" dirty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97841-ACCB-49B1-A1B8-F87C96D1DE7C}" type="slidenum">
              <a:rPr lang="en-PK" smtClean="0"/>
              <a:t>10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3550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 Prospect </a:t>
            </a:r>
            <a:r>
              <a:rPr lang="en-US" b="0" dirty="0"/>
              <a:t>is possible future customer</a:t>
            </a:r>
          </a:p>
          <a:p>
            <a:r>
              <a:rPr lang="en-US" b="1" dirty="0"/>
              <a:t>Lead </a:t>
            </a:r>
            <a:r>
              <a:rPr lang="en-US" b="0" dirty="0"/>
              <a:t>is one who agreed to be a potential buyer (+</a:t>
            </a:r>
            <a:r>
              <a:rPr lang="en-US" b="0" dirty="0" err="1"/>
              <a:t>ive</a:t>
            </a:r>
            <a:r>
              <a:rPr lang="en-US" b="0" dirty="0"/>
              <a:t> prospect)</a:t>
            </a:r>
          </a:p>
          <a:p>
            <a:r>
              <a:rPr lang="en-US" b="1" dirty="0"/>
              <a:t>Customer </a:t>
            </a:r>
            <a:r>
              <a:rPr lang="en-US" b="0" dirty="0"/>
              <a:t>is who have purchased the product</a:t>
            </a:r>
            <a:endParaRPr lang="en-P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97841-ACCB-49B1-A1B8-F87C96D1DE7C}" type="slidenum">
              <a:rPr lang="en-PK" smtClean="0"/>
              <a:t>13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36210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E6A8-57FD-4874-ACC2-4B73FFF7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C39EB-09C0-4F06-A411-9DF4EDD3A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5E3C1-5536-485B-81A4-6FB69D23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9BC5-8A90-48AF-9FFC-EE03D76481CD}" type="datetimeFigureOut">
              <a:rPr lang="en-PK" smtClean="0"/>
              <a:t>04/25/2021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1028D-E550-483C-8E13-8303E9059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81CF-34D0-4A42-A6E4-9EE11034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FC6F-C0D4-4E77-AEDB-6C255593EDB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5712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05C4-7826-4CA1-B769-34217AD2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CA00A-F826-4256-BCB7-DB0EF1C03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5F883-B05D-40E2-B0A0-E1A2DA2F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9BC5-8A90-48AF-9FFC-EE03D76481CD}" type="datetimeFigureOut">
              <a:rPr lang="en-PK" smtClean="0"/>
              <a:t>04/25/2021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8170F-238C-4C79-A68B-0A22F904A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490C4-9BFA-472E-8DDB-F4421F1C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FC6F-C0D4-4E77-AEDB-6C255593EDB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4642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0907BA-1FBC-49FA-A8DF-DF4EB68CE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953B9-BAA9-4D08-9CF0-70BB01987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9C67A-FB1C-4928-9807-1C71735DA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9BC5-8A90-48AF-9FFC-EE03D76481CD}" type="datetimeFigureOut">
              <a:rPr lang="en-PK" smtClean="0"/>
              <a:t>04/25/2021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B95F2-9B37-4529-B3BC-9E6E8D048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9549B-6822-42D3-8FBB-BBD58517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FC6F-C0D4-4E77-AEDB-6C255593EDB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4963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DFC6E-7695-4492-8496-8CAB0B42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E4EDE-375E-4ED7-BC59-BCD209C3D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3DE42-704E-46AB-819B-0F0FB717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9BC5-8A90-48AF-9FFC-EE03D76481CD}" type="datetimeFigureOut">
              <a:rPr lang="en-PK" smtClean="0"/>
              <a:t>04/25/2021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23689-4074-4E3B-AD34-051A26A9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643E4-C180-4EF3-8D89-A96050D8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FC6F-C0D4-4E77-AEDB-6C255593EDB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9480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7D80-1541-436A-82AE-D0BE76C5D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C264D-1B85-4CB1-8AF4-942187337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D44B0-9842-430B-9EE2-06FF80F3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9BC5-8A90-48AF-9FFC-EE03D76481CD}" type="datetimeFigureOut">
              <a:rPr lang="en-PK" smtClean="0"/>
              <a:t>04/25/2021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9CADC-13B1-451F-A305-78DA8B02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42E12-32E1-4D1B-90C7-A95CE08C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FC6F-C0D4-4E77-AEDB-6C255593EDB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6136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238D-3922-4AAD-ABC1-9A9DA04F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1D169-CC0C-45FB-9D34-79C9FC091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5D555-B4ED-4BBE-98AC-93826B693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8CA9E-250E-46C1-A5C6-FB62C89F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9BC5-8A90-48AF-9FFC-EE03D76481CD}" type="datetimeFigureOut">
              <a:rPr lang="en-PK" smtClean="0"/>
              <a:t>04/25/2021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2626F-D604-4FC4-8769-35B85D38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0F605-3474-4607-AD1A-5C164BC9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FC6F-C0D4-4E77-AEDB-6C255593EDB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5015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078B7-56BD-4787-BBC3-E5540FB4B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38A96-3241-4E76-8023-D77B9E396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376B8-CF89-4751-AC78-D1EA2BCB3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C59D4-23D9-4A80-A631-2136C0C57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3508CF-1747-4CF6-9563-166394301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8EC5AB-EE99-4D12-B2E1-3887283B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9BC5-8A90-48AF-9FFC-EE03D76481CD}" type="datetimeFigureOut">
              <a:rPr lang="en-PK" smtClean="0"/>
              <a:t>04/25/2021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A151BA-5029-4D18-8847-3FCD19AEA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82F5A8-B0F4-4EEE-802C-6146175A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FC6F-C0D4-4E77-AEDB-6C255593EDB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7488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759FE-0ADB-408D-87C7-022B47E2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3566D5-21CC-41D5-91C6-AEF6B76A4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9BC5-8A90-48AF-9FFC-EE03D76481CD}" type="datetimeFigureOut">
              <a:rPr lang="en-PK" smtClean="0"/>
              <a:t>04/25/2021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10A1A-8A20-4C7C-804D-98A900F9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2F3B1-CFE8-4DA0-87E6-C84C43B9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FC6F-C0D4-4E77-AEDB-6C255593EDB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8336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61CF9E-FAC4-4CFC-82E5-A3BCB7BA3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9BC5-8A90-48AF-9FFC-EE03D76481CD}" type="datetimeFigureOut">
              <a:rPr lang="en-PK" smtClean="0"/>
              <a:t>04/25/2021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CE60D-3C97-46D7-A709-D47C630C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AFB22-CD5A-4C4A-95AA-61D0F20F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FC6F-C0D4-4E77-AEDB-6C255593EDB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3450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CBD9A-7A09-458D-9A2A-E7DD5A0E9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95420-1E26-444D-93B0-3CEE6850A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74499-D5D0-4419-99CA-CD8A90B7D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88A99-CA3D-4E10-9FBA-B0E2F41C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9BC5-8A90-48AF-9FFC-EE03D76481CD}" type="datetimeFigureOut">
              <a:rPr lang="en-PK" smtClean="0"/>
              <a:t>04/25/2021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8AC44-214A-440C-9374-D9486CE4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7CC02-6CF9-47D7-A194-626161B7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FC6F-C0D4-4E77-AEDB-6C255593EDB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8609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5642-0971-48FB-9ABA-8F034FA6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81F6AF-0B93-44EB-A910-F9130D59D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CE4FC-B569-424F-81F7-4DEF57721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DB738-E543-47F6-AE9E-BE48B1551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9BC5-8A90-48AF-9FFC-EE03D76481CD}" type="datetimeFigureOut">
              <a:rPr lang="en-PK" smtClean="0"/>
              <a:t>04/25/2021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024B4-9E74-42AB-800E-92B3B30F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BCE1E-1B01-433B-AD5F-0BFE8AC3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FC6F-C0D4-4E77-AEDB-6C255593EDB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9264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E1B8A-6C06-480D-A7F0-BA8E5892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ECC55-069D-49F0-8435-22CFD1395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C676B-FFB2-4C92-BF41-17B5F8917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29BC5-8A90-48AF-9FFC-EE03D76481CD}" type="datetimeFigureOut">
              <a:rPr lang="en-PK" smtClean="0"/>
              <a:t>04/25/2021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99FAC-F9A5-4807-85ED-5512DA712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47950-1E4E-4BB1-A11B-24B5B54F9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0FC6F-C0D4-4E77-AEDB-6C255593EDB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2553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open.lib.umn.edu/principlesmarketing/chapter/1-1-defining-marketing/#fwk-133234-ch01_s01_s01_f0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865C8-64EA-4F88-9628-C6BF70C6C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325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Century Gothic" panose="020B0502020202020204" pitchFamily="34" charset="0"/>
              </a:rPr>
              <a:t>Introduction To Digital Marketing</a:t>
            </a:r>
            <a:r>
              <a:rPr lang="en-US" b="1" dirty="0">
                <a:latin typeface="Century Gothic" panose="020B0502020202020204" pitchFamily="34" charset="0"/>
              </a:rPr>
              <a:t>    </a:t>
            </a:r>
            <a:endParaRPr lang="en-PK" b="1" dirty="0"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2D063-6E25-4C1D-B5EE-346DE53CC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                                                                                     Lecture-1(Introduction)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31302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131A-5073-4507-A006-15900A30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Century Gothic" panose="020B0502020202020204" pitchFamily="34" charset="0"/>
              </a:rPr>
              <a:t>Traditional Marketing: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8AE1B-88B7-43EC-836F-FF62A85E1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087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entury Gothic" panose="020B0502020202020204" pitchFamily="34" charset="0"/>
              </a:rPr>
              <a:t> 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Many of the common and most tried offline marketing tactics come under the following five major categories:</a:t>
            </a:r>
          </a:p>
          <a:p>
            <a:endParaRPr lang="en-US" sz="2400" dirty="0">
              <a:latin typeface="Century Gothic" panose="020B0502020202020204" pitchFamily="34" charset="0"/>
            </a:endParaRPr>
          </a:p>
          <a:p>
            <a:pPr lvl="1"/>
            <a:r>
              <a:rPr lang="en-US" sz="2000" dirty="0">
                <a:latin typeface="Century Gothic" panose="020B0502020202020204" pitchFamily="34" charset="0"/>
              </a:rPr>
              <a:t>Print (magazines, newspapers, etc.)</a:t>
            </a:r>
          </a:p>
          <a:p>
            <a:pPr lvl="1"/>
            <a:r>
              <a:rPr lang="en-US" sz="2000" dirty="0">
                <a:latin typeface="Century Gothic" panose="020B0502020202020204" pitchFamily="34" charset="0"/>
              </a:rPr>
              <a:t>Broadcast (TV, radio, etc.)</a:t>
            </a:r>
          </a:p>
          <a:p>
            <a:pPr lvl="1"/>
            <a:r>
              <a:rPr lang="en-US" sz="2000" dirty="0">
                <a:latin typeface="Century Gothic" panose="020B0502020202020204" pitchFamily="34" charset="0"/>
              </a:rPr>
              <a:t>Direct Mail (catalogues, postcards, etc.)</a:t>
            </a:r>
          </a:p>
          <a:p>
            <a:pPr lvl="1"/>
            <a:r>
              <a:rPr lang="en-US" sz="2000" dirty="0">
                <a:latin typeface="Century Gothic" panose="020B0502020202020204" pitchFamily="34" charset="0"/>
              </a:rPr>
              <a:t>Telephone (telemarketing, </a:t>
            </a:r>
            <a:r>
              <a:rPr lang="en-US" sz="2000" dirty="0" err="1">
                <a:latin typeface="Century Gothic" panose="020B0502020202020204" pitchFamily="34" charset="0"/>
              </a:rPr>
              <a:t>sms</a:t>
            </a:r>
            <a:r>
              <a:rPr lang="en-US" sz="2000" dirty="0">
                <a:latin typeface="Century Gothic" panose="020B0502020202020204" pitchFamily="34" charset="0"/>
              </a:rPr>
              <a:t> marketing, etc.)</a:t>
            </a:r>
          </a:p>
          <a:p>
            <a:pPr lvl="1"/>
            <a:r>
              <a:rPr lang="en-US" sz="2000" dirty="0">
                <a:latin typeface="Century Gothic" panose="020B0502020202020204" pitchFamily="34" charset="0"/>
              </a:rPr>
              <a:t>Outdoor (billboards, fliers, etc.)</a:t>
            </a:r>
            <a:endParaRPr lang="en-PK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945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8343-C01B-4AC1-B8D6-7F1AF750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Century Gothic" panose="020B0502020202020204" pitchFamily="34" charset="0"/>
              </a:rPr>
              <a:t>Traditional vs Digital Marketing:</a:t>
            </a:r>
            <a:endParaRPr lang="en-PK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A37873-2316-49E9-A85D-9BE780ACA2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192700"/>
              </p:ext>
            </p:extLst>
          </p:nvPr>
        </p:nvGraphicFramePr>
        <p:xfrm>
          <a:off x="838200" y="1825624"/>
          <a:ext cx="10515600" cy="4505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7008148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00892636"/>
                    </a:ext>
                  </a:extLst>
                </a:gridCol>
              </a:tblGrid>
              <a:tr h="83317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entury Gothic" panose="020B0502020202020204" pitchFamily="34" charset="0"/>
                        </a:rPr>
                        <a:t>Traditional Marketing</a:t>
                      </a:r>
                      <a:endParaRPr lang="en-PK" sz="2400" b="1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Gothic" panose="020B0502020202020204" pitchFamily="34" charset="0"/>
                        </a:rPr>
                        <a:t>Digital Marketing</a:t>
                      </a:r>
                      <a:endParaRPr lang="en-PK" sz="2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744964"/>
                  </a:ext>
                </a:extLst>
              </a:tr>
              <a:tr h="73439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entury Gothic" panose="020B0502020202020204" pitchFamily="34" charset="0"/>
                        </a:rPr>
                        <a:t>Limited audience</a:t>
                      </a:r>
                      <a:endParaRPr lang="en-PK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entury Gothic" panose="020B0502020202020204" pitchFamily="34" charset="0"/>
                        </a:rPr>
                        <a:t>Reach out to maximum people</a:t>
                      </a:r>
                      <a:endParaRPr lang="en-PK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004593"/>
                  </a:ext>
                </a:extLst>
              </a:tr>
              <a:tr h="73439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entury Gothic" panose="020B0502020202020204" pitchFamily="34" charset="0"/>
                        </a:rPr>
                        <a:t>Global Marketing</a:t>
                      </a:r>
                      <a:endParaRPr lang="en-PK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entury Gothic" panose="020B0502020202020204" pitchFamily="34" charset="0"/>
                        </a:rPr>
                        <a:t>Targeted or client specific marketing</a:t>
                      </a:r>
                      <a:endParaRPr lang="en-PK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07603"/>
                  </a:ext>
                </a:extLst>
              </a:tr>
              <a:tr h="73439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entury Gothic" panose="020B0502020202020204" pitchFamily="34" charset="0"/>
                        </a:rPr>
                        <a:t>Non-versatile(can not be altered once published)</a:t>
                      </a:r>
                      <a:endParaRPr lang="en-PK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entury Gothic" panose="020B0502020202020204" pitchFamily="34" charset="0"/>
                        </a:rPr>
                        <a:t>Versatile(changes can be made after publication)</a:t>
                      </a:r>
                      <a:endParaRPr lang="en-PK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796751"/>
                  </a:ext>
                </a:extLst>
              </a:tr>
              <a:tr h="73439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entury Gothic" panose="020B0502020202020204" pitchFamily="34" charset="0"/>
                        </a:rPr>
                        <a:t>Delayed communication</a:t>
                      </a:r>
                      <a:endParaRPr lang="en-PK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entury Gothic" panose="020B0502020202020204" pitchFamily="34" charset="0"/>
                        </a:rPr>
                        <a:t>Immediate communication</a:t>
                      </a:r>
                      <a:endParaRPr lang="en-PK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832457"/>
                  </a:ext>
                </a:extLst>
              </a:tr>
              <a:tr h="73439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entury Gothic" panose="020B0502020202020204" pitchFamily="34" charset="0"/>
                        </a:rPr>
                        <a:t>No direct interaction with the published content</a:t>
                      </a:r>
                      <a:endParaRPr lang="en-PK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entury Gothic" panose="020B0502020202020204" pitchFamily="34" charset="0"/>
                        </a:rPr>
                        <a:t>Audience can directly interact with the published content</a:t>
                      </a:r>
                      <a:endParaRPr lang="en-PK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724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038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FD7A-94C7-452A-BD12-F2E17084B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9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Century Gothic" panose="020B0502020202020204" pitchFamily="34" charset="0"/>
              </a:rPr>
              <a:t>Digital Marketing:</a:t>
            </a:r>
            <a:endParaRPr lang="en-PK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6EB8-67A1-49BE-9E43-42CF6BC3C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101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Century Gothic" panose="020B0502020202020204" pitchFamily="34" charset="0"/>
              </a:rPr>
              <a:t>Activities: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entury Gothic" panose="020B0502020202020204" pitchFamily="34" charset="0"/>
              </a:rPr>
              <a:t>Paid advertisements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entury Gothic" panose="020B0502020202020204" pitchFamily="34" charset="0"/>
              </a:rPr>
              <a:t>Social Media Marketing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entury Gothic" panose="020B0502020202020204" pitchFamily="34" charset="0"/>
              </a:rPr>
              <a:t>Email &amp; SMS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entury Gothic" panose="020B0502020202020204" pitchFamily="34" charset="0"/>
              </a:rPr>
              <a:t>Search Engine Optimization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entury Gothic" panose="020B0502020202020204" pitchFamily="34" charset="0"/>
              </a:rPr>
              <a:t>Mobile Marketing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entury Gothic" panose="020B0502020202020204" pitchFamily="34" charset="0"/>
              </a:rPr>
              <a:t>Marketing Research</a:t>
            </a:r>
          </a:p>
        </p:txBody>
      </p:sp>
    </p:spTree>
    <p:extLst>
      <p:ext uri="{BB962C8B-B14F-4D97-AF65-F5344CB8AC3E}">
        <p14:creationId xmlns:p14="http://schemas.microsoft.com/office/powerpoint/2010/main" val="1125664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8E57-2B9D-47FD-872E-90725322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Century Gothic" panose="020B0502020202020204" pitchFamily="34" charset="0"/>
              </a:rPr>
              <a:t>Digital Marketing:</a:t>
            </a:r>
            <a:endParaRPr lang="en-PK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543CD-A8A3-4397-B6FF-819E373DF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10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Century Gothic" panose="020B0502020202020204" pitchFamily="34" charset="0"/>
              </a:rPr>
              <a:t>Advantages: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entury Gothic" panose="020B0502020202020204" pitchFamily="34" charset="0"/>
              </a:rPr>
              <a:t>Global reach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entury Gothic" panose="020B0502020202020204" pitchFamily="34" charset="0"/>
              </a:rPr>
              <a:t>Personalized Marketing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entury Gothic" panose="020B0502020202020204" pitchFamily="34" charset="0"/>
              </a:rPr>
              <a:t>Customer Engagement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entury Gothic" panose="020B0502020202020204" pitchFamily="34" charset="0"/>
              </a:rPr>
              <a:t>Content Variety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entury Gothic" panose="020B0502020202020204" pitchFamily="34" charset="0"/>
              </a:rPr>
              <a:t>Sales Conversion(Conversion of prospect to lead and lead to customer)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entury Gothic" panose="020B0502020202020204" pitchFamily="34" charset="0"/>
              </a:rPr>
              <a:t>Cost Reduction</a:t>
            </a:r>
            <a:endParaRPr lang="en-PK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47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407A8-69EC-40BE-826B-BA7938F5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Century Gothic" panose="020B0502020202020204" pitchFamily="34" charset="0"/>
              </a:rPr>
              <a:t>Digital Marketing Jobs: </a:t>
            </a:r>
            <a:endParaRPr lang="en-PK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D4CBB-FB8C-4DC4-81C5-058C3A856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77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Blog Creation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Content Creation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Community Management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Advertising(mass audience reach)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SEO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Online Selling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Lead Generation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Online campaigning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Part of social media and content creation</a:t>
            </a:r>
          </a:p>
          <a:p>
            <a:pPr lvl="2"/>
            <a:r>
              <a:rPr lang="en-US" dirty="0">
                <a:latin typeface="Century Gothic" panose="020B0502020202020204" pitchFamily="34" charset="0"/>
              </a:rPr>
              <a:t>What to post?</a:t>
            </a:r>
          </a:p>
          <a:p>
            <a:pPr lvl="2"/>
            <a:r>
              <a:rPr lang="en-US" dirty="0">
                <a:latin typeface="Century Gothic" panose="020B0502020202020204" pitchFamily="34" charset="0"/>
              </a:rPr>
              <a:t>When to post?</a:t>
            </a:r>
          </a:p>
          <a:p>
            <a:pPr lvl="2"/>
            <a:r>
              <a:rPr lang="en-US" dirty="0">
                <a:latin typeface="Century Gothic" panose="020B0502020202020204" pitchFamily="34" charset="0"/>
              </a:rPr>
              <a:t>Where to post?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Email marketing &amp; Mobile apps (in-app advertisement)</a:t>
            </a:r>
          </a:p>
        </p:txBody>
      </p:sp>
    </p:spTree>
    <p:extLst>
      <p:ext uri="{BB962C8B-B14F-4D97-AF65-F5344CB8AC3E}">
        <p14:creationId xmlns:p14="http://schemas.microsoft.com/office/powerpoint/2010/main" val="1037221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BCDE-F8CC-48A4-93DA-AC03175D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Century Gothic" panose="020B0502020202020204" pitchFamily="34" charset="0"/>
              </a:rPr>
              <a:t>Digital Marketing Tools:</a:t>
            </a:r>
            <a:endParaRPr lang="en-PK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CC980-5B93-484D-B2BF-3B4800081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73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Facebook insight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Reach: How many people reached your post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Virality: Is your post got popular or not?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Likeness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Comments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Customer Demographics(age, gender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Linked in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Companies goes for employees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Employees goes for job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Instagram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Picture sharing </a:t>
            </a:r>
            <a:r>
              <a:rPr lang="en-US" dirty="0" err="1">
                <a:latin typeface="Century Gothic" panose="020B0502020202020204" pitchFamily="34" charset="0"/>
              </a:rPr>
              <a:t>plateform</a:t>
            </a:r>
            <a:endParaRPr lang="en-US" dirty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Twitter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Text oriented </a:t>
            </a:r>
            <a:r>
              <a:rPr lang="en-US" dirty="0" err="1">
                <a:latin typeface="Century Gothic" panose="020B0502020202020204" pitchFamily="34" charset="0"/>
              </a:rPr>
              <a:t>plateform</a:t>
            </a:r>
            <a:endParaRPr lang="en-PK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4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5EDE-4CC3-46C5-ADB7-72998AC8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Century Gothic" panose="020B0502020202020204" pitchFamily="34" charset="0"/>
              </a:rPr>
              <a:t>Digital Marketing Tools: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C4D88-3B59-4452-B392-63242ABEE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85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5. YouTube Studio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6. Google </a:t>
            </a:r>
            <a:r>
              <a:rPr lang="en-US" dirty="0" err="1">
                <a:latin typeface="Century Gothic" panose="020B0502020202020204" pitchFamily="34" charset="0"/>
              </a:rPr>
              <a:t>Adwods</a:t>
            </a:r>
            <a:endParaRPr lang="en-US" dirty="0">
              <a:latin typeface="Century Gothic" panose="020B0502020202020204" pitchFamily="34" charset="0"/>
            </a:endParaRP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Software through which you can advertise on another website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7. Google </a:t>
            </a:r>
            <a:r>
              <a:rPr lang="en-US" dirty="0" err="1">
                <a:latin typeface="Century Gothic" panose="020B0502020202020204" pitchFamily="34" charset="0"/>
              </a:rPr>
              <a:t>Adsense</a:t>
            </a:r>
            <a:endParaRPr lang="en-US" dirty="0">
              <a:latin typeface="Century Gothic" panose="020B0502020202020204" pitchFamily="34" charset="0"/>
            </a:endParaRP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Software through which google advertise on your website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8. Bloggers.com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Website through which you can create blogs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9. Taboola.com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Native advertisement(When an advertisement doesn’t feel like an advertisement)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10. mailchimp.com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Email advertisement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Email automation </a:t>
            </a:r>
          </a:p>
        </p:txBody>
      </p:sp>
    </p:spTree>
    <p:extLst>
      <p:ext uri="{BB962C8B-B14F-4D97-AF65-F5344CB8AC3E}">
        <p14:creationId xmlns:p14="http://schemas.microsoft.com/office/powerpoint/2010/main" val="412748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D21C-9112-4388-A6AF-C8B01DC33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Century Gothic" panose="020B0502020202020204" pitchFamily="34" charset="0"/>
              </a:rPr>
              <a:t>Marketing:</a:t>
            </a:r>
            <a:endParaRPr lang="en-PK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3474-95A7-44D3-B7F3-9BCDCF357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179" y="1690715"/>
            <a:ext cx="105155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entury Gothic" panose="020B0502020202020204" pitchFamily="34" charset="0"/>
              </a:rPr>
              <a:t>Marketing is the activity, set of institutions, and processes for creating, communicating, delivering, and exchanging offerings that have value for customers, clients, partners, and society at large.</a:t>
            </a:r>
          </a:p>
          <a:p>
            <a:pPr marL="0" indent="0">
              <a:buNone/>
            </a:pPr>
            <a:endParaRPr lang="en-US" sz="2400" b="1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Century Gothic" panose="020B0502020202020204" pitchFamily="34" charset="0"/>
              </a:rPr>
              <a:t>Process of Marketing: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 Creating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Communicating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Delivery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Exchanging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Offering</a:t>
            </a:r>
            <a:endParaRPr lang="en-PK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3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1AC5-20F1-460E-944B-F74BDC8F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</a:t>
            </a:r>
            <a:endParaRPr lang="ur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824E2-2C4E-4765-9D5A-73B949EAB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7396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Value is at the center of everything marketing does (</a:t>
            </a:r>
            <a:r>
              <a:rPr lang="en-US" b="0" i="0" u="sng" dirty="0">
                <a:effectLst/>
                <a:latin typeface="Times New Roman" panose="02020603050405020304" pitchFamily="18" charset="0"/>
                <a:hlinkClick r:id="rId2"/>
              </a:rPr>
              <a:t>Figure 1.1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). What does value mean?</a:t>
            </a:r>
            <a:endParaRPr lang="ur-PK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B26E57-6D78-4A35-9EED-EF313ABCA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684" y="2032244"/>
            <a:ext cx="4460631" cy="446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6F3CED-B98C-4D62-8B13-F8B7589243BA}"/>
              </a:ext>
            </a:extLst>
          </p:cNvPr>
          <p:cNvSpPr txBox="1"/>
          <p:nvPr/>
        </p:nvSpPr>
        <p:spPr>
          <a:xfrm>
            <a:off x="1543928" y="6354322"/>
            <a:ext cx="9541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When we use the term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value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we mean the benefits buyers receive that meet their needs.</a:t>
            </a:r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val="611601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1EFE6-78DA-41F1-BDA3-43FE26A9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</a:t>
            </a:r>
            <a:endParaRPr lang="ur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36D47-005E-440D-A17E-342658F65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value = benefits received – [price + hassle]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Hassle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the time and effort the consumer puts into the shopping process</a:t>
            </a:r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val="4227399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4BAE2-1F73-4578-9376-CEA4D8A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Century Gothic" panose="020B0502020202020204" pitchFamily="34" charset="0"/>
              </a:rPr>
              <a:t>Evolution of Marketing:</a:t>
            </a:r>
            <a:endParaRPr lang="en-PK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B5BF8-B9A8-4911-974A-7CEB06552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6005"/>
            <a:ext cx="10515600" cy="4351338"/>
          </a:xfrm>
        </p:spPr>
        <p:txBody>
          <a:bodyPr>
            <a:normAutofit/>
          </a:bodyPr>
          <a:lstStyle/>
          <a:p>
            <a:endParaRPr lang="en-US" sz="2400" dirty="0">
              <a:latin typeface="Century Gothic" panose="020B0502020202020204" pitchFamily="34" charset="0"/>
            </a:endParaRPr>
          </a:p>
          <a:p>
            <a:r>
              <a:rPr lang="en-US" sz="2400" dirty="0">
                <a:latin typeface="Century Gothic" panose="020B0502020202020204" pitchFamily="34" charset="0"/>
              </a:rPr>
              <a:t>Barter System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Production Era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Sales Era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Marketing Era(Advertisement &amp; Brand development)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Marketing Company Era(Production + </a:t>
            </a:r>
            <a:r>
              <a:rPr lang="en-US" sz="2400" dirty="0" err="1">
                <a:latin typeface="Century Gothic" panose="020B0502020202020204" pitchFamily="34" charset="0"/>
              </a:rPr>
              <a:t>Sales+Brand</a:t>
            </a:r>
            <a:r>
              <a:rPr lang="en-US" sz="2400" dirty="0">
                <a:latin typeface="Century Gothic" panose="020B0502020202020204" pitchFamily="34" charset="0"/>
              </a:rPr>
              <a:t> development)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Relationship Era(long-term relationship with customer)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Social Media Marketing</a:t>
            </a:r>
          </a:p>
          <a:p>
            <a:r>
              <a:rPr lang="en-US" sz="2400" b="1" dirty="0">
                <a:latin typeface="Century Gothic" panose="020B0502020202020204" pitchFamily="34" charset="0"/>
              </a:rPr>
              <a:t>Digital Marketing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PK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50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CAC80-6316-419C-ADD0-9683CAF3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Century Gothic" panose="020B0502020202020204" pitchFamily="34" charset="0"/>
              </a:rPr>
              <a:t>Digital Media:</a:t>
            </a:r>
            <a:endParaRPr lang="en-PK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5A63-A2E5-40B4-ADE9-231BC6647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77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Refers to audio, video, photo or textual content that has been encoded using a computer and can be transmitted digitally to people.</a:t>
            </a:r>
          </a:p>
          <a:p>
            <a:pPr marL="0" indent="0">
              <a:buNone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Century Gothic" panose="020B0502020202020204" pitchFamily="34" charset="0"/>
              </a:rPr>
              <a:t>Features: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entury Gothic" panose="020B0502020202020204" pitchFamily="34" charset="0"/>
              </a:rPr>
              <a:t>Mass Reach</a:t>
            </a:r>
          </a:p>
          <a:p>
            <a:pPr lvl="1"/>
            <a:r>
              <a:rPr lang="en-US" sz="2000" dirty="0">
                <a:latin typeface="Century Gothic" panose="020B0502020202020204" pitchFamily="34" charset="0"/>
              </a:rPr>
              <a:t>Message is transmitted to thousand people on one click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entury Gothic" panose="020B0502020202020204" pitchFamily="34" charset="0"/>
              </a:rPr>
              <a:t>Interactivity</a:t>
            </a:r>
          </a:p>
          <a:p>
            <a:pPr lvl="1"/>
            <a:r>
              <a:rPr lang="en-US" sz="2000" dirty="0">
                <a:latin typeface="Century Gothic" panose="020B0502020202020204" pitchFamily="34" charset="0"/>
              </a:rPr>
              <a:t>Customer/audience can give feedback for your published content on spot.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entury Gothic" panose="020B0502020202020204" pitchFamily="34" charset="0"/>
              </a:rPr>
              <a:t>Social Networking</a:t>
            </a:r>
          </a:p>
          <a:p>
            <a:pPr lvl="1"/>
            <a:r>
              <a:rPr lang="en-US" sz="2000" dirty="0">
                <a:latin typeface="Century Gothic" panose="020B0502020202020204" pitchFamily="34" charset="0"/>
              </a:rPr>
              <a:t>Making communities</a:t>
            </a:r>
          </a:p>
          <a:p>
            <a:pPr marL="0" indent="0">
              <a:buNone/>
            </a:pPr>
            <a:endParaRPr lang="en-PK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18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8674-A6D1-4435-B6E5-56DDAAD7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Century Gothic" panose="020B0502020202020204" pitchFamily="34" charset="0"/>
              </a:rPr>
              <a:t>Digital Media: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0792F-36FA-438F-B1DC-F06F95B05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101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Century Gothic" panose="020B0502020202020204" pitchFamily="34" charset="0"/>
              </a:rPr>
              <a:t>Types: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entury Gothic" panose="020B0502020202020204" pitchFamily="34" charset="0"/>
              </a:rPr>
              <a:t>Social Media Platform</a:t>
            </a:r>
          </a:p>
          <a:p>
            <a:pPr lvl="1"/>
            <a:r>
              <a:rPr lang="en-US" sz="2000" dirty="0">
                <a:latin typeface="Century Gothic" panose="020B0502020202020204" pitchFamily="34" charset="0"/>
              </a:rPr>
              <a:t>Facebook, Twitter, YouTube, Instagram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entury Gothic" panose="020B0502020202020204" pitchFamily="34" charset="0"/>
              </a:rPr>
              <a:t>Website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entury Gothic" panose="020B0502020202020204" pitchFamily="34" charset="0"/>
              </a:rPr>
              <a:t>Blogs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entury Gothic" panose="020B0502020202020204" pitchFamily="34" charset="0"/>
              </a:rPr>
              <a:t>Emails &amp; SMS</a:t>
            </a:r>
          </a:p>
        </p:txBody>
      </p:sp>
    </p:spTree>
    <p:extLst>
      <p:ext uri="{BB962C8B-B14F-4D97-AF65-F5344CB8AC3E}">
        <p14:creationId xmlns:p14="http://schemas.microsoft.com/office/powerpoint/2010/main" val="62211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7C6D-3BE6-4C0D-8587-D65035DD4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85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Century Gothic" panose="020B0502020202020204" pitchFamily="34" charset="0"/>
              </a:rPr>
              <a:t>Digital Marketing:</a:t>
            </a:r>
            <a:endParaRPr lang="en-PK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388C7-726F-483E-9534-3776AB94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entury Gothic" panose="020B0502020202020204" pitchFamily="34" charset="0"/>
            </a:endParaRPr>
          </a:p>
          <a:p>
            <a:endParaRPr lang="en-US" sz="2400" dirty="0">
              <a:latin typeface="Century Gothic" panose="020B0502020202020204" pitchFamily="34" charset="0"/>
            </a:endParaRPr>
          </a:p>
          <a:p>
            <a:r>
              <a:rPr lang="en-US" sz="2400" dirty="0">
                <a:latin typeface="Century Gothic" panose="020B0502020202020204" pitchFamily="34" charset="0"/>
              </a:rPr>
              <a:t>All marketing activities done</a:t>
            </a:r>
          </a:p>
          <a:p>
            <a:pPr marL="0" indent="0">
              <a:buNone/>
            </a:pPr>
            <a:r>
              <a:rPr lang="en-US" sz="2400" dirty="0">
                <a:latin typeface="Century Gothic" panose="020B0502020202020204" pitchFamily="34" charset="0"/>
              </a:rPr>
              <a:t> on modern digital channels.</a:t>
            </a:r>
          </a:p>
          <a:p>
            <a:pPr marL="0" indent="0">
              <a:buNone/>
            </a:pPr>
            <a:endParaRPr lang="en-US" sz="2400" dirty="0">
              <a:latin typeface="Century Gothic" panose="020B0502020202020204" pitchFamily="34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93198AB-AA37-48D1-B0F6-6F30A152B0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4790811"/>
              </p:ext>
            </p:extLst>
          </p:nvPr>
        </p:nvGraphicFramePr>
        <p:xfrm>
          <a:off x="4611757" y="862842"/>
          <a:ext cx="7779026" cy="5314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868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EBA6A-B361-4926-BE89-12299E20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Century Gothic" panose="020B0502020202020204" pitchFamily="34" charset="0"/>
              </a:rPr>
              <a:t>Traditional Marketing:</a:t>
            </a:r>
            <a:endParaRPr lang="en-PK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1080-BAB6-41FA-BA88-F2AF5585B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entury Gothic" panose="020B0502020202020204" pitchFamily="34" charset="0"/>
              </a:rPr>
              <a:t>Conventional mode of marketing that helps to reach out to a semi-targeted audience with various offline advertising and promotional methods.</a:t>
            </a:r>
          </a:p>
          <a:p>
            <a:pPr marL="0" indent="0">
              <a:buNone/>
            </a:pPr>
            <a:endParaRPr lang="en-US" sz="2400" dirty="0">
              <a:latin typeface="Century Gothic" panose="020B0502020202020204" pitchFamily="34" charset="0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69CFD37-6839-4BD3-8800-D4714ACC2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969" y="3223883"/>
            <a:ext cx="7760604" cy="326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8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E65A8536752B4298AB91159E51B675" ma:contentTypeVersion="4" ma:contentTypeDescription="Create a new document." ma:contentTypeScope="" ma:versionID="e32904b2c973f3bee20ee8b605687d7b">
  <xsd:schema xmlns:xsd="http://www.w3.org/2001/XMLSchema" xmlns:xs="http://www.w3.org/2001/XMLSchema" xmlns:p="http://schemas.microsoft.com/office/2006/metadata/properties" xmlns:ns2="b4a6d052-adc2-43ce-91ee-69b46b848ff5" targetNamespace="http://schemas.microsoft.com/office/2006/metadata/properties" ma:root="true" ma:fieldsID="2c8a5900f7b98f549811a7dd5ea4580c" ns2:_="">
    <xsd:import namespace="b4a6d052-adc2-43ce-91ee-69b46b848f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a6d052-adc2-43ce-91ee-69b46b848f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BE0352-D3B8-4320-91A2-F15742296DB3}"/>
</file>

<file path=customXml/itemProps2.xml><?xml version="1.0" encoding="utf-8"?>
<ds:datastoreItem xmlns:ds="http://schemas.openxmlformats.org/officeDocument/2006/customXml" ds:itemID="{11046BF7-05C1-445D-B392-73D11CCB2DD6}"/>
</file>

<file path=customXml/itemProps3.xml><?xml version="1.0" encoding="utf-8"?>
<ds:datastoreItem xmlns:ds="http://schemas.openxmlformats.org/officeDocument/2006/customXml" ds:itemID="{14841438-E939-4718-8F1D-B640AC047977}"/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745</Words>
  <Application>Microsoft Office PowerPoint</Application>
  <PresentationFormat>Widescreen</PresentationFormat>
  <Paragraphs>154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Times New Roman</vt:lpstr>
      <vt:lpstr>Office Theme</vt:lpstr>
      <vt:lpstr>Introduction To Digital Marketing    </vt:lpstr>
      <vt:lpstr>Marketing:</vt:lpstr>
      <vt:lpstr>Value</vt:lpstr>
      <vt:lpstr>Value</vt:lpstr>
      <vt:lpstr>Evolution of Marketing:</vt:lpstr>
      <vt:lpstr>Digital Media:</vt:lpstr>
      <vt:lpstr>Digital Media:</vt:lpstr>
      <vt:lpstr>Digital Marketing:</vt:lpstr>
      <vt:lpstr>Traditional Marketing:</vt:lpstr>
      <vt:lpstr>Traditional Marketing:</vt:lpstr>
      <vt:lpstr>Traditional vs Digital Marketing:</vt:lpstr>
      <vt:lpstr>Digital Marketing:</vt:lpstr>
      <vt:lpstr>Digital Marketing:</vt:lpstr>
      <vt:lpstr>Digital Marketing Jobs: </vt:lpstr>
      <vt:lpstr>Digital Marketing Tools:</vt:lpstr>
      <vt:lpstr>Digital Marketing Tools: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Digital Marketing    </dc:title>
  <dc:creator>Sabahat</dc:creator>
  <cp:lastModifiedBy>Nighat Akhtar</cp:lastModifiedBy>
  <cp:revision>42</cp:revision>
  <dcterms:created xsi:type="dcterms:W3CDTF">2020-02-28T05:30:21Z</dcterms:created>
  <dcterms:modified xsi:type="dcterms:W3CDTF">2021-04-25T11:56:23Z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0x010100C5E65A8536752B4298AB91159E51B675</vt:lpwstr>
  </property>
</Properties>
</file>