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85" r:id="rId3"/>
    <p:sldId id="284" r:id="rId4"/>
    <p:sldId id="267" r:id="rId5"/>
    <p:sldId id="269" r:id="rId6"/>
    <p:sldId id="270" r:id="rId7"/>
    <p:sldId id="268" r:id="rId8"/>
    <p:sldId id="258" r:id="rId9"/>
    <p:sldId id="286" r:id="rId10"/>
    <p:sldId id="272" r:id="rId11"/>
    <p:sldId id="273" r:id="rId12"/>
    <p:sldId id="274" r:id="rId13"/>
    <p:sldId id="280" r:id="rId14"/>
    <p:sldId id="281" r:id="rId15"/>
    <p:sldId id="282" r:id="rId16"/>
    <p:sldId id="283" r:id="rId17"/>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29" autoAdjust="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D96183-8A58-4D8E-B786-67EEA924D469}" type="datetimeFigureOut">
              <a:rPr lang="x-none" smtClean="0"/>
              <a:t>4/28/2021</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2C9F3-26D2-4442-89F1-63D7ECE7DAAA}" type="slidenum">
              <a:rPr lang="x-none" smtClean="0"/>
              <a:t>‹#›</a:t>
            </a:fld>
            <a:endParaRPr lang="x-none"/>
          </a:p>
        </p:txBody>
      </p:sp>
    </p:spTree>
    <p:extLst>
      <p:ext uri="{BB962C8B-B14F-4D97-AF65-F5344CB8AC3E}">
        <p14:creationId xmlns:p14="http://schemas.microsoft.com/office/powerpoint/2010/main" val="1457568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Engagements means the number of likes and comments you want to increase on your page or post. More engagement leads to more reach.</a:t>
            </a:r>
            <a:endParaRPr lang="x-none" dirty="0"/>
          </a:p>
        </p:txBody>
      </p:sp>
      <p:sp>
        <p:nvSpPr>
          <p:cNvPr id="4" name="Slide Number Placeholder 3"/>
          <p:cNvSpPr>
            <a:spLocks noGrp="1"/>
          </p:cNvSpPr>
          <p:nvPr>
            <p:ph type="sldNum" sz="quarter" idx="5"/>
          </p:nvPr>
        </p:nvSpPr>
        <p:spPr/>
        <p:txBody>
          <a:bodyPr/>
          <a:lstStyle/>
          <a:p>
            <a:fld id="{ED12C9F3-26D2-4442-89F1-63D7ECE7DAAA}" type="slidenum">
              <a:rPr lang="x-none" smtClean="0"/>
              <a:t>10</a:t>
            </a:fld>
            <a:endParaRPr lang="x-none"/>
          </a:p>
        </p:txBody>
      </p:sp>
    </p:spTree>
    <p:extLst>
      <p:ext uri="{BB962C8B-B14F-4D97-AF65-F5344CB8AC3E}">
        <p14:creationId xmlns:p14="http://schemas.microsoft.com/office/powerpoint/2010/main" val="183625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53390-7A04-4FA6-8384-BF77840BD4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xmlns="" id="{9E17F0BC-A607-4E94-993D-F4AA2E6E5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xmlns="" id="{6740491E-4E94-4415-BA1D-6072A7A58366}"/>
              </a:ext>
            </a:extLst>
          </p:cNvPr>
          <p:cNvSpPr>
            <a:spLocks noGrp="1"/>
          </p:cNvSpPr>
          <p:nvPr>
            <p:ph type="dt" sz="half" idx="10"/>
          </p:nvPr>
        </p:nvSpPr>
        <p:spPr/>
        <p:txBody>
          <a:bodyPr/>
          <a:lstStyle/>
          <a:p>
            <a:fld id="{C59E3C8F-2A3C-4A96-A87B-F4739C690730}" type="datetimeFigureOut">
              <a:rPr lang="x-none" smtClean="0"/>
              <a:t>4/28/2021</a:t>
            </a:fld>
            <a:endParaRPr lang="x-none"/>
          </a:p>
        </p:txBody>
      </p:sp>
      <p:sp>
        <p:nvSpPr>
          <p:cNvPr id="5" name="Footer Placeholder 4">
            <a:extLst>
              <a:ext uri="{FF2B5EF4-FFF2-40B4-BE49-F238E27FC236}">
                <a16:creationId xmlns:a16="http://schemas.microsoft.com/office/drawing/2014/main" xmlns="" id="{B1A434D1-99EA-4FA6-B866-A45825C791D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8BF93BBE-8CCF-4C85-86BC-28B82603D3E0}"/>
              </a:ext>
            </a:extLst>
          </p:cNvPr>
          <p:cNvSpPr>
            <a:spLocks noGrp="1"/>
          </p:cNvSpPr>
          <p:nvPr>
            <p:ph type="sldNum" sz="quarter" idx="12"/>
          </p:nvPr>
        </p:nvSpPr>
        <p:spPr/>
        <p:txBody>
          <a:bodyPr/>
          <a:lstStyle/>
          <a:p>
            <a:fld id="{5A038CB0-1DC1-4D3B-B682-70629EE0427F}" type="slidenum">
              <a:rPr lang="x-none" smtClean="0"/>
              <a:t>‹#›</a:t>
            </a:fld>
            <a:endParaRPr lang="x-none"/>
          </a:p>
        </p:txBody>
      </p:sp>
    </p:spTree>
    <p:extLst>
      <p:ext uri="{BB962C8B-B14F-4D97-AF65-F5344CB8AC3E}">
        <p14:creationId xmlns:p14="http://schemas.microsoft.com/office/powerpoint/2010/main" val="257703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377F15-943D-41F6-B1DD-1BCB582C6632}"/>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803E4A36-4426-479A-BEFD-46141F57FF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4C4A0392-5470-4524-BB6E-FC08D905FF9E}"/>
              </a:ext>
            </a:extLst>
          </p:cNvPr>
          <p:cNvSpPr>
            <a:spLocks noGrp="1"/>
          </p:cNvSpPr>
          <p:nvPr>
            <p:ph type="dt" sz="half" idx="10"/>
          </p:nvPr>
        </p:nvSpPr>
        <p:spPr/>
        <p:txBody>
          <a:bodyPr/>
          <a:lstStyle/>
          <a:p>
            <a:fld id="{C59E3C8F-2A3C-4A96-A87B-F4739C690730}" type="datetimeFigureOut">
              <a:rPr lang="x-none" smtClean="0"/>
              <a:t>4/28/2021</a:t>
            </a:fld>
            <a:endParaRPr lang="x-none"/>
          </a:p>
        </p:txBody>
      </p:sp>
      <p:sp>
        <p:nvSpPr>
          <p:cNvPr id="5" name="Footer Placeholder 4">
            <a:extLst>
              <a:ext uri="{FF2B5EF4-FFF2-40B4-BE49-F238E27FC236}">
                <a16:creationId xmlns:a16="http://schemas.microsoft.com/office/drawing/2014/main" xmlns="" id="{8F30CCEE-68EC-4A32-B466-C2772518D81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2FFAE77C-A238-450C-9922-296DFBAE96B5}"/>
              </a:ext>
            </a:extLst>
          </p:cNvPr>
          <p:cNvSpPr>
            <a:spLocks noGrp="1"/>
          </p:cNvSpPr>
          <p:nvPr>
            <p:ph type="sldNum" sz="quarter" idx="12"/>
          </p:nvPr>
        </p:nvSpPr>
        <p:spPr/>
        <p:txBody>
          <a:bodyPr/>
          <a:lstStyle/>
          <a:p>
            <a:fld id="{5A038CB0-1DC1-4D3B-B682-70629EE0427F}" type="slidenum">
              <a:rPr lang="x-none" smtClean="0"/>
              <a:t>‹#›</a:t>
            </a:fld>
            <a:endParaRPr lang="x-none"/>
          </a:p>
        </p:txBody>
      </p:sp>
    </p:spTree>
    <p:extLst>
      <p:ext uri="{BB962C8B-B14F-4D97-AF65-F5344CB8AC3E}">
        <p14:creationId xmlns:p14="http://schemas.microsoft.com/office/powerpoint/2010/main" val="32926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E3548A-3F47-4238-8CB5-C7EA603457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BE97E1AC-B6C8-4ECE-9B5D-F578621E7F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245C7D9B-14E8-4FD0-95C0-FF52DE0736CA}"/>
              </a:ext>
            </a:extLst>
          </p:cNvPr>
          <p:cNvSpPr>
            <a:spLocks noGrp="1"/>
          </p:cNvSpPr>
          <p:nvPr>
            <p:ph type="dt" sz="half" idx="10"/>
          </p:nvPr>
        </p:nvSpPr>
        <p:spPr/>
        <p:txBody>
          <a:bodyPr/>
          <a:lstStyle/>
          <a:p>
            <a:fld id="{C59E3C8F-2A3C-4A96-A87B-F4739C690730}" type="datetimeFigureOut">
              <a:rPr lang="x-none" smtClean="0"/>
              <a:t>4/28/2021</a:t>
            </a:fld>
            <a:endParaRPr lang="x-none"/>
          </a:p>
        </p:txBody>
      </p:sp>
      <p:sp>
        <p:nvSpPr>
          <p:cNvPr id="5" name="Footer Placeholder 4">
            <a:extLst>
              <a:ext uri="{FF2B5EF4-FFF2-40B4-BE49-F238E27FC236}">
                <a16:creationId xmlns:a16="http://schemas.microsoft.com/office/drawing/2014/main" xmlns="" id="{AA253E36-5A73-42A4-ABA2-F1A4D6B1446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E6D5A4F5-790F-4CFD-9721-77E0C0DA7AC8}"/>
              </a:ext>
            </a:extLst>
          </p:cNvPr>
          <p:cNvSpPr>
            <a:spLocks noGrp="1"/>
          </p:cNvSpPr>
          <p:nvPr>
            <p:ph type="sldNum" sz="quarter" idx="12"/>
          </p:nvPr>
        </p:nvSpPr>
        <p:spPr/>
        <p:txBody>
          <a:bodyPr/>
          <a:lstStyle/>
          <a:p>
            <a:fld id="{5A038CB0-1DC1-4D3B-B682-70629EE0427F}" type="slidenum">
              <a:rPr lang="x-none" smtClean="0"/>
              <a:t>‹#›</a:t>
            </a:fld>
            <a:endParaRPr lang="x-none"/>
          </a:p>
        </p:txBody>
      </p:sp>
    </p:spTree>
    <p:extLst>
      <p:ext uri="{BB962C8B-B14F-4D97-AF65-F5344CB8AC3E}">
        <p14:creationId xmlns:p14="http://schemas.microsoft.com/office/powerpoint/2010/main" val="826896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2FEB08-7B9F-474E-81F3-9FF62E9E91ED}"/>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B732BB24-8505-43D9-BBEA-6E8C66D7E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95E08807-C5B2-49E0-80C0-B1AFF2AC5915}"/>
              </a:ext>
            </a:extLst>
          </p:cNvPr>
          <p:cNvSpPr>
            <a:spLocks noGrp="1"/>
          </p:cNvSpPr>
          <p:nvPr>
            <p:ph type="dt" sz="half" idx="10"/>
          </p:nvPr>
        </p:nvSpPr>
        <p:spPr/>
        <p:txBody>
          <a:bodyPr/>
          <a:lstStyle/>
          <a:p>
            <a:fld id="{C59E3C8F-2A3C-4A96-A87B-F4739C690730}" type="datetimeFigureOut">
              <a:rPr lang="x-none" smtClean="0"/>
              <a:t>4/28/2021</a:t>
            </a:fld>
            <a:endParaRPr lang="x-none"/>
          </a:p>
        </p:txBody>
      </p:sp>
      <p:sp>
        <p:nvSpPr>
          <p:cNvPr id="5" name="Footer Placeholder 4">
            <a:extLst>
              <a:ext uri="{FF2B5EF4-FFF2-40B4-BE49-F238E27FC236}">
                <a16:creationId xmlns:a16="http://schemas.microsoft.com/office/drawing/2014/main" xmlns="" id="{384FB18E-0D0E-4935-8ED1-84C03437926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61D0B359-66BC-471F-99FC-0AB0800ACDB4}"/>
              </a:ext>
            </a:extLst>
          </p:cNvPr>
          <p:cNvSpPr>
            <a:spLocks noGrp="1"/>
          </p:cNvSpPr>
          <p:nvPr>
            <p:ph type="sldNum" sz="quarter" idx="12"/>
          </p:nvPr>
        </p:nvSpPr>
        <p:spPr/>
        <p:txBody>
          <a:bodyPr/>
          <a:lstStyle/>
          <a:p>
            <a:fld id="{5A038CB0-1DC1-4D3B-B682-70629EE0427F}" type="slidenum">
              <a:rPr lang="x-none" smtClean="0"/>
              <a:t>‹#›</a:t>
            </a:fld>
            <a:endParaRPr lang="x-none"/>
          </a:p>
        </p:txBody>
      </p:sp>
    </p:spTree>
    <p:extLst>
      <p:ext uri="{BB962C8B-B14F-4D97-AF65-F5344CB8AC3E}">
        <p14:creationId xmlns:p14="http://schemas.microsoft.com/office/powerpoint/2010/main" val="356212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9E9BAD-2E49-4E97-BFE4-99162535BA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921A1E50-0D8C-4725-BCA0-4D1E1C33C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325C53-23FB-457D-B30E-A6DEEEA5AB36}"/>
              </a:ext>
            </a:extLst>
          </p:cNvPr>
          <p:cNvSpPr>
            <a:spLocks noGrp="1"/>
          </p:cNvSpPr>
          <p:nvPr>
            <p:ph type="dt" sz="half" idx="10"/>
          </p:nvPr>
        </p:nvSpPr>
        <p:spPr/>
        <p:txBody>
          <a:bodyPr/>
          <a:lstStyle/>
          <a:p>
            <a:fld id="{C59E3C8F-2A3C-4A96-A87B-F4739C690730}" type="datetimeFigureOut">
              <a:rPr lang="x-none" smtClean="0"/>
              <a:t>4/28/2021</a:t>
            </a:fld>
            <a:endParaRPr lang="x-none"/>
          </a:p>
        </p:txBody>
      </p:sp>
      <p:sp>
        <p:nvSpPr>
          <p:cNvPr id="5" name="Footer Placeholder 4">
            <a:extLst>
              <a:ext uri="{FF2B5EF4-FFF2-40B4-BE49-F238E27FC236}">
                <a16:creationId xmlns:a16="http://schemas.microsoft.com/office/drawing/2014/main" xmlns="" id="{0CE19BC8-C5DD-45C7-8C00-4317BBBF40A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D4D8B70C-0DB8-4CAD-8F0B-E59A4988641C}"/>
              </a:ext>
            </a:extLst>
          </p:cNvPr>
          <p:cNvSpPr>
            <a:spLocks noGrp="1"/>
          </p:cNvSpPr>
          <p:nvPr>
            <p:ph type="sldNum" sz="quarter" idx="12"/>
          </p:nvPr>
        </p:nvSpPr>
        <p:spPr/>
        <p:txBody>
          <a:bodyPr/>
          <a:lstStyle/>
          <a:p>
            <a:fld id="{5A038CB0-1DC1-4D3B-B682-70629EE0427F}" type="slidenum">
              <a:rPr lang="x-none" smtClean="0"/>
              <a:t>‹#›</a:t>
            </a:fld>
            <a:endParaRPr lang="x-none"/>
          </a:p>
        </p:txBody>
      </p:sp>
    </p:spTree>
    <p:extLst>
      <p:ext uri="{BB962C8B-B14F-4D97-AF65-F5344CB8AC3E}">
        <p14:creationId xmlns:p14="http://schemas.microsoft.com/office/powerpoint/2010/main" val="366923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66A10-9B41-4B20-BA54-E665F0833541}"/>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587210DC-7721-4B00-A60B-1F700A070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xmlns="" id="{E50D2B3A-D5FA-4E6A-9008-CD934E9986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xmlns="" id="{1621CDFF-87F0-480D-970E-5075627A8BA0}"/>
              </a:ext>
            </a:extLst>
          </p:cNvPr>
          <p:cNvSpPr>
            <a:spLocks noGrp="1"/>
          </p:cNvSpPr>
          <p:nvPr>
            <p:ph type="dt" sz="half" idx="10"/>
          </p:nvPr>
        </p:nvSpPr>
        <p:spPr/>
        <p:txBody>
          <a:bodyPr/>
          <a:lstStyle/>
          <a:p>
            <a:fld id="{C59E3C8F-2A3C-4A96-A87B-F4739C690730}" type="datetimeFigureOut">
              <a:rPr lang="x-none" smtClean="0"/>
              <a:t>4/28/2021</a:t>
            </a:fld>
            <a:endParaRPr lang="x-none"/>
          </a:p>
        </p:txBody>
      </p:sp>
      <p:sp>
        <p:nvSpPr>
          <p:cNvPr id="6" name="Footer Placeholder 5">
            <a:extLst>
              <a:ext uri="{FF2B5EF4-FFF2-40B4-BE49-F238E27FC236}">
                <a16:creationId xmlns:a16="http://schemas.microsoft.com/office/drawing/2014/main" xmlns="" id="{67CB0C12-2455-45F7-8B0E-A0BC5E103A9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A89EB682-AFDF-4DA5-BAE2-BDBAD475DA0F}"/>
              </a:ext>
            </a:extLst>
          </p:cNvPr>
          <p:cNvSpPr>
            <a:spLocks noGrp="1"/>
          </p:cNvSpPr>
          <p:nvPr>
            <p:ph type="sldNum" sz="quarter" idx="12"/>
          </p:nvPr>
        </p:nvSpPr>
        <p:spPr/>
        <p:txBody>
          <a:bodyPr/>
          <a:lstStyle/>
          <a:p>
            <a:fld id="{5A038CB0-1DC1-4D3B-B682-70629EE0427F}" type="slidenum">
              <a:rPr lang="x-none" smtClean="0"/>
              <a:t>‹#›</a:t>
            </a:fld>
            <a:endParaRPr lang="x-none"/>
          </a:p>
        </p:txBody>
      </p:sp>
    </p:spTree>
    <p:extLst>
      <p:ext uri="{BB962C8B-B14F-4D97-AF65-F5344CB8AC3E}">
        <p14:creationId xmlns:p14="http://schemas.microsoft.com/office/powerpoint/2010/main" val="619585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BD382-6FF5-4CE2-A1D4-435C4BA3AFC0}"/>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BCA677D5-2F5C-4446-A40E-2AA93BA670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B2DE9E7-F820-45FD-A6BE-7AD09D89B3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xmlns="" id="{C7CAC3F9-180E-4508-8550-5C1994402D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D031CE6-6195-4CB9-83F8-CFB0A1BC95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xmlns="" id="{FD5D6103-51C5-4795-B7FA-6CFB5FF846E8}"/>
              </a:ext>
            </a:extLst>
          </p:cNvPr>
          <p:cNvSpPr>
            <a:spLocks noGrp="1"/>
          </p:cNvSpPr>
          <p:nvPr>
            <p:ph type="dt" sz="half" idx="10"/>
          </p:nvPr>
        </p:nvSpPr>
        <p:spPr/>
        <p:txBody>
          <a:bodyPr/>
          <a:lstStyle/>
          <a:p>
            <a:fld id="{C59E3C8F-2A3C-4A96-A87B-F4739C690730}" type="datetimeFigureOut">
              <a:rPr lang="x-none" smtClean="0"/>
              <a:t>4/28/2021</a:t>
            </a:fld>
            <a:endParaRPr lang="x-none"/>
          </a:p>
        </p:txBody>
      </p:sp>
      <p:sp>
        <p:nvSpPr>
          <p:cNvPr id="8" name="Footer Placeholder 7">
            <a:extLst>
              <a:ext uri="{FF2B5EF4-FFF2-40B4-BE49-F238E27FC236}">
                <a16:creationId xmlns:a16="http://schemas.microsoft.com/office/drawing/2014/main" xmlns="" id="{CDD8101F-4479-4982-8577-233B9AEB11A2}"/>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7FA0826B-E5DD-42D1-86F5-98A20AC99716}"/>
              </a:ext>
            </a:extLst>
          </p:cNvPr>
          <p:cNvSpPr>
            <a:spLocks noGrp="1"/>
          </p:cNvSpPr>
          <p:nvPr>
            <p:ph type="sldNum" sz="quarter" idx="12"/>
          </p:nvPr>
        </p:nvSpPr>
        <p:spPr/>
        <p:txBody>
          <a:bodyPr/>
          <a:lstStyle/>
          <a:p>
            <a:fld id="{5A038CB0-1DC1-4D3B-B682-70629EE0427F}" type="slidenum">
              <a:rPr lang="x-none" smtClean="0"/>
              <a:t>‹#›</a:t>
            </a:fld>
            <a:endParaRPr lang="x-none"/>
          </a:p>
        </p:txBody>
      </p:sp>
    </p:spTree>
    <p:extLst>
      <p:ext uri="{BB962C8B-B14F-4D97-AF65-F5344CB8AC3E}">
        <p14:creationId xmlns:p14="http://schemas.microsoft.com/office/powerpoint/2010/main" val="299262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9E9287-AE18-4016-8D39-642A71B9EA0A}"/>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xmlns="" id="{189DB12F-B3A0-4507-9541-CFDF07492E11}"/>
              </a:ext>
            </a:extLst>
          </p:cNvPr>
          <p:cNvSpPr>
            <a:spLocks noGrp="1"/>
          </p:cNvSpPr>
          <p:nvPr>
            <p:ph type="dt" sz="half" idx="10"/>
          </p:nvPr>
        </p:nvSpPr>
        <p:spPr/>
        <p:txBody>
          <a:bodyPr/>
          <a:lstStyle/>
          <a:p>
            <a:fld id="{C59E3C8F-2A3C-4A96-A87B-F4739C690730}" type="datetimeFigureOut">
              <a:rPr lang="x-none" smtClean="0"/>
              <a:t>4/28/2021</a:t>
            </a:fld>
            <a:endParaRPr lang="x-none"/>
          </a:p>
        </p:txBody>
      </p:sp>
      <p:sp>
        <p:nvSpPr>
          <p:cNvPr id="4" name="Footer Placeholder 3">
            <a:extLst>
              <a:ext uri="{FF2B5EF4-FFF2-40B4-BE49-F238E27FC236}">
                <a16:creationId xmlns:a16="http://schemas.microsoft.com/office/drawing/2014/main" xmlns="" id="{77AA8DD5-75B4-400D-8876-9D1F607D5299}"/>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67F4E8D6-D99D-4409-80FE-6571A3DC2217}"/>
              </a:ext>
            </a:extLst>
          </p:cNvPr>
          <p:cNvSpPr>
            <a:spLocks noGrp="1"/>
          </p:cNvSpPr>
          <p:nvPr>
            <p:ph type="sldNum" sz="quarter" idx="12"/>
          </p:nvPr>
        </p:nvSpPr>
        <p:spPr/>
        <p:txBody>
          <a:bodyPr/>
          <a:lstStyle/>
          <a:p>
            <a:fld id="{5A038CB0-1DC1-4D3B-B682-70629EE0427F}" type="slidenum">
              <a:rPr lang="x-none" smtClean="0"/>
              <a:t>‹#›</a:t>
            </a:fld>
            <a:endParaRPr lang="x-none"/>
          </a:p>
        </p:txBody>
      </p:sp>
    </p:spTree>
    <p:extLst>
      <p:ext uri="{BB962C8B-B14F-4D97-AF65-F5344CB8AC3E}">
        <p14:creationId xmlns:p14="http://schemas.microsoft.com/office/powerpoint/2010/main" val="361852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3E1E10E-563D-4884-9294-B4A9BCC2FAAD}"/>
              </a:ext>
            </a:extLst>
          </p:cNvPr>
          <p:cNvSpPr>
            <a:spLocks noGrp="1"/>
          </p:cNvSpPr>
          <p:nvPr>
            <p:ph type="dt" sz="half" idx="10"/>
          </p:nvPr>
        </p:nvSpPr>
        <p:spPr/>
        <p:txBody>
          <a:bodyPr/>
          <a:lstStyle/>
          <a:p>
            <a:fld id="{C59E3C8F-2A3C-4A96-A87B-F4739C690730}" type="datetimeFigureOut">
              <a:rPr lang="x-none" smtClean="0"/>
              <a:t>4/28/2021</a:t>
            </a:fld>
            <a:endParaRPr lang="x-none"/>
          </a:p>
        </p:txBody>
      </p:sp>
      <p:sp>
        <p:nvSpPr>
          <p:cNvPr id="3" name="Footer Placeholder 2">
            <a:extLst>
              <a:ext uri="{FF2B5EF4-FFF2-40B4-BE49-F238E27FC236}">
                <a16:creationId xmlns:a16="http://schemas.microsoft.com/office/drawing/2014/main" xmlns="" id="{898EFC47-37BE-456A-ADE5-130F309F6AE0}"/>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E03A7F7C-31B4-4F88-9C6A-CD9DFFCC1ED4}"/>
              </a:ext>
            </a:extLst>
          </p:cNvPr>
          <p:cNvSpPr>
            <a:spLocks noGrp="1"/>
          </p:cNvSpPr>
          <p:nvPr>
            <p:ph type="sldNum" sz="quarter" idx="12"/>
          </p:nvPr>
        </p:nvSpPr>
        <p:spPr/>
        <p:txBody>
          <a:bodyPr/>
          <a:lstStyle/>
          <a:p>
            <a:fld id="{5A038CB0-1DC1-4D3B-B682-70629EE0427F}" type="slidenum">
              <a:rPr lang="x-none" smtClean="0"/>
              <a:t>‹#›</a:t>
            </a:fld>
            <a:endParaRPr lang="x-none"/>
          </a:p>
        </p:txBody>
      </p:sp>
    </p:spTree>
    <p:extLst>
      <p:ext uri="{BB962C8B-B14F-4D97-AF65-F5344CB8AC3E}">
        <p14:creationId xmlns:p14="http://schemas.microsoft.com/office/powerpoint/2010/main" val="164074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153F39-A8B2-4415-8DA1-127AD56787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889C0475-7422-4B3A-A2F4-E5DA01D904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xmlns="" id="{1929DC26-9A4A-4FF9-930A-D5FF635BF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38D14E6-5348-4030-A0B3-71A7F43F4311}"/>
              </a:ext>
            </a:extLst>
          </p:cNvPr>
          <p:cNvSpPr>
            <a:spLocks noGrp="1"/>
          </p:cNvSpPr>
          <p:nvPr>
            <p:ph type="dt" sz="half" idx="10"/>
          </p:nvPr>
        </p:nvSpPr>
        <p:spPr/>
        <p:txBody>
          <a:bodyPr/>
          <a:lstStyle/>
          <a:p>
            <a:fld id="{C59E3C8F-2A3C-4A96-A87B-F4739C690730}" type="datetimeFigureOut">
              <a:rPr lang="x-none" smtClean="0"/>
              <a:t>4/28/2021</a:t>
            </a:fld>
            <a:endParaRPr lang="x-none"/>
          </a:p>
        </p:txBody>
      </p:sp>
      <p:sp>
        <p:nvSpPr>
          <p:cNvPr id="6" name="Footer Placeholder 5">
            <a:extLst>
              <a:ext uri="{FF2B5EF4-FFF2-40B4-BE49-F238E27FC236}">
                <a16:creationId xmlns:a16="http://schemas.microsoft.com/office/drawing/2014/main" xmlns="" id="{DB774BDB-BD03-4EEA-AB4C-0DC99C58A61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DD9F9B34-0F8F-4FB0-84BB-02FAD2291905}"/>
              </a:ext>
            </a:extLst>
          </p:cNvPr>
          <p:cNvSpPr>
            <a:spLocks noGrp="1"/>
          </p:cNvSpPr>
          <p:nvPr>
            <p:ph type="sldNum" sz="quarter" idx="12"/>
          </p:nvPr>
        </p:nvSpPr>
        <p:spPr/>
        <p:txBody>
          <a:bodyPr/>
          <a:lstStyle/>
          <a:p>
            <a:fld id="{5A038CB0-1DC1-4D3B-B682-70629EE0427F}" type="slidenum">
              <a:rPr lang="x-none" smtClean="0"/>
              <a:t>‹#›</a:t>
            </a:fld>
            <a:endParaRPr lang="x-none"/>
          </a:p>
        </p:txBody>
      </p:sp>
    </p:spTree>
    <p:extLst>
      <p:ext uri="{BB962C8B-B14F-4D97-AF65-F5344CB8AC3E}">
        <p14:creationId xmlns:p14="http://schemas.microsoft.com/office/powerpoint/2010/main" val="2419324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EE8BA2-8A7D-46FD-87CA-2EEA087A0A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xmlns="" id="{255F67F8-E8B0-4CA2-BAEF-9C402B14B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B72A3DDF-A8B8-43DB-83A6-832D619D7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B7D4ECA-DB36-4D20-BC68-C0FF4084142E}"/>
              </a:ext>
            </a:extLst>
          </p:cNvPr>
          <p:cNvSpPr>
            <a:spLocks noGrp="1"/>
          </p:cNvSpPr>
          <p:nvPr>
            <p:ph type="dt" sz="half" idx="10"/>
          </p:nvPr>
        </p:nvSpPr>
        <p:spPr/>
        <p:txBody>
          <a:bodyPr/>
          <a:lstStyle/>
          <a:p>
            <a:fld id="{C59E3C8F-2A3C-4A96-A87B-F4739C690730}" type="datetimeFigureOut">
              <a:rPr lang="x-none" smtClean="0"/>
              <a:t>4/28/2021</a:t>
            </a:fld>
            <a:endParaRPr lang="x-none"/>
          </a:p>
        </p:txBody>
      </p:sp>
      <p:sp>
        <p:nvSpPr>
          <p:cNvPr id="6" name="Footer Placeholder 5">
            <a:extLst>
              <a:ext uri="{FF2B5EF4-FFF2-40B4-BE49-F238E27FC236}">
                <a16:creationId xmlns:a16="http://schemas.microsoft.com/office/drawing/2014/main" xmlns="" id="{60241105-2259-4948-8851-10B5C3B66752}"/>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86CFABCF-FD17-4CA9-BBFC-9DF85AB54D86}"/>
              </a:ext>
            </a:extLst>
          </p:cNvPr>
          <p:cNvSpPr>
            <a:spLocks noGrp="1"/>
          </p:cNvSpPr>
          <p:nvPr>
            <p:ph type="sldNum" sz="quarter" idx="12"/>
          </p:nvPr>
        </p:nvSpPr>
        <p:spPr/>
        <p:txBody>
          <a:bodyPr/>
          <a:lstStyle/>
          <a:p>
            <a:fld id="{5A038CB0-1DC1-4D3B-B682-70629EE0427F}" type="slidenum">
              <a:rPr lang="x-none" smtClean="0"/>
              <a:t>‹#›</a:t>
            </a:fld>
            <a:endParaRPr lang="x-none"/>
          </a:p>
        </p:txBody>
      </p:sp>
    </p:spTree>
    <p:extLst>
      <p:ext uri="{BB962C8B-B14F-4D97-AF65-F5344CB8AC3E}">
        <p14:creationId xmlns:p14="http://schemas.microsoft.com/office/powerpoint/2010/main" val="294577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8B838A1-1A83-4429-AAA8-3773085729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F3CEA678-F64C-4939-8F13-9C606068F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D67B3109-9708-45BD-A59B-9E088C5F4E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E3C8F-2A3C-4A96-A87B-F4739C690730}" type="datetimeFigureOut">
              <a:rPr lang="x-none" smtClean="0"/>
              <a:t>4/28/2021</a:t>
            </a:fld>
            <a:endParaRPr lang="x-none"/>
          </a:p>
        </p:txBody>
      </p:sp>
      <p:sp>
        <p:nvSpPr>
          <p:cNvPr id="5" name="Footer Placeholder 4">
            <a:extLst>
              <a:ext uri="{FF2B5EF4-FFF2-40B4-BE49-F238E27FC236}">
                <a16:creationId xmlns:a16="http://schemas.microsoft.com/office/drawing/2014/main" xmlns="" id="{3070EF63-899B-4FC2-B095-A30896B103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E7C5ED9B-B82C-44E8-B349-B2763C84FA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38CB0-1DC1-4D3B-B682-70629EE0427F}" type="slidenum">
              <a:rPr lang="x-none" smtClean="0"/>
              <a:t>‹#›</a:t>
            </a:fld>
            <a:endParaRPr lang="x-none"/>
          </a:p>
        </p:txBody>
      </p:sp>
    </p:spTree>
    <p:extLst>
      <p:ext uri="{BB962C8B-B14F-4D97-AF65-F5344CB8AC3E}">
        <p14:creationId xmlns:p14="http://schemas.microsoft.com/office/powerpoint/2010/main" val="1124343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igitalmarketinggroup28.files.wordpress.com/2015/03/social_sizzle_3d.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16marketing.com/atlanta-digital-marketing-agency-servi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0865C8-64EA-4F88-9628-C6BF70C6C27F}"/>
              </a:ext>
            </a:extLst>
          </p:cNvPr>
          <p:cNvSpPr>
            <a:spLocks noGrp="1"/>
          </p:cNvSpPr>
          <p:nvPr>
            <p:ph type="ctrTitle"/>
          </p:nvPr>
        </p:nvSpPr>
        <p:spPr>
          <a:xfrm>
            <a:off x="1524000" y="1584325"/>
            <a:ext cx="9144000" cy="2387600"/>
          </a:xfrm>
        </p:spPr>
        <p:txBody>
          <a:bodyPr/>
          <a:lstStyle/>
          <a:p>
            <a:r>
              <a:rPr lang="en-US" b="1" dirty="0">
                <a:solidFill>
                  <a:srgbClr val="002060"/>
                </a:solidFill>
                <a:latin typeface="Century Gothic" panose="020B0502020202020204" pitchFamily="34" charset="0"/>
              </a:rPr>
              <a:t>Introduction To Digital Marketing</a:t>
            </a:r>
            <a:r>
              <a:rPr lang="en-US" b="1" dirty="0">
                <a:latin typeface="Century Gothic" panose="020B0502020202020204" pitchFamily="34" charset="0"/>
              </a:rPr>
              <a:t>    </a:t>
            </a:r>
            <a:endParaRPr lang="x-none" b="1" dirty="0">
              <a:latin typeface="Century Gothic" panose="020B0502020202020204" pitchFamily="34" charset="0"/>
            </a:endParaRPr>
          </a:p>
        </p:txBody>
      </p:sp>
      <p:sp>
        <p:nvSpPr>
          <p:cNvPr id="3" name="Subtitle 2">
            <a:extLst>
              <a:ext uri="{FF2B5EF4-FFF2-40B4-BE49-F238E27FC236}">
                <a16:creationId xmlns:a16="http://schemas.microsoft.com/office/drawing/2014/main" xmlns="" id="{3812D063-6E25-4C1D-B5EE-346DE53CCB7B}"/>
              </a:ext>
            </a:extLst>
          </p:cNvPr>
          <p:cNvSpPr>
            <a:spLocks noGrp="1"/>
          </p:cNvSpPr>
          <p:nvPr>
            <p:ph type="subTitle" idx="1"/>
          </p:nvPr>
        </p:nvSpPr>
        <p:spPr>
          <a:xfrm>
            <a:off x="1524000" y="4079875"/>
            <a:ext cx="9144000" cy="1655762"/>
          </a:xfrm>
        </p:spPr>
        <p:txBody>
          <a:bodyPr/>
          <a:lstStyle/>
          <a:p>
            <a:r>
              <a:rPr lang="en-US" dirty="0"/>
              <a:t>                                                                        </a:t>
            </a:r>
            <a:r>
              <a:rPr lang="en-US" dirty="0" smtClean="0"/>
              <a:t>Chapter-2(Strategy </a:t>
            </a:r>
            <a:r>
              <a:rPr lang="en-US" dirty="0"/>
              <a:t>Frameworks)</a:t>
            </a:r>
            <a:endParaRPr lang="x-none" dirty="0"/>
          </a:p>
        </p:txBody>
      </p:sp>
    </p:spTree>
    <p:extLst>
      <p:ext uri="{BB962C8B-B14F-4D97-AF65-F5344CB8AC3E}">
        <p14:creationId xmlns:p14="http://schemas.microsoft.com/office/powerpoint/2010/main" val="1231302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03261-1CA2-436A-8629-F95C7EFB0F69}"/>
              </a:ext>
            </a:extLst>
          </p:cNvPr>
          <p:cNvSpPr>
            <a:spLocks noGrp="1"/>
          </p:cNvSpPr>
          <p:nvPr>
            <p:ph type="title"/>
          </p:nvPr>
        </p:nvSpPr>
        <p:spPr>
          <a:xfrm>
            <a:off x="838200" y="336989"/>
            <a:ext cx="10515600" cy="1325563"/>
          </a:xfrm>
        </p:spPr>
        <p:txBody>
          <a:bodyPr/>
          <a:lstStyle/>
          <a:p>
            <a:r>
              <a:rPr lang="en-US" b="1" dirty="0">
                <a:solidFill>
                  <a:srgbClr val="002060"/>
                </a:solidFill>
                <a:latin typeface="Century Gothic" panose="020B0502020202020204" pitchFamily="34" charset="0"/>
              </a:rPr>
              <a:t>5 S’s of Digital Marketing:</a:t>
            </a:r>
            <a:endParaRPr lang="x-none"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xmlns="" id="{FD50CA48-EC97-421B-8B76-D9221C49DBE7}"/>
              </a:ext>
            </a:extLst>
          </p:cNvPr>
          <p:cNvSpPr>
            <a:spLocks noGrp="1"/>
          </p:cNvSpPr>
          <p:nvPr>
            <p:ph idx="1"/>
          </p:nvPr>
        </p:nvSpPr>
        <p:spPr>
          <a:xfrm>
            <a:off x="838200" y="1853761"/>
            <a:ext cx="10515600" cy="4351338"/>
          </a:xfrm>
        </p:spPr>
        <p:txBody>
          <a:bodyPr>
            <a:normAutofit/>
          </a:bodyPr>
          <a:lstStyle/>
          <a:p>
            <a:pPr marL="0" indent="0">
              <a:buNone/>
            </a:pPr>
            <a:r>
              <a:rPr lang="en-US" sz="2400" b="1" dirty="0">
                <a:latin typeface="Century Gothic" panose="020B0502020202020204" pitchFamily="34" charset="0"/>
              </a:rPr>
              <a:t>3. </a:t>
            </a:r>
            <a:r>
              <a:rPr lang="en-US" sz="2400" b="1" dirty="0" smtClean="0">
                <a:latin typeface="Century Gothic" panose="020B0502020202020204" pitchFamily="34" charset="0"/>
              </a:rPr>
              <a:t>Serve:</a:t>
            </a:r>
            <a:endParaRPr lang="en-US" sz="2400" b="1" dirty="0">
              <a:latin typeface="Century Gothic" panose="020B0502020202020204" pitchFamily="34" charset="0"/>
            </a:endParaRPr>
          </a:p>
          <a:p>
            <a:pPr marL="0" indent="0">
              <a:buNone/>
            </a:pPr>
            <a:r>
              <a:rPr lang="en-US" sz="2000" dirty="0"/>
              <a:t>Serve is the next s and this relates simply to the website and customer services to be efficient and deal any customer queries effectively. This will ensure that customer satisfaction rates are kept high and will add value to the brand. </a:t>
            </a:r>
            <a:endParaRPr lang="en-US" sz="2000" dirty="0">
              <a:latin typeface="Century Gothic" panose="020B0502020202020204" pitchFamily="34" charset="0"/>
            </a:endParaRPr>
          </a:p>
        </p:txBody>
      </p:sp>
    </p:spTree>
    <p:extLst>
      <p:ext uri="{BB962C8B-B14F-4D97-AF65-F5344CB8AC3E}">
        <p14:creationId xmlns:p14="http://schemas.microsoft.com/office/powerpoint/2010/main" val="415253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03261-1CA2-436A-8629-F95C7EFB0F69}"/>
              </a:ext>
            </a:extLst>
          </p:cNvPr>
          <p:cNvSpPr>
            <a:spLocks noGrp="1"/>
          </p:cNvSpPr>
          <p:nvPr>
            <p:ph type="title"/>
          </p:nvPr>
        </p:nvSpPr>
        <p:spPr>
          <a:xfrm>
            <a:off x="838200" y="336989"/>
            <a:ext cx="10515600" cy="1325563"/>
          </a:xfrm>
        </p:spPr>
        <p:txBody>
          <a:bodyPr/>
          <a:lstStyle/>
          <a:p>
            <a:r>
              <a:rPr lang="en-US" b="1" dirty="0">
                <a:solidFill>
                  <a:srgbClr val="002060"/>
                </a:solidFill>
                <a:latin typeface="Century Gothic" panose="020B0502020202020204" pitchFamily="34" charset="0"/>
              </a:rPr>
              <a:t>5 S’s of Digital Marketing:</a:t>
            </a:r>
            <a:endParaRPr lang="x-none"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xmlns="" id="{FD50CA48-EC97-421B-8B76-D9221C49DBE7}"/>
              </a:ext>
            </a:extLst>
          </p:cNvPr>
          <p:cNvSpPr>
            <a:spLocks noGrp="1"/>
          </p:cNvSpPr>
          <p:nvPr>
            <p:ph idx="1"/>
          </p:nvPr>
        </p:nvSpPr>
        <p:spPr>
          <a:xfrm>
            <a:off x="838200" y="1853761"/>
            <a:ext cx="10515600" cy="4351338"/>
          </a:xfrm>
        </p:spPr>
        <p:txBody>
          <a:bodyPr>
            <a:normAutofit/>
          </a:bodyPr>
          <a:lstStyle/>
          <a:p>
            <a:pPr marL="0" indent="0">
              <a:buNone/>
            </a:pPr>
            <a:r>
              <a:rPr lang="en-US" sz="2400" b="1" dirty="0">
                <a:latin typeface="Century Gothic" panose="020B0502020202020204" pitchFamily="34" charset="0"/>
              </a:rPr>
              <a:t>4. Save:</a:t>
            </a:r>
          </a:p>
          <a:p>
            <a:pPr lvl="1"/>
            <a:endParaRPr lang="en-US" sz="2000" dirty="0">
              <a:latin typeface="Century Gothic" panose="020B0502020202020204" pitchFamily="34" charset="0"/>
            </a:endParaRPr>
          </a:p>
          <a:p>
            <a:pPr marL="0" indent="0" fontAlgn="base">
              <a:buNone/>
            </a:pPr>
            <a:r>
              <a:rPr lang="en-US" dirty="0"/>
              <a:t>Save refers to the savings made by engaging in digital marketing. Traditional advertising costs such as the cost of print advertising, postage and customer service costs can be reduced once digital marketing has begun as advertising can be done online rather than via printed images and once an online customer service platform has been set up.</a:t>
            </a:r>
            <a:endParaRPr lang="en-US" sz="2400" dirty="0"/>
          </a:p>
        </p:txBody>
      </p:sp>
    </p:spTree>
    <p:extLst>
      <p:ext uri="{BB962C8B-B14F-4D97-AF65-F5344CB8AC3E}">
        <p14:creationId xmlns:p14="http://schemas.microsoft.com/office/powerpoint/2010/main" val="185692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03261-1CA2-436A-8629-F95C7EFB0F69}"/>
              </a:ext>
            </a:extLst>
          </p:cNvPr>
          <p:cNvSpPr>
            <a:spLocks noGrp="1"/>
          </p:cNvSpPr>
          <p:nvPr>
            <p:ph type="title"/>
          </p:nvPr>
        </p:nvSpPr>
        <p:spPr>
          <a:xfrm>
            <a:off x="838200" y="336989"/>
            <a:ext cx="10515600" cy="1325563"/>
          </a:xfrm>
        </p:spPr>
        <p:txBody>
          <a:bodyPr/>
          <a:lstStyle/>
          <a:p>
            <a:r>
              <a:rPr lang="en-US" b="1" dirty="0">
                <a:solidFill>
                  <a:srgbClr val="002060"/>
                </a:solidFill>
                <a:latin typeface="Century Gothic" panose="020B0502020202020204" pitchFamily="34" charset="0"/>
              </a:rPr>
              <a:t>5 S’s of Digital Marketing:</a:t>
            </a:r>
            <a:endParaRPr lang="x-none"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xmlns="" id="{FD50CA48-EC97-421B-8B76-D9221C49DBE7}"/>
              </a:ext>
            </a:extLst>
          </p:cNvPr>
          <p:cNvSpPr>
            <a:spLocks noGrp="1"/>
          </p:cNvSpPr>
          <p:nvPr>
            <p:ph idx="1"/>
          </p:nvPr>
        </p:nvSpPr>
        <p:spPr>
          <a:xfrm>
            <a:off x="838200" y="1853761"/>
            <a:ext cx="10515600" cy="4351338"/>
          </a:xfrm>
        </p:spPr>
        <p:txBody>
          <a:bodyPr>
            <a:normAutofit/>
          </a:bodyPr>
          <a:lstStyle/>
          <a:p>
            <a:pPr marL="0" indent="0">
              <a:buNone/>
            </a:pPr>
            <a:r>
              <a:rPr lang="en-US" sz="2400" b="1" dirty="0">
                <a:latin typeface="Century Gothic" panose="020B0502020202020204" pitchFamily="34" charset="0"/>
              </a:rPr>
              <a:t>5. Sizzle:</a:t>
            </a:r>
          </a:p>
          <a:p>
            <a:pPr marL="0" indent="0">
              <a:buNone/>
            </a:pPr>
            <a:r>
              <a:rPr lang="en-US" sz="2400" dirty="0">
                <a:latin typeface="Century Gothic" panose="020B0502020202020204" pitchFamily="34" charset="0"/>
              </a:rPr>
              <a:t>  </a:t>
            </a:r>
            <a:r>
              <a:rPr lang="en-US" sz="2400" dirty="0"/>
              <a:t>Sizzle is the final step in the 5 S’s of digital marketing and it refers to how you build your brand online. It’s key to create meaningful and memorable experiences online for your consumers in order for them to remember your brand. If the experience you create is positive then it can lead to an increase in interactions on the website,  in turn leading to more sales. Social media can also have a huge impact on the sizzle of a companies digital marketing campaign.</a:t>
            </a:r>
          </a:p>
          <a:p>
            <a:pPr marL="0" indent="0">
              <a:buNone/>
            </a:pPr>
            <a:endParaRPr lang="x-none" sz="2400" b="1" dirty="0">
              <a:latin typeface="Century Gothic" panose="020B0502020202020204" pitchFamily="34" charset="0"/>
            </a:endParaRPr>
          </a:p>
        </p:txBody>
      </p:sp>
      <p:pic>
        <p:nvPicPr>
          <p:cNvPr id="4" name="Picture 3" descr="social_sizzle_3d">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9158748" y="4173794"/>
            <a:ext cx="1926661" cy="2414243"/>
          </a:xfrm>
          <a:prstGeom prst="rect">
            <a:avLst/>
          </a:prstGeom>
          <a:noFill/>
          <a:ln>
            <a:noFill/>
          </a:ln>
        </p:spPr>
      </p:pic>
    </p:spTree>
    <p:extLst>
      <p:ext uri="{BB962C8B-B14F-4D97-AF65-F5344CB8AC3E}">
        <p14:creationId xmlns:p14="http://schemas.microsoft.com/office/powerpoint/2010/main" val="2672431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ECBA5-81C7-4589-8E30-F05E0B4BBC85}"/>
              </a:ext>
            </a:extLst>
          </p:cNvPr>
          <p:cNvSpPr>
            <a:spLocks noGrp="1"/>
          </p:cNvSpPr>
          <p:nvPr>
            <p:ph type="title"/>
          </p:nvPr>
        </p:nvSpPr>
        <p:spPr/>
        <p:txBody>
          <a:bodyPr/>
          <a:lstStyle/>
          <a:p>
            <a:r>
              <a:rPr lang="en-US" b="1" dirty="0">
                <a:solidFill>
                  <a:srgbClr val="002060"/>
                </a:solidFill>
                <a:latin typeface="Century Gothic" panose="020B0502020202020204" pitchFamily="34" charset="0"/>
              </a:rPr>
              <a:t>Concept of STP:</a:t>
            </a:r>
            <a:endParaRPr lang="x-none"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xmlns="" id="{9B74EE56-A433-4E86-997D-F9BF249FDF22}"/>
              </a:ext>
            </a:extLst>
          </p:cNvPr>
          <p:cNvSpPr>
            <a:spLocks noGrp="1"/>
          </p:cNvSpPr>
          <p:nvPr>
            <p:ph idx="1"/>
          </p:nvPr>
        </p:nvSpPr>
        <p:spPr/>
        <p:txBody>
          <a:bodyPr>
            <a:normAutofit/>
          </a:bodyPr>
          <a:lstStyle/>
          <a:p>
            <a:r>
              <a:rPr lang="en-US" sz="2400" dirty="0">
                <a:latin typeface="Century Gothic" panose="020B0502020202020204" pitchFamily="34" charset="0"/>
              </a:rPr>
              <a:t>STP is the key part of targeted marketing strategy.</a:t>
            </a:r>
          </a:p>
          <a:p>
            <a:endParaRPr lang="en-US" sz="2400" dirty="0">
              <a:latin typeface="Century Gothic" panose="020B0502020202020204" pitchFamily="34" charset="0"/>
            </a:endParaRPr>
          </a:p>
          <a:p>
            <a:r>
              <a:rPr lang="en-US" sz="2400" dirty="0">
                <a:latin typeface="Century Gothic" panose="020B0502020202020204" pitchFamily="34" charset="0"/>
              </a:rPr>
              <a:t>STP stands for:</a:t>
            </a:r>
          </a:p>
          <a:p>
            <a:pPr lvl="1"/>
            <a:r>
              <a:rPr lang="en-US" sz="2000" b="1" dirty="0">
                <a:latin typeface="Century Gothic" panose="020B0502020202020204" pitchFamily="34" charset="0"/>
              </a:rPr>
              <a:t>S</a:t>
            </a:r>
            <a:r>
              <a:rPr lang="en-US" sz="2000" dirty="0">
                <a:latin typeface="Century Gothic" panose="020B0502020202020204" pitchFamily="34" charset="0"/>
              </a:rPr>
              <a:t>egmentation</a:t>
            </a:r>
          </a:p>
          <a:p>
            <a:pPr lvl="1"/>
            <a:r>
              <a:rPr lang="en-US" sz="2000" b="1" dirty="0">
                <a:latin typeface="Century Gothic" panose="020B0502020202020204" pitchFamily="34" charset="0"/>
              </a:rPr>
              <a:t>T</a:t>
            </a:r>
            <a:r>
              <a:rPr lang="en-US" sz="2000" dirty="0">
                <a:latin typeface="Century Gothic" panose="020B0502020202020204" pitchFamily="34" charset="0"/>
              </a:rPr>
              <a:t>argeting</a:t>
            </a:r>
          </a:p>
          <a:p>
            <a:pPr lvl="1"/>
            <a:r>
              <a:rPr lang="en-US" sz="2000" b="1" dirty="0">
                <a:latin typeface="Century Gothic" panose="020B0502020202020204" pitchFamily="34" charset="0"/>
              </a:rPr>
              <a:t>P</a:t>
            </a:r>
            <a:r>
              <a:rPr lang="en-US" sz="2000" dirty="0">
                <a:latin typeface="Century Gothic" panose="020B0502020202020204" pitchFamily="34" charset="0"/>
              </a:rPr>
              <a:t>ositioning</a:t>
            </a:r>
          </a:p>
        </p:txBody>
      </p:sp>
    </p:spTree>
    <p:extLst>
      <p:ext uri="{BB962C8B-B14F-4D97-AF65-F5344CB8AC3E}">
        <p14:creationId xmlns:p14="http://schemas.microsoft.com/office/powerpoint/2010/main" val="998305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E82C14-ABDA-4554-8B12-DD6AC002B1B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Concept of STP:</a:t>
            </a:r>
            <a:endParaRPr lang="x-none" dirty="0"/>
          </a:p>
        </p:txBody>
      </p:sp>
      <p:sp>
        <p:nvSpPr>
          <p:cNvPr id="3" name="Content Placeholder 2">
            <a:extLst>
              <a:ext uri="{FF2B5EF4-FFF2-40B4-BE49-F238E27FC236}">
                <a16:creationId xmlns:a16="http://schemas.microsoft.com/office/drawing/2014/main" xmlns="" id="{B9D384FC-6E0D-4CD8-B2BC-674B1E66E2FA}"/>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Segmentation:</a:t>
            </a:r>
          </a:p>
          <a:p>
            <a:pPr marL="0" indent="0">
              <a:buNone/>
            </a:pPr>
            <a:r>
              <a:rPr lang="en-US" sz="2400" dirty="0">
                <a:latin typeface="Century Gothic" panose="020B0502020202020204" pitchFamily="34" charset="0"/>
              </a:rPr>
              <a:t>              Segmentation is division of the target market into smaller segments on the basis of demographics </a:t>
            </a:r>
            <a:r>
              <a:rPr lang="en-US" sz="2400" dirty="0" err="1">
                <a:latin typeface="Century Gothic" panose="020B0502020202020204" pitchFamily="34" charset="0"/>
              </a:rPr>
              <a:t>i</a:t>
            </a:r>
            <a:r>
              <a:rPr lang="en-US" sz="2400" dirty="0">
                <a:latin typeface="Century Gothic" panose="020B0502020202020204" pitchFamily="34" charset="0"/>
              </a:rPr>
              <a:t>-e gender, income level, family size etc.</a:t>
            </a:r>
          </a:p>
          <a:p>
            <a:pPr marL="0" indent="0">
              <a:buNone/>
            </a:pPr>
            <a:endParaRPr lang="en-US" sz="2400" dirty="0">
              <a:latin typeface="Century Gothic" panose="020B0502020202020204" pitchFamily="34" charset="0"/>
            </a:endParaRPr>
          </a:p>
          <a:p>
            <a:r>
              <a:rPr lang="en-US" sz="2000" dirty="0">
                <a:latin typeface="Century Gothic" panose="020B0502020202020204" pitchFamily="34" charset="0"/>
              </a:rPr>
              <a:t>Everything inside the segment should be very similar to the other items within the group, and very different from everything outside of it</a:t>
            </a:r>
          </a:p>
          <a:p>
            <a:r>
              <a:rPr lang="en-US" sz="2000" dirty="0">
                <a:latin typeface="Century Gothic" panose="020B0502020202020204" pitchFamily="34" charset="0"/>
              </a:rPr>
              <a:t>To be effective, each segment should be as unique as possible. This will increase your ability to target each segment as well.</a:t>
            </a:r>
          </a:p>
        </p:txBody>
      </p:sp>
    </p:spTree>
    <p:extLst>
      <p:ext uri="{BB962C8B-B14F-4D97-AF65-F5344CB8AC3E}">
        <p14:creationId xmlns:p14="http://schemas.microsoft.com/office/powerpoint/2010/main" val="2534803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E82C14-ABDA-4554-8B12-DD6AC002B1B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Concept of STP:</a:t>
            </a:r>
            <a:endParaRPr lang="x-none" dirty="0"/>
          </a:p>
        </p:txBody>
      </p:sp>
      <p:sp>
        <p:nvSpPr>
          <p:cNvPr id="3" name="Content Placeholder 2">
            <a:extLst>
              <a:ext uri="{FF2B5EF4-FFF2-40B4-BE49-F238E27FC236}">
                <a16:creationId xmlns:a16="http://schemas.microsoft.com/office/drawing/2014/main" xmlns="" id="{B9D384FC-6E0D-4CD8-B2BC-674B1E66E2FA}"/>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Targeting:</a:t>
            </a:r>
          </a:p>
          <a:p>
            <a:pPr marL="0" indent="0">
              <a:buNone/>
            </a:pPr>
            <a:r>
              <a:rPr lang="en-US" sz="2400" dirty="0">
                <a:latin typeface="Century Gothic" panose="020B0502020202020204" pitchFamily="34" charset="0"/>
              </a:rPr>
              <a:t>                Targeting is the selection of the segment you are going to market your product to.</a:t>
            </a:r>
          </a:p>
          <a:p>
            <a:pPr marL="0" indent="0">
              <a:buNone/>
            </a:pPr>
            <a:endParaRPr lang="en-US" sz="2400" dirty="0">
              <a:latin typeface="Century Gothic" panose="020B0502020202020204" pitchFamily="34" charset="0"/>
            </a:endParaRPr>
          </a:p>
          <a:p>
            <a:r>
              <a:rPr lang="en-US" sz="2000" dirty="0">
                <a:latin typeface="Century Gothic" panose="020B0502020202020204" pitchFamily="34" charset="0"/>
              </a:rPr>
              <a:t>Once you have a product designed and created, then you must decide which segment to market that product to.</a:t>
            </a:r>
          </a:p>
          <a:p>
            <a:r>
              <a:rPr lang="en-US" sz="2000" dirty="0">
                <a:latin typeface="Century Gothic" panose="020B0502020202020204" pitchFamily="34" charset="0"/>
              </a:rPr>
              <a:t>This step should simply be matching your product to your target segment and letting your product speak for itself</a:t>
            </a:r>
            <a:endParaRPr lang="x-none" sz="2000" dirty="0">
              <a:latin typeface="Century Gothic" panose="020B0502020202020204" pitchFamily="34" charset="0"/>
            </a:endParaRPr>
          </a:p>
        </p:txBody>
      </p:sp>
    </p:spTree>
    <p:extLst>
      <p:ext uri="{BB962C8B-B14F-4D97-AF65-F5344CB8AC3E}">
        <p14:creationId xmlns:p14="http://schemas.microsoft.com/office/powerpoint/2010/main" val="2078700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E82C14-ABDA-4554-8B12-DD6AC002B1B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Concept of STP:</a:t>
            </a:r>
            <a:endParaRPr lang="x-none" dirty="0"/>
          </a:p>
        </p:txBody>
      </p:sp>
      <p:sp>
        <p:nvSpPr>
          <p:cNvPr id="3" name="Content Placeholder 2">
            <a:extLst>
              <a:ext uri="{FF2B5EF4-FFF2-40B4-BE49-F238E27FC236}">
                <a16:creationId xmlns:a16="http://schemas.microsoft.com/office/drawing/2014/main" xmlns="" id="{B9D384FC-6E0D-4CD8-B2BC-674B1E66E2FA}"/>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Positioning:</a:t>
            </a:r>
          </a:p>
          <a:p>
            <a:pPr marL="0" indent="0">
              <a:buNone/>
            </a:pPr>
            <a:r>
              <a:rPr lang="en-US" sz="2400" dirty="0">
                <a:latin typeface="Century Gothic" panose="020B0502020202020204" pitchFamily="34" charset="0"/>
              </a:rPr>
              <a:t>Positioning is a clear, distinctive, desirable understanding of what the product represents.</a:t>
            </a:r>
          </a:p>
          <a:p>
            <a:pPr marL="0" indent="0">
              <a:buNone/>
            </a:pPr>
            <a:endParaRPr lang="en-US" sz="2400" dirty="0">
              <a:latin typeface="Century Gothic" panose="020B0502020202020204" pitchFamily="34" charset="0"/>
            </a:endParaRPr>
          </a:p>
          <a:p>
            <a:r>
              <a:rPr lang="en-US" sz="2000" dirty="0">
                <a:latin typeface="Century Gothic" panose="020B0502020202020204" pitchFamily="34" charset="0"/>
              </a:rPr>
              <a:t>In this step of the STP process, we define what our product really is.</a:t>
            </a:r>
          </a:p>
          <a:p>
            <a:r>
              <a:rPr lang="en-US" sz="2000" dirty="0">
                <a:latin typeface="Century Gothic" panose="020B0502020202020204" pitchFamily="34" charset="0"/>
              </a:rPr>
              <a:t>We decide where our product fits into the market and how to properly get it there.</a:t>
            </a:r>
          </a:p>
          <a:p>
            <a:endParaRPr lang="x-none" sz="2400" dirty="0">
              <a:latin typeface="Century Gothic" panose="020B0502020202020204" pitchFamily="34" charset="0"/>
            </a:endParaRPr>
          </a:p>
        </p:txBody>
      </p:sp>
    </p:spTree>
    <p:extLst>
      <p:ext uri="{BB962C8B-B14F-4D97-AF65-F5344CB8AC3E}">
        <p14:creationId xmlns:p14="http://schemas.microsoft.com/office/powerpoint/2010/main" val="19245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Marketing Strategy </a:t>
            </a:r>
            <a:r>
              <a:rPr lang="en-US" dirty="0" smtClean="0"/>
              <a:t>Framework</a:t>
            </a:r>
            <a:endParaRPr lang="en-US" dirty="0"/>
          </a:p>
        </p:txBody>
      </p:sp>
      <p:sp>
        <p:nvSpPr>
          <p:cNvPr id="3" name="Content Placeholder 2"/>
          <p:cNvSpPr>
            <a:spLocks noGrp="1"/>
          </p:cNvSpPr>
          <p:nvPr>
            <p:ph idx="1"/>
          </p:nvPr>
        </p:nvSpPr>
        <p:spPr>
          <a:xfrm>
            <a:off x="1242551" y="1840373"/>
            <a:ext cx="9706897" cy="4351338"/>
          </a:xfrm>
        </p:spPr>
        <p:txBody>
          <a:bodyPr/>
          <a:lstStyle/>
          <a:p>
            <a:pPr marL="0" indent="0">
              <a:buNone/>
            </a:pPr>
            <a:r>
              <a:rPr lang="en-US" dirty="0"/>
              <a:t>A digital marketing strategy is a forward-thinking plan, using SMART goals, to grow a business. Tactics associated with a digital marketing strategy include </a:t>
            </a:r>
            <a:r>
              <a:rPr lang="en-US" dirty="0">
                <a:hlinkClick r:id="rId2"/>
              </a:rPr>
              <a:t>digital agency services</a:t>
            </a:r>
            <a:r>
              <a:rPr lang="en-US" dirty="0"/>
              <a:t> like website design, SEO, paid ads, content marketing and social media marketing.</a:t>
            </a:r>
            <a:endParaRPr lang="en-US" dirty="0"/>
          </a:p>
        </p:txBody>
      </p:sp>
    </p:spTree>
    <p:extLst>
      <p:ext uri="{BB962C8B-B14F-4D97-AF65-F5344CB8AC3E}">
        <p14:creationId xmlns:p14="http://schemas.microsoft.com/office/powerpoint/2010/main" val="1872256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D55D59-DDE7-4121-A185-F45780910A2C}"/>
              </a:ext>
            </a:extLst>
          </p:cNvPr>
          <p:cNvSpPr>
            <a:spLocks noGrp="1"/>
          </p:cNvSpPr>
          <p:nvPr>
            <p:ph type="title"/>
          </p:nvPr>
        </p:nvSpPr>
        <p:spPr/>
        <p:txBody>
          <a:bodyPr/>
          <a:lstStyle/>
          <a:p>
            <a:r>
              <a:rPr lang="en-US" dirty="0"/>
              <a:t>Marketing Strategy</a:t>
            </a:r>
            <a:endParaRPr lang="ur-PK" dirty="0"/>
          </a:p>
        </p:txBody>
      </p:sp>
      <p:sp>
        <p:nvSpPr>
          <p:cNvPr id="3" name="Content Placeholder 2">
            <a:extLst>
              <a:ext uri="{FF2B5EF4-FFF2-40B4-BE49-F238E27FC236}">
                <a16:creationId xmlns:a16="http://schemas.microsoft.com/office/drawing/2014/main" xmlns="" id="{9A6FAF4D-8DFB-4733-BF80-7DE2AA505D5A}"/>
              </a:ext>
            </a:extLst>
          </p:cNvPr>
          <p:cNvSpPr>
            <a:spLocks noGrp="1"/>
          </p:cNvSpPr>
          <p:nvPr>
            <p:ph idx="1"/>
          </p:nvPr>
        </p:nvSpPr>
        <p:spPr/>
        <p:txBody>
          <a:bodyPr/>
          <a:lstStyle/>
          <a:p>
            <a:pPr marL="0" indent="0">
              <a:buNone/>
            </a:pPr>
            <a:r>
              <a:rPr lang="en-US" dirty="0"/>
              <a:t>A good strategist Considers the following</a:t>
            </a:r>
          </a:p>
          <a:p>
            <a:r>
              <a:rPr lang="en-US" dirty="0"/>
              <a:t>The Environment</a:t>
            </a:r>
          </a:p>
          <a:p>
            <a:r>
              <a:rPr lang="en-US" dirty="0"/>
              <a:t>The Business</a:t>
            </a:r>
          </a:p>
          <a:p>
            <a:r>
              <a:rPr lang="en-US" dirty="0"/>
              <a:t>The Customers</a:t>
            </a:r>
          </a:p>
          <a:p>
            <a:r>
              <a:rPr lang="en-US" dirty="0"/>
              <a:t>The Competitors</a:t>
            </a:r>
          </a:p>
          <a:p>
            <a:endParaRPr lang="ur-PK" dirty="0"/>
          </a:p>
        </p:txBody>
      </p:sp>
    </p:spTree>
    <p:extLst>
      <p:ext uri="{BB962C8B-B14F-4D97-AF65-F5344CB8AC3E}">
        <p14:creationId xmlns:p14="http://schemas.microsoft.com/office/powerpoint/2010/main" val="1472359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FF13EC-A195-46A8-B692-B3A4831629D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Strategy Frameworks:</a:t>
            </a:r>
            <a:endParaRPr lang="x-none"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xmlns="" id="{92DF2D8E-4705-41C6-8AF5-6D96AEFFD4BC}"/>
              </a:ext>
            </a:extLst>
          </p:cNvPr>
          <p:cNvSpPr>
            <a:spLocks noGrp="1"/>
          </p:cNvSpPr>
          <p:nvPr>
            <p:ph idx="1"/>
          </p:nvPr>
        </p:nvSpPr>
        <p:spPr/>
        <p:txBody>
          <a:bodyPr/>
          <a:lstStyle/>
          <a:p>
            <a:endParaRPr lang="en-US" dirty="0">
              <a:latin typeface="Century Gothic" panose="020B0502020202020204" pitchFamily="34" charset="0"/>
            </a:endParaRPr>
          </a:p>
          <a:p>
            <a:r>
              <a:rPr lang="en-US" dirty="0">
                <a:latin typeface="Century Gothic" panose="020B0502020202020204" pitchFamily="34" charset="0"/>
              </a:rPr>
              <a:t>4 P’s of marketing</a:t>
            </a:r>
          </a:p>
          <a:p>
            <a:pPr marL="914400" lvl="1" indent="-457200">
              <a:buFont typeface="+mj-lt"/>
              <a:buAutoNum type="arabicPeriod"/>
            </a:pPr>
            <a:r>
              <a:rPr lang="en-US" dirty="0">
                <a:latin typeface="Century Gothic" panose="020B0502020202020204" pitchFamily="34" charset="0"/>
              </a:rPr>
              <a:t>Product</a:t>
            </a:r>
          </a:p>
          <a:p>
            <a:pPr marL="914400" lvl="1" indent="-457200">
              <a:buFont typeface="+mj-lt"/>
              <a:buAutoNum type="arabicPeriod"/>
            </a:pPr>
            <a:r>
              <a:rPr lang="en-US" dirty="0">
                <a:latin typeface="Century Gothic" panose="020B0502020202020204" pitchFamily="34" charset="0"/>
              </a:rPr>
              <a:t>Price</a:t>
            </a:r>
          </a:p>
          <a:p>
            <a:pPr marL="914400" lvl="1" indent="-457200">
              <a:buFont typeface="+mj-lt"/>
              <a:buAutoNum type="arabicPeriod"/>
            </a:pPr>
            <a:r>
              <a:rPr lang="en-US" dirty="0">
                <a:latin typeface="Century Gothic" panose="020B0502020202020204" pitchFamily="34" charset="0"/>
              </a:rPr>
              <a:t>Place </a:t>
            </a:r>
          </a:p>
          <a:p>
            <a:pPr marL="914400" lvl="1" indent="-457200">
              <a:buFont typeface="+mj-lt"/>
              <a:buAutoNum type="arabicPeriod"/>
            </a:pPr>
            <a:r>
              <a:rPr lang="en-US" dirty="0">
                <a:latin typeface="Century Gothic" panose="020B0502020202020204" pitchFamily="34" charset="0"/>
              </a:rPr>
              <a:t>Promotion</a:t>
            </a:r>
          </a:p>
          <a:p>
            <a:pPr marL="457200" lvl="1" indent="0">
              <a:buNone/>
            </a:pPr>
            <a:endParaRPr lang="en-US" dirty="0">
              <a:latin typeface="Century Gothic" panose="020B0502020202020204" pitchFamily="34" charset="0"/>
            </a:endParaRPr>
          </a:p>
        </p:txBody>
      </p:sp>
    </p:spTree>
    <p:extLst>
      <p:ext uri="{BB962C8B-B14F-4D97-AF65-F5344CB8AC3E}">
        <p14:creationId xmlns:p14="http://schemas.microsoft.com/office/powerpoint/2010/main" val="90492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10686B-7A2E-42A4-8E08-A5AEAB9F3F94}"/>
              </a:ext>
            </a:extLst>
          </p:cNvPr>
          <p:cNvSpPr>
            <a:spLocks noGrp="1"/>
          </p:cNvSpPr>
          <p:nvPr>
            <p:ph type="title"/>
          </p:nvPr>
        </p:nvSpPr>
        <p:spPr/>
        <p:txBody>
          <a:bodyPr/>
          <a:lstStyle/>
          <a:p>
            <a:r>
              <a:rPr lang="en-US" b="1" dirty="0">
                <a:solidFill>
                  <a:srgbClr val="002060"/>
                </a:solidFill>
                <a:latin typeface="Century Gothic" panose="020B0502020202020204" pitchFamily="34" charset="0"/>
              </a:rPr>
              <a:t>4 P’s of Marketing:</a:t>
            </a:r>
            <a:endParaRPr lang="x-none"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xmlns="" id="{574CEE24-D2F1-4781-A122-622C4F0D244C}"/>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1. Product:</a:t>
            </a:r>
          </a:p>
          <a:p>
            <a:pPr marL="0" indent="0">
              <a:buNone/>
            </a:pPr>
            <a:r>
              <a:rPr lang="en-US" sz="2400" dirty="0">
                <a:latin typeface="Century Gothic" panose="020B0502020202020204" pitchFamily="34" charset="0"/>
              </a:rPr>
              <a:t>                Effective marketing starts with a good understanding of your own product. Which could be an intangible service or type of a good that fulfills the demand of a target market.</a:t>
            </a:r>
          </a:p>
          <a:p>
            <a:pPr marL="0" indent="0">
              <a:buNone/>
            </a:pPr>
            <a:endParaRPr lang="en-US" sz="2400" dirty="0">
              <a:latin typeface="Century Gothic" panose="020B0502020202020204" pitchFamily="34" charset="0"/>
            </a:endParaRPr>
          </a:p>
          <a:p>
            <a:pPr marL="0" indent="0">
              <a:buNone/>
            </a:pPr>
            <a:r>
              <a:rPr lang="en-US" sz="2400" b="1" dirty="0">
                <a:latin typeface="Century Gothic" panose="020B0502020202020204" pitchFamily="34" charset="0"/>
              </a:rPr>
              <a:t>2. Price:</a:t>
            </a:r>
          </a:p>
          <a:p>
            <a:pPr marL="0" indent="0">
              <a:buNone/>
            </a:pPr>
            <a:r>
              <a:rPr lang="en-US" sz="2400" dirty="0">
                <a:latin typeface="Century Gothic" panose="020B0502020202020204" pitchFamily="34" charset="0"/>
              </a:rPr>
              <a:t>                The overall cost of the product depends on how well you know it. Price is always the determining factor when it comes to things like supply, demand, profit margin, etc.</a:t>
            </a:r>
            <a:endParaRPr lang="x-none" sz="2400" dirty="0">
              <a:latin typeface="Century Gothic" panose="020B0502020202020204" pitchFamily="34" charset="0"/>
            </a:endParaRPr>
          </a:p>
        </p:txBody>
      </p:sp>
    </p:spTree>
    <p:extLst>
      <p:ext uri="{BB962C8B-B14F-4D97-AF65-F5344CB8AC3E}">
        <p14:creationId xmlns:p14="http://schemas.microsoft.com/office/powerpoint/2010/main" val="580109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A3B383-5EAE-4902-8F2A-E918D9A560F4}"/>
              </a:ext>
            </a:extLst>
          </p:cNvPr>
          <p:cNvSpPr>
            <a:spLocks noGrp="1"/>
          </p:cNvSpPr>
          <p:nvPr>
            <p:ph type="title"/>
          </p:nvPr>
        </p:nvSpPr>
        <p:spPr/>
        <p:txBody>
          <a:bodyPr/>
          <a:lstStyle/>
          <a:p>
            <a:r>
              <a:rPr lang="en-US" b="1" dirty="0">
                <a:solidFill>
                  <a:srgbClr val="002060"/>
                </a:solidFill>
                <a:latin typeface="Century Gothic" panose="020B0502020202020204" pitchFamily="34" charset="0"/>
              </a:rPr>
              <a:t>4 P’s of Marketing:</a:t>
            </a:r>
            <a:endParaRPr lang="x-none" dirty="0"/>
          </a:p>
        </p:txBody>
      </p:sp>
      <p:sp>
        <p:nvSpPr>
          <p:cNvPr id="3" name="Content Placeholder 2">
            <a:extLst>
              <a:ext uri="{FF2B5EF4-FFF2-40B4-BE49-F238E27FC236}">
                <a16:creationId xmlns:a16="http://schemas.microsoft.com/office/drawing/2014/main" xmlns="" id="{4A0E8EA5-1924-441B-AC56-B788BABFE754}"/>
              </a:ext>
            </a:extLst>
          </p:cNvPr>
          <p:cNvSpPr>
            <a:spLocks noGrp="1"/>
          </p:cNvSpPr>
          <p:nvPr>
            <p:ph idx="1"/>
          </p:nvPr>
        </p:nvSpPr>
        <p:spPr>
          <a:xfrm>
            <a:off x="838200" y="1547446"/>
            <a:ext cx="10515600" cy="4629517"/>
          </a:xfrm>
        </p:spPr>
        <p:txBody>
          <a:bodyPr>
            <a:normAutofit/>
          </a:bodyPr>
          <a:lstStyle/>
          <a:p>
            <a:pPr marL="0" indent="0">
              <a:buNone/>
            </a:pPr>
            <a:r>
              <a:rPr lang="en-US" sz="2400" b="1" dirty="0">
                <a:latin typeface="Century Gothic" panose="020B0502020202020204" pitchFamily="34" charset="0"/>
              </a:rPr>
              <a:t>3. Promotion:</a:t>
            </a:r>
            <a:endParaRPr lang="en-US" sz="2400" dirty="0">
              <a:latin typeface="Century Gothic" panose="020B0502020202020204" pitchFamily="34" charset="0"/>
            </a:endParaRPr>
          </a:p>
          <a:p>
            <a:pPr marL="0" indent="0">
              <a:buNone/>
            </a:pPr>
            <a:r>
              <a:rPr lang="en-US" sz="2400" dirty="0">
                <a:latin typeface="Century Gothic" panose="020B0502020202020204" pitchFamily="34" charset="0"/>
              </a:rPr>
              <a:t>              How you get the word out about your product and market it to your target audience is promotion. Any method that helps you promote the product and help it gain more visibility/exposure comes under promotion.</a:t>
            </a:r>
          </a:p>
          <a:p>
            <a:pPr marL="0" indent="0">
              <a:buNone/>
            </a:pPr>
            <a:endParaRPr lang="en-US" sz="2400" dirty="0">
              <a:latin typeface="Century Gothic" panose="020B0502020202020204" pitchFamily="34" charset="0"/>
            </a:endParaRPr>
          </a:p>
          <a:p>
            <a:pPr marL="0" indent="0">
              <a:buNone/>
            </a:pPr>
            <a:r>
              <a:rPr lang="en-US" sz="2400" b="1" dirty="0">
                <a:latin typeface="Century Gothic" panose="020B0502020202020204" pitchFamily="34" charset="0"/>
              </a:rPr>
              <a:t>4. Place:</a:t>
            </a:r>
          </a:p>
          <a:p>
            <a:pPr marL="0" indent="0">
              <a:buNone/>
            </a:pPr>
            <a:r>
              <a:rPr lang="en-US" sz="2400" dirty="0">
                <a:latin typeface="Century Gothic" panose="020B0502020202020204" pitchFamily="34" charset="0"/>
              </a:rPr>
              <a:t>            Traditional marketing heavily relies on getting your product in front of your target audience at the right time and place. Which also means pricing it right. In the marketing world, placement plays a crucial role. Because when a product is placed in an ideal location, the chances of converting prospects to customers or clients increase</a:t>
            </a:r>
            <a:endParaRPr lang="x-none" sz="2400" dirty="0">
              <a:latin typeface="Century Gothic" panose="020B0502020202020204" pitchFamily="34" charset="0"/>
            </a:endParaRPr>
          </a:p>
        </p:txBody>
      </p:sp>
    </p:spTree>
    <p:extLst>
      <p:ext uri="{BB962C8B-B14F-4D97-AF65-F5344CB8AC3E}">
        <p14:creationId xmlns:p14="http://schemas.microsoft.com/office/powerpoint/2010/main" val="1511810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ECFA84-B721-4B92-A077-51CBBDEFC577}"/>
              </a:ext>
            </a:extLst>
          </p:cNvPr>
          <p:cNvSpPr>
            <a:spLocks noGrp="1"/>
          </p:cNvSpPr>
          <p:nvPr>
            <p:ph type="title"/>
          </p:nvPr>
        </p:nvSpPr>
        <p:spPr/>
        <p:txBody>
          <a:bodyPr/>
          <a:lstStyle/>
          <a:p>
            <a:r>
              <a:rPr lang="en-US" b="1" dirty="0">
                <a:solidFill>
                  <a:srgbClr val="002060"/>
                </a:solidFill>
                <a:latin typeface="Century Gothic" panose="020B0502020202020204" pitchFamily="34" charset="0"/>
              </a:rPr>
              <a:t>Strategy Frameworks:</a:t>
            </a:r>
            <a:endParaRPr lang="x-none" b="1" dirty="0"/>
          </a:p>
        </p:txBody>
      </p:sp>
      <p:sp>
        <p:nvSpPr>
          <p:cNvPr id="3" name="Content Placeholder 2">
            <a:extLst>
              <a:ext uri="{FF2B5EF4-FFF2-40B4-BE49-F238E27FC236}">
                <a16:creationId xmlns:a16="http://schemas.microsoft.com/office/drawing/2014/main" xmlns="" id="{C594A93A-36B6-48D6-89AC-E10AE403CE4F}"/>
              </a:ext>
            </a:extLst>
          </p:cNvPr>
          <p:cNvSpPr>
            <a:spLocks noGrp="1"/>
          </p:cNvSpPr>
          <p:nvPr>
            <p:ph idx="1"/>
          </p:nvPr>
        </p:nvSpPr>
        <p:spPr/>
        <p:txBody>
          <a:bodyPr>
            <a:normAutofit/>
          </a:bodyPr>
          <a:lstStyle/>
          <a:p>
            <a:pPr marL="0" indent="0">
              <a:buNone/>
            </a:pPr>
            <a:r>
              <a:rPr lang="en-US" dirty="0" smtClean="0"/>
              <a:t>Any </a:t>
            </a:r>
            <a:r>
              <a:rPr lang="en-US" dirty="0"/>
              <a:t>company who is aiming to engage in digital marketing should set their goals by following the 5 S’s of digital marketing. </a:t>
            </a:r>
            <a:endParaRPr lang="en-US" dirty="0" smtClean="0"/>
          </a:p>
          <a:p>
            <a:pPr marL="0" indent="0">
              <a:buNone/>
            </a:pPr>
            <a:endParaRPr lang="en-US" dirty="0" smtClean="0">
              <a:latin typeface="Century Gothic" panose="020B0502020202020204" pitchFamily="34" charset="0"/>
            </a:endParaRPr>
          </a:p>
          <a:p>
            <a:r>
              <a:rPr lang="en-US" dirty="0" smtClean="0">
                <a:latin typeface="Century Gothic" panose="020B0502020202020204" pitchFamily="34" charset="0"/>
              </a:rPr>
              <a:t>5 </a:t>
            </a:r>
            <a:r>
              <a:rPr lang="en-US" dirty="0">
                <a:latin typeface="Century Gothic" panose="020B0502020202020204" pitchFamily="34" charset="0"/>
              </a:rPr>
              <a:t>S’s of Digital Marketing</a:t>
            </a:r>
          </a:p>
          <a:p>
            <a:pPr marL="914400" lvl="1" indent="-457200">
              <a:buFont typeface="+mj-lt"/>
              <a:buAutoNum type="arabicPeriod"/>
            </a:pPr>
            <a:r>
              <a:rPr lang="en-US" dirty="0">
                <a:latin typeface="Century Gothic" panose="020B0502020202020204" pitchFamily="34" charset="0"/>
              </a:rPr>
              <a:t>Sell</a:t>
            </a:r>
          </a:p>
          <a:p>
            <a:pPr marL="914400" lvl="1" indent="-457200">
              <a:buFont typeface="+mj-lt"/>
              <a:buAutoNum type="arabicPeriod"/>
            </a:pPr>
            <a:r>
              <a:rPr lang="en-US" dirty="0">
                <a:latin typeface="Century Gothic" panose="020B0502020202020204" pitchFamily="34" charset="0"/>
              </a:rPr>
              <a:t>Serve</a:t>
            </a:r>
          </a:p>
          <a:p>
            <a:pPr marL="914400" lvl="1" indent="-457200">
              <a:buFont typeface="+mj-lt"/>
              <a:buAutoNum type="arabicPeriod"/>
            </a:pPr>
            <a:r>
              <a:rPr lang="en-US" dirty="0">
                <a:latin typeface="Century Gothic" panose="020B0502020202020204" pitchFamily="34" charset="0"/>
              </a:rPr>
              <a:t>Speak</a:t>
            </a:r>
          </a:p>
          <a:p>
            <a:pPr marL="914400" lvl="1" indent="-457200">
              <a:buFont typeface="+mj-lt"/>
              <a:buAutoNum type="arabicPeriod"/>
            </a:pPr>
            <a:r>
              <a:rPr lang="en-US" dirty="0">
                <a:latin typeface="Century Gothic" panose="020B0502020202020204" pitchFamily="34" charset="0"/>
              </a:rPr>
              <a:t>Save</a:t>
            </a:r>
          </a:p>
          <a:p>
            <a:pPr marL="914400" lvl="1" indent="-457200">
              <a:buFont typeface="+mj-lt"/>
              <a:buAutoNum type="arabicPeriod"/>
            </a:pPr>
            <a:r>
              <a:rPr lang="en-US" dirty="0">
                <a:latin typeface="Century Gothic" panose="020B0502020202020204" pitchFamily="34" charset="0"/>
              </a:rPr>
              <a:t>Sizzle</a:t>
            </a:r>
          </a:p>
        </p:txBody>
      </p:sp>
    </p:spTree>
    <p:extLst>
      <p:ext uri="{BB962C8B-B14F-4D97-AF65-F5344CB8AC3E}">
        <p14:creationId xmlns:p14="http://schemas.microsoft.com/office/powerpoint/2010/main" val="2082969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03261-1CA2-436A-8629-F95C7EFB0F69}"/>
              </a:ext>
            </a:extLst>
          </p:cNvPr>
          <p:cNvSpPr>
            <a:spLocks noGrp="1"/>
          </p:cNvSpPr>
          <p:nvPr>
            <p:ph type="title"/>
          </p:nvPr>
        </p:nvSpPr>
        <p:spPr>
          <a:xfrm>
            <a:off x="838200" y="336989"/>
            <a:ext cx="10515600" cy="1325563"/>
          </a:xfrm>
        </p:spPr>
        <p:txBody>
          <a:bodyPr/>
          <a:lstStyle/>
          <a:p>
            <a:r>
              <a:rPr lang="en-US" b="1" dirty="0">
                <a:solidFill>
                  <a:srgbClr val="002060"/>
                </a:solidFill>
                <a:latin typeface="Century Gothic" panose="020B0502020202020204" pitchFamily="34" charset="0"/>
              </a:rPr>
              <a:t>5 S’s of Digital Marketing:</a:t>
            </a:r>
            <a:endParaRPr lang="x-none"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xmlns="" id="{FD50CA48-EC97-421B-8B76-D9221C49DBE7}"/>
              </a:ext>
            </a:extLst>
          </p:cNvPr>
          <p:cNvSpPr>
            <a:spLocks noGrp="1"/>
          </p:cNvSpPr>
          <p:nvPr>
            <p:ph idx="1"/>
          </p:nvPr>
        </p:nvSpPr>
        <p:spPr>
          <a:xfrm>
            <a:off x="838200" y="1853761"/>
            <a:ext cx="10515600" cy="4351338"/>
          </a:xfrm>
        </p:spPr>
        <p:txBody>
          <a:bodyPr>
            <a:normAutofit/>
          </a:bodyPr>
          <a:lstStyle/>
          <a:p>
            <a:pPr marL="457200" indent="-457200">
              <a:buAutoNum type="arabicPeriod"/>
            </a:pPr>
            <a:r>
              <a:rPr lang="en-US" sz="2400" b="1" dirty="0">
                <a:latin typeface="Century Gothic" panose="020B0502020202020204" pitchFamily="34" charset="0"/>
              </a:rPr>
              <a:t>Sell:</a:t>
            </a:r>
          </a:p>
          <a:p>
            <a:pPr marL="0" indent="0" fontAlgn="base">
              <a:buNone/>
            </a:pPr>
            <a:endParaRPr lang="en-US" dirty="0" smtClean="0"/>
          </a:p>
          <a:p>
            <a:pPr marL="0" indent="0" fontAlgn="base">
              <a:buNone/>
            </a:pPr>
            <a:r>
              <a:rPr lang="en-US" dirty="0" smtClean="0"/>
              <a:t>The </a:t>
            </a:r>
            <a:r>
              <a:rPr lang="en-US" dirty="0"/>
              <a:t>fundamental aim of the companies’ online marketing campaign should be to increase sales. This can be done by the company opting to sell online, if it is not already doing so. The company should always aim to increase online sales by using incentives such as offering free delivery.</a:t>
            </a:r>
            <a:endParaRPr lang="en-US" sz="2400" dirty="0"/>
          </a:p>
        </p:txBody>
      </p:sp>
    </p:spTree>
    <p:extLst>
      <p:ext uri="{BB962C8B-B14F-4D97-AF65-F5344CB8AC3E}">
        <p14:creationId xmlns:p14="http://schemas.microsoft.com/office/powerpoint/2010/main" val="4088411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Century Gothic" panose="020B0502020202020204" pitchFamily="34" charset="0"/>
              </a:rPr>
              <a:t>5 S’s of Digital Marketing:</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Century Gothic" panose="020B0502020202020204" pitchFamily="34" charset="0"/>
              </a:rPr>
              <a:t>2. </a:t>
            </a:r>
            <a:r>
              <a:rPr lang="en-US" b="1" dirty="0">
                <a:latin typeface="Century Gothic" panose="020B0502020202020204" pitchFamily="34" charset="0"/>
              </a:rPr>
              <a:t>Speak:</a:t>
            </a:r>
          </a:p>
          <a:p>
            <a:r>
              <a:rPr lang="en-US" dirty="0" smtClean="0"/>
              <a:t>Next </a:t>
            </a:r>
            <a:r>
              <a:rPr lang="en-US" dirty="0"/>
              <a:t>we have speak which is basically all about getting closer to the consumer by engaging with them and keeping an open dialogue with them to participate in. A good example of this is Burberry who are actively trying to keep consumers engaged, even in store where they have changed the layout to incorporate the latest </a:t>
            </a:r>
            <a:r>
              <a:rPr lang="en-US" dirty="0" smtClean="0"/>
              <a:t>technologies.</a:t>
            </a:r>
            <a:endParaRPr lang="en-US" dirty="0"/>
          </a:p>
        </p:txBody>
      </p:sp>
    </p:spTree>
    <p:extLst>
      <p:ext uri="{BB962C8B-B14F-4D97-AF65-F5344CB8AC3E}">
        <p14:creationId xmlns:p14="http://schemas.microsoft.com/office/powerpoint/2010/main" val="702438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E65A8536752B4298AB91159E51B675" ma:contentTypeVersion="4" ma:contentTypeDescription="Create a new document." ma:contentTypeScope="" ma:versionID="e32904b2c973f3bee20ee8b605687d7b">
  <xsd:schema xmlns:xsd="http://www.w3.org/2001/XMLSchema" xmlns:xs="http://www.w3.org/2001/XMLSchema" xmlns:p="http://schemas.microsoft.com/office/2006/metadata/properties" xmlns:ns2="b4a6d052-adc2-43ce-91ee-69b46b848ff5" targetNamespace="http://schemas.microsoft.com/office/2006/metadata/properties" ma:root="true" ma:fieldsID="2c8a5900f7b98f549811a7dd5ea4580c" ns2:_="">
    <xsd:import namespace="b4a6d052-adc2-43ce-91ee-69b46b848ff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6d052-adc2-43ce-91ee-69b46b848f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6EDB8C-D3E7-424E-AAB2-31462FB3741B}"/>
</file>

<file path=customXml/itemProps2.xml><?xml version="1.0" encoding="utf-8"?>
<ds:datastoreItem xmlns:ds="http://schemas.openxmlformats.org/officeDocument/2006/customXml" ds:itemID="{EB6FDC65-07B6-490B-AA16-6A8143B70294}"/>
</file>

<file path=customXml/itemProps3.xml><?xml version="1.0" encoding="utf-8"?>
<ds:datastoreItem xmlns:ds="http://schemas.openxmlformats.org/officeDocument/2006/customXml" ds:itemID="{BBEA9F5D-14BD-4277-BF0F-3E913A67883D}"/>
</file>

<file path=docProps/app.xml><?xml version="1.0" encoding="utf-8"?>
<Properties xmlns="http://schemas.openxmlformats.org/officeDocument/2006/extended-properties" xmlns:vt="http://schemas.openxmlformats.org/officeDocument/2006/docPropsVTypes">
  <TotalTime>364</TotalTime>
  <Words>869</Words>
  <Application>Microsoft Office PowerPoint</Application>
  <PresentationFormat>Widescreen</PresentationFormat>
  <Paragraphs>82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Century Gothic</vt:lpstr>
      <vt:lpstr>Times New Roman</vt:lpstr>
      <vt:lpstr>Office Theme</vt:lpstr>
      <vt:lpstr>Introduction To Digital Marketing    </vt:lpstr>
      <vt:lpstr>Digital Marketing Strategy Framework</vt:lpstr>
      <vt:lpstr>Marketing Strategy</vt:lpstr>
      <vt:lpstr>Strategy Frameworks:</vt:lpstr>
      <vt:lpstr>4 P’s of Marketing:</vt:lpstr>
      <vt:lpstr>4 P’s of Marketing:</vt:lpstr>
      <vt:lpstr>Strategy Frameworks:</vt:lpstr>
      <vt:lpstr>5 S’s of Digital Marketing:</vt:lpstr>
      <vt:lpstr>5 S’s of Digital Marketing:</vt:lpstr>
      <vt:lpstr>5 S’s of Digital Marketing:</vt:lpstr>
      <vt:lpstr>5 S’s of Digital Marketing:</vt:lpstr>
      <vt:lpstr>5 S’s of Digital Marketing:</vt:lpstr>
      <vt:lpstr>Concept of STP:</vt:lpstr>
      <vt:lpstr>Concept of STP:</vt:lpstr>
      <vt:lpstr>Concept of STP:</vt:lpstr>
      <vt:lpstr>Concept of STP: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Marketing    </dc:title>
  <dc:creator>Sabahat</dc:creator>
  <cp:lastModifiedBy>Mudassir</cp:lastModifiedBy>
  <cp:revision>35</cp:revision>
  <dcterms:created xsi:type="dcterms:W3CDTF">2020-03-01T10:53:06Z</dcterms:created>
  <dcterms:modified xsi:type="dcterms:W3CDTF">2021-04-28T09:00:27Z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0x010100C5E65A8536752B4298AB91159E51B675</vt:lpwstr>
  </property>
</Properties>
</file>