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12FCA-D22C-442D-A50B-2C3C261F7A31}" type="datetimeFigureOut">
              <a:rPr lang="en-PK" smtClean="0"/>
              <a:t>04/25/2021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C5BC7-F9D4-4930-AB73-BDA8C4D34CDE}" type="slidenum">
              <a:rPr lang="en-PK" smtClean="0"/>
              <a:t>‹#›</a:t>
            </a:fld>
            <a:endParaRPr lang="en-PK"/>
          </a:p>
        </p:txBody>
      </p:sp>
    </p:spTree>
    <p:extLst>
      <p:ext uri="{BB962C8B-B14F-4D97-AF65-F5344CB8AC3E}">
        <p14:creationId xmlns:p14="http://schemas.microsoft.com/office/powerpoint/2010/main" val="41722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Organic traffic is the term used to describe visits to a website coming from a search engine's organic results and not paid ads.</a:t>
            </a:r>
            <a:endParaRPr lang="en-PK" dirty="0"/>
          </a:p>
        </p:txBody>
      </p:sp>
      <p:sp>
        <p:nvSpPr>
          <p:cNvPr id="4" name="Slide Number Placeholder 3"/>
          <p:cNvSpPr>
            <a:spLocks noGrp="1"/>
          </p:cNvSpPr>
          <p:nvPr>
            <p:ph type="sldNum" sz="quarter" idx="5"/>
          </p:nvPr>
        </p:nvSpPr>
        <p:spPr/>
        <p:txBody>
          <a:bodyPr/>
          <a:lstStyle/>
          <a:p>
            <a:fld id="{4BDC5BC7-F9D4-4930-AB73-BDA8C4D34CDE}" type="slidenum">
              <a:rPr lang="en-PK" smtClean="0"/>
              <a:t>3</a:t>
            </a:fld>
            <a:endParaRPr lang="en-PK"/>
          </a:p>
        </p:txBody>
      </p:sp>
    </p:spTree>
    <p:extLst>
      <p:ext uri="{BB962C8B-B14F-4D97-AF65-F5344CB8AC3E}">
        <p14:creationId xmlns:p14="http://schemas.microsoft.com/office/powerpoint/2010/main" val="412799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SERP means search engine result page.</a:t>
            </a:r>
          </a:p>
        </p:txBody>
      </p:sp>
      <p:sp>
        <p:nvSpPr>
          <p:cNvPr id="4" name="Slide Number Placeholder 3"/>
          <p:cNvSpPr>
            <a:spLocks noGrp="1"/>
          </p:cNvSpPr>
          <p:nvPr>
            <p:ph type="sldNum" sz="quarter" idx="5"/>
          </p:nvPr>
        </p:nvSpPr>
        <p:spPr/>
        <p:txBody>
          <a:bodyPr/>
          <a:lstStyle/>
          <a:p>
            <a:fld id="{4BDC5BC7-F9D4-4930-AB73-BDA8C4D34CDE}" type="slidenum">
              <a:rPr lang="en-PK" smtClean="0"/>
              <a:t>5</a:t>
            </a:fld>
            <a:endParaRPr lang="en-PK"/>
          </a:p>
        </p:txBody>
      </p:sp>
    </p:spTree>
    <p:extLst>
      <p:ext uri="{BB962C8B-B14F-4D97-AF65-F5344CB8AC3E}">
        <p14:creationId xmlns:p14="http://schemas.microsoft.com/office/powerpoint/2010/main" val="306176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9D92-C64E-4817-B60B-E0EBB7CC7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82BB12D-D1C2-472C-B5C9-82199929E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1B77107-AC59-4B9C-9887-F7BB1EC468C7}"/>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5" name="Footer Placeholder 4">
            <a:extLst>
              <a:ext uri="{FF2B5EF4-FFF2-40B4-BE49-F238E27FC236}">
                <a16:creationId xmlns:a16="http://schemas.microsoft.com/office/drawing/2014/main" id="{DEEDC9BA-285F-447D-B50F-D1780D3C299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65BB53F-3891-4A3D-B3DF-47BC29733DA2}"/>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258918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0965-CE98-448E-BA2A-93B077E7035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F763605-61EC-4246-9836-129020F08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C145F19-DB78-4AFB-B1BE-DCDC5CF88B2A}"/>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5" name="Footer Placeholder 4">
            <a:extLst>
              <a:ext uri="{FF2B5EF4-FFF2-40B4-BE49-F238E27FC236}">
                <a16:creationId xmlns:a16="http://schemas.microsoft.com/office/drawing/2014/main" id="{5FBB750F-0B12-437F-A0AF-D462193542B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D4B79AF-9EC0-4E1C-9120-E39C061A4042}"/>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10973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5C650-0F98-4B30-AEB8-3397426266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EFF0AAA-804F-4A9E-A9F6-7B8B65E85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4E06A61-C4CD-4967-8BA8-A66D68A7C246}"/>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5" name="Footer Placeholder 4">
            <a:extLst>
              <a:ext uri="{FF2B5EF4-FFF2-40B4-BE49-F238E27FC236}">
                <a16:creationId xmlns:a16="http://schemas.microsoft.com/office/drawing/2014/main" id="{49A10D70-7F47-4DB0-A1D9-DD9C1EE0733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023DBA-1400-48BB-B4D4-FDD3FF23F6D7}"/>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140048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9DD3-2F99-4944-90B6-73BB8ADAE26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63A794D-F564-4D91-B81E-10DC396CC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A9D3CED-AF6A-4A17-8AF6-B58550C391A8}"/>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5" name="Footer Placeholder 4">
            <a:extLst>
              <a:ext uri="{FF2B5EF4-FFF2-40B4-BE49-F238E27FC236}">
                <a16:creationId xmlns:a16="http://schemas.microsoft.com/office/drawing/2014/main" id="{0B3A6DDD-BA28-40B5-914B-17DE274DE21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706AD8-05F8-420C-8645-7FDA1DE08412}"/>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98845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BA66-4387-4844-9F81-2A733D58C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3A732ED-0ACC-442F-AEE6-2A7197FF7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284C-50B3-4E03-A253-3F44371B1897}"/>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5" name="Footer Placeholder 4">
            <a:extLst>
              <a:ext uri="{FF2B5EF4-FFF2-40B4-BE49-F238E27FC236}">
                <a16:creationId xmlns:a16="http://schemas.microsoft.com/office/drawing/2014/main" id="{8157EB4F-5441-45C9-8818-A80A855C8EF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080EAFC-5E92-465A-A17F-DCD7051DE9FB}"/>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410109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EB23-60D0-4428-AEB7-7C5EE9283D5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07FDB19-3F92-47B7-817F-CEF156620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CE2461A-8621-43E7-BCCB-FEAF3F3FB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22CBF67-EC8E-4640-AE0E-0B8A78BEB500}"/>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6" name="Footer Placeholder 5">
            <a:extLst>
              <a:ext uri="{FF2B5EF4-FFF2-40B4-BE49-F238E27FC236}">
                <a16:creationId xmlns:a16="http://schemas.microsoft.com/office/drawing/2014/main" id="{900547B3-3437-415F-82A5-9F30621866B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B5CE0C4-314A-483B-92AA-4BA6E965A9BA}"/>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183216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53B-547F-48BF-AEE4-014906AC343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607F4F4-9FB5-4A93-ABD4-B1D23E566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94453-0839-43DC-961A-ED94B5C96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A7EA8434-C356-4EA5-AF9F-451A4DA9B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5D7C7-9F37-4974-B6A1-F9813C732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E2BC30D-EAA3-4A29-B9CB-0F466B58A175}"/>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8" name="Footer Placeholder 7">
            <a:extLst>
              <a:ext uri="{FF2B5EF4-FFF2-40B4-BE49-F238E27FC236}">
                <a16:creationId xmlns:a16="http://schemas.microsoft.com/office/drawing/2014/main" id="{53314332-C31F-49D0-A10D-515142DB144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EC1B4C9-3107-4B74-8BF9-B26A66956855}"/>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227274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9608-4184-4EDA-A139-5033E1B334E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6F15423-65BA-4327-A94A-90BC6D01F1A5}"/>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4" name="Footer Placeholder 3">
            <a:extLst>
              <a:ext uri="{FF2B5EF4-FFF2-40B4-BE49-F238E27FC236}">
                <a16:creationId xmlns:a16="http://schemas.microsoft.com/office/drawing/2014/main" id="{0817A76C-6A07-4E37-851E-961A3985A5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BE3E1434-AE8D-4D0B-B8C8-DBE8D6942B81}"/>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158548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5CA86-9615-434B-9887-3CFE7567ACFA}"/>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3" name="Footer Placeholder 2">
            <a:extLst>
              <a:ext uri="{FF2B5EF4-FFF2-40B4-BE49-F238E27FC236}">
                <a16:creationId xmlns:a16="http://schemas.microsoft.com/office/drawing/2014/main" id="{26D70977-BD23-48B3-A554-96DB486C485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7E3D1CF1-8852-47B3-BBAC-B9AACB2B2928}"/>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407195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AC7E-1887-48D3-8884-A378CBDA9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36E227A-9969-449D-B71C-B238FC0F8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CC70DD1-085E-4A1F-9158-70ADE4C6F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E8E2B-00E7-41E4-9B9B-4C8190F8E7CC}"/>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6" name="Footer Placeholder 5">
            <a:extLst>
              <a:ext uri="{FF2B5EF4-FFF2-40B4-BE49-F238E27FC236}">
                <a16:creationId xmlns:a16="http://schemas.microsoft.com/office/drawing/2014/main" id="{9095EED3-6772-4A88-B0B5-ADB5478D197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E1F591E-978A-425E-B8D1-9154C1EBBD24}"/>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280854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EC83-20CD-4758-836F-8FA0B28F8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A7D505A-9DF4-474F-991A-66EA47D78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2AA0833-9873-4B99-A193-4E43B88C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C7EAF-C3B8-48EA-A256-CF71B1047626}"/>
              </a:ext>
            </a:extLst>
          </p:cNvPr>
          <p:cNvSpPr>
            <a:spLocks noGrp="1"/>
          </p:cNvSpPr>
          <p:nvPr>
            <p:ph type="dt" sz="half" idx="10"/>
          </p:nvPr>
        </p:nvSpPr>
        <p:spPr/>
        <p:txBody>
          <a:bodyPr/>
          <a:lstStyle/>
          <a:p>
            <a:fld id="{AD90B9D9-3C27-4BB6-8026-AEC4FC54B94B}" type="datetimeFigureOut">
              <a:rPr lang="en-PK" smtClean="0"/>
              <a:t>04/25/2021</a:t>
            </a:fld>
            <a:endParaRPr lang="en-PK"/>
          </a:p>
        </p:txBody>
      </p:sp>
      <p:sp>
        <p:nvSpPr>
          <p:cNvPr id="6" name="Footer Placeholder 5">
            <a:extLst>
              <a:ext uri="{FF2B5EF4-FFF2-40B4-BE49-F238E27FC236}">
                <a16:creationId xmlns:a16="http://schemas.microsoft.com/office/drawing/2014/main" id="{4C21010E-B67B-42BE-AB57-EDE5C8C22A9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8976AA1-EFA2-40EC-85A2-092E56B084EB}"/>
              </a:ext>
            </a:extLst>
          </p:cNvPr>
          <p:cNvSpPr>
            <a:spLocks noGrp="1"/>
          </p:cNvSpPr>
          <p:nvPr>
            <p:ph type="sldNum" sz="quarter" idx="12"/>
          </p:nvPr>
        </p:nvSpPr>
        <p:spPr/>
        <p:txBody>
          <a:bodyPr/>
          <a:lstStyle/>
          <a:p>
            <a:fld id="{F416A1E4-D0FA-4A44-A365-97D5AA167DCE}" type="slidenum">
              <a:rPr lang="en-PK" smtClean="0"/>
              <a:t>‹#›</a:t>
            </a:fld>
            <a:endParaRPr lang="en-PK"/>
          </a:p>
        </p:txBody>
      </p:sp>
    </p:spTree>
    <p:extLst>
      <p:ext uri="{BB962C8B-B14F-4D97-AF65-F5344CB8AC3E}">
        <p14:creationId xmlns:p14="http://schemas.microsoft.com/office/powerpoint/2010/main" val="121461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A5333-D8F6-44A0-BD51-A6378CEF6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3EF174A-8979-47D7-A7AE-FD30F707C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6A6A67-9370-4B6C-A2D7-88823083B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0B9D9-3C27-4BB6-8026-AEC4FC54B94B}" type="datetimeFigureOut">
              <a:rPr lang="en-PK" smtClean="0"/>
              <a:t>04/25/2021</a:t>
            </a:fld>
            <a:endParaRPr lang="en-PK"/>
          </a:p>
        </p:txBody>
      </p:sp>
      <p:sp>
        <p:nvSpPr>
          <p:cNvPr id="5" name="Footer Placeholder 4">
            <a:extLst>
              <a:ext uri="{FF2B5EF4-FFF2-40B4-BE49-F238E27FC236}">
                <a16:creationId xmlns:a16="http://schemas.microsoft.com/office/drawing/2014/main" id="{77E11705-B420-40D4-85C4-A26FC30BA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3114013-DBAF-43F5-847F-E126AF8B5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6A1E4-D0FA-4A44-A365-97D5AA167DCE}" type="slidenum">
              <a:rPr lang="en-PK" smtClean="0"/>
              <a:t>‹#›</a:t>
            </a:fld>
            <a:endParaRPr lang="en-PK"/>
          </a:p>
        </p:txBody>
      </p:sp>
    </p:spTree>
    <p:extLst>
      <p:ext uri="{BB962C8B-B14F-4D97-AF65-F5344CB8AC3E}">
        <p14:creationId xmlns:p14="http://schemas.microsoft.com/office/powerpoint/2010/main" val="99907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24000" y="1584325"/>
            <a:ext cx="9144000" cy="2387600"/>
          </a:xfrm>
        </p:spPr>
        <p:txBody>
          <a:bodyPr/>
          <a:lstStyle/>
          <a:p>
            <a:r>
              <a:rPr lang="en-US" b="1" dirty="0">
                <a:solidFill>
                  <a:srgbClr val="002060"/>
                </a:solidFill>
                <a:latin typeface="Century Gothic" panose="020B0502020202020204" pitchFamily="34" charset="0"/>
              </a:rPr>
              <a:t>Introduction To Digital Marketing</a:t>
            </a:r>
            <a:r>
              <a:rPr lang="en-US" b="1" dirty="0">
                <a:latin typeface="Century Gothic" panose="020B0502020202020204" pitchFamily="34" charset="0"/>
              </a:rPr>
              <a:t>    </a:t>
            </a:r>
            <a:endParaRPr lang="en-PK" b="1" dirty="0">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524000" y="4079875"/>
            <a:ext cx="9144000" cy="1655762"/>
          </a:xfrm>
        </p:spPr>
        <p:txBody>
          <a:bodyPr/>
          <a:lstStyle/>
          <a:p>
            <a:r>
              <a:rPr lang="en-US" dirty="0"/>
              <a:t>                                                  Lecture-3(Components Of Digital Marketing)</a:t>
            </a:r>
            <a:endParaRPr lang="en-PK" dirty="0"/>
          </a:p>
        </p:txBody>
      </p:sp>
    </p:spTree>
    <p:extLst>
      <p:ext uri="{BB962C8B-B14F-4D97-AF65-F5344CB8AC3E}">
        <p14:creationId xmlns:p14="http://schemas.microsoft.com/office/powerpoint/2010/main" val="12313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9446-AF11-4AFB-8BA6-CE4086350663}"/>
              </a:ext>
            </a:extLst>
          </p:cNvPr>
          <p:cNvSpPr>
            <a:spLocks noGrp="1"/>
          </p:cNvSpPr>
          <p:nvPr>
            <p:ph type="title"/>
          </p:nvPr>
        </p:nvSpPr>
        <p:spPr/>
        <p:txBody>
          <a:bodyPr/>
          <a:lstStyle/>
          <a:p>
            <a:r>
              <a:rPr lang="en-US" b="1" dirty="0">
                <a:solidFill>
                  <a:srgbClr val="002060"/>
                </a:solidFill>
                <a:latin typeface="Century Gothic" panose="020B0502020202020204" pitchFamily="34" charset="0"/>
              </a:rPr>
              <a:t>Affiliate Marketing:</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9F7C174-C1C3-49FE-910F-8D6A74037DD5}"/>
              </a:ext>
            </a:extLst>
          </p:cNvPr>
          <p:cNvSpPr>
            <a:spLocks noGrp="1"/>
          </p:cNvSpPr>
          <p:nvPr>
            <p:ph idx="1"/>
          </p:nvPr>
        </p:nvSpPr>
        <p:spPr/>
        <p:txBody>
          <a:bodyPr>
            <a:normAutofit/>
          </a:bodyPr>
          <a:lstStyle/>
          <a:p>
            <a:pPr marL="0" indent="0" algn="ctr">
              <a:buNone/>
            </a:pPr>
            <a:r>
              <a:rPr lang="en-US" sz="2400" dirty="0">
                <a:latin typeface="Century Gothic" panose="020B0502020202020204" pitchFamily="34" charset="0"/>
              </a:rPr>
              <a:t>This is a type of performance-based advertising where you receive commission for promoting someone else's products or services on your website.</a:t>
            </a:r>
          </a:p>
          <a:p>
            <a:pPr marL="0" indent="0">
              <a:buNone/>
            </a:pPr>
            <a:r>
              <a:rPr lang="en-US" sz="2400" dirty="0">
                <a:latin typeface="Century Gothic" panose="020B0502020202020204" pitchFamily="34" charset="0"/>
              </a:rPr>
              <a:t> </a:t>
            </a:r>
          </a:p>
          <a:p>
            <a:r>
              <a:rPr lang="en-US" sz="2400" dirty="0">
                <a:latin typeface="Century Gothic" panose="020B0502020202020204" pitchFamily="34" charset="0"/>
              </a:rPr>
              <a:t>Affiliate marketing channels include:</a:t>
            </a:r>
          </a:p>
          <a:p>
            <a:pPr lvl="1"/>
            <a:r>
              <a:rPr lang="en-US" sz="2000" dirty="0">
                <a:latin typeface="Century Gothic" panose="020B0502020202020204" pitchFamily="34" charset="0"/>
              </a:rPr>
              <a:t>Hosting video ads</a:t>
            </a:r>
          </a:p>
          <a:p>
            <a:pPr lvl="1"/>
            <a:r>
              <a:rPr lang="en-US" sz="2000" dirty="0">
                <a:latin typeface="Century Gothic" panose="020B0502020202020204" pitchFamily="34" charset="0"/>
              </a:rPr>
              <a:t>Posting affiliate links from your social media accounts.</a:t>
            </a:r>
            <a:endParaRPr lang="en-PK" sz="2000" dirty="0">
              <a:latin typeface="Century Gothic" panose="020B0502020202020204" pitchFamily="34" charset="0"/>
            </a:endParaRPr>
          </a:p>
        </p:txBody>
      </p:sp>
    </p:spTree>
    <p:extLst>
      <p:ext uri="{BB962C8B-B14F-4D97-AF65-F5344CB8AC3E}">
        <p14:creationId xmlns:p14="http://schemas.microsoft.com/office/powerpoint/2010/main" val="356104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FB81-BFEF-49D7-B0CE-6802DF9934BC}"/>
              </a:ext>
            </a:extLst>
          </p:cNvPr>
          <p:cNvSpPr>
            <a:spLocks noGrp="1"/>
          </p:cNvSpPr>
          <p:nvPr>
            <p:ph type="title"/>
          </p:nvPr>
        </p:nvSpPr>
        <p:spPr/>
        <p:txBody>
          <a:bodyPr/>
          <a:lstStyle/>
          <a:p>
            <a:r>
              <a:rPr lang="en-US" b="1" dirty="0">
                <a:solidFill>
                  <a:srgbClr val="002060"/>
                </a:solidFill>
                <a:latin typeface="Century Gothic" panose="020B0502020202020204" pitchFamily="34" charset="0"/>
              </a:rPr>
              <a:t>Email Marketing:</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6A8CB290-4613-42B6-8EF3-B7C7B2874C28}"/>
              </a:ext>
            </a:extLst>
          </p:cNvPr>
          <p:cNvSpPr>
            <a:spLocks noGrp="1"/>
          </p:cNvSpPr>
          <p:nvPr>
            <p:ph idx="1"/>
          </p:nvPr>
        </p:nvSpPr>
        <p:spPr/>
        <p:txBody>
          <a:bodyPr>
            <a:normAutofit/>
          </a:bodyPr>
          <a:lstStyle/>
          <a:p>
            <a:pPr marL="0" indent="0" algn="ctr">
              <a:buNone/>
            </a:pPr>
            <a:r>
              <a:rPr lang="en-US" sz="2400" dirty="0">
                <a:latin typeface="Century Gothic" panose="020B0502020202020204" pitchFamily="34" charset="0"/>
              </a:rPr>
              <a:t>Companies use email marketing as a way of communicating with their audiences</a:t>
            </a:r>
          </a:p>
          <a:p>
            <a:endParaRPr lang="en-US" sz="2400" dirty="0">
              <a:latin typeface="Century Gothic" panose="020B0502020202020204" pitchFamily="34" charset="0"/>
            </a:endParaRPr>
          </a:p>
          <a:p>
            <a:r>
              <a:rPr lang="en-US" sz="2400" dirty="0">
                <a:latin typeface="Century Gothic" panose="020B0502020202020204" pitchFamily="34" charset="0"/>
              </a:rPr>
              <a:t>Email is often used to promote content, discounts and events, as well as to direct people toward the business's website</a:t>
            </a:r>
          </a:p>
          <a:p>
            <a:r>
              <a:rPr lang="en-US" sz="2400" dirty="0">
                <a:latin typeface="Century Gothic" panose="020B0502020202020204" pitchFamily="34" charset="0"/>
              </a:rPr>
              <a:t>The types of emails you might send in an email marketing campaign include:</a:t>
            </a:r>
          </a:p>
          <a:p>
            <a:pPr lvl="1"/>
            <a:r>
              <a:rPr lang="en-US" sz="2000" dirty="0">
                <a:latin typeface="Century Gothic" panose="020B0502020202020204" pitchFamily="34" charset="0"/>
              </a:rPr>
              <a:t>Blog subscription newsletters.</a:t>
            </a:r>
          </a:p>
          <a:p>
            <a:pPr lvl="1"/>
            <a:r>
              <a:rPr lang="en-US" sz="2000" dirty="0">
                <a:latin typeface="Century Gothic" panose="020B0502020202020204" pitchFamily="34" charset="0"/>
              </a:rPr>
              <a:t>Follow-up emails to website visitors who downloaded something.</a:t>
            </a:r>
          </a:p>
          <a:p>
            <a:pPr lvl="1"/>
            <a:r>
              <a:rPr lang="en-US" sz="2000" dirty="0">
                <a:latin typeface="Century Gothic" panose="020B0502020202020204" pitchFamily="34" charset="0"/>
              </a:rPr>
              <a:t>Customer welcome emails.</a:t>
            </a:r>
          </a:p>
          <a:p>
            <a:pPr lvl="1"/>
            <a:r>
              <a:rPr lang="en-US" sz="2000" dirty="0">
                <a:latin typeface="Century Gothic" panose="020B0502020202020204" pitchFamily="34" charset="0"/>
              </a:rPr>
              <a:t>Tips or similar series emails for customer nurturing.</a:t>
            </a:r>
            <a:endParaRPr lang="en-PK" sz="2000" dirty="0">
              <a:latin typeface="Century Gothic" panose="020B0502020202020204" pitchFamily="34" charset="0"/>
            </a:endParaRPr>
          </a:p>
        </p:txBody>
      </p:sp>
    </p:spTree>
    <p:extLst>
      <p:ext uri="{BB962C8B-B14F-4D97-AF65-F5344CB8AC3E}">
        <p14:creationId xmlns:p14="http://schemas.microsoft.com/office/powerpoint/2010/main" val="334145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3EA-0E82-4D2D-A776-AE302BC6C2F6}"/>
              </a:ext>
            </a:extLst>
          </p:cNvPr>
          <p:cNvSpPr>
            <a:spLocks noGrp="1"/>
          </p:cNvSpPr>
          <p:nvPr>
            <p:ph type="title"/>
          </p:nvPr>
        </p:nvSpPr>
        <p:spPr/>
        <p:txBody>
          <a:bodyPr/>
          <a:lstStyle/>
          <a:p>
            <a:r>
              <a:rPr lang="en-US" b="1" dirty="0">
                <a:solidFill>
                  <a:srgbClr val="002060"/>
                </a:solidFill>
                <a:latin typeface="Century Gothic" panose="020B0502020202020204" pitchFamily="34" charset="0"/>
              </a:rPr>
              <a:t>Online PR:</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CB7635C-7814-4BC7-83F2-FF192245B0AB}"/>
              </a:ext>
            </a:extLst>
          </p:cNvPr>
          <p:cNvSpPr>
            <a:spLocks noGrp="1"/>
          </p:cNvSpPr>
          <p:nvPr>
            <p:ph idx="1"/>
          </p:nvPr>
        </p:nvSpPr>
        <p:spPr/>
        <p:txBody>
          <a:bodyPr>
            <a:normAutofit/>
          </a:bodyPr>
          <a:lstStyle/>
          <a:p>
            <a:pPr marL="0" indent="0" algn="ctr">
              <a:buNone/>
            </a:pPr>
            <a:r>
              <a:rPr lang="en-US" sz="2400" dirty="0">
                <a:latin typeface="Century Gothic" panose="020B0502020202020204" pitchFamily="34" charset="0"/>
              </a:rPr>
              <a:t>Online PR or digital PR is an online marketing strategy used by businesses to increase their online presence</a:t>
            </a:r>
          </a:p>
          <a:p>
            <a:endParaRPr lang="en-US" sz="2400" dirty="0">
              <a:latin typeface="Century Gothic" panose="020B0502020202020204" pitchFamily="34" charset="0"/>
            </a:endParaRPr>
          </a:p>
          <a:p>
            <a:r>
              <a:rPr lang="en-US" sz="2200" dirty="0">
                <a:latin typeface="Century Gothic" panose="020B0502020202020204" pitchFamily="34" charset="0"/>
              </a:rPr>
              <a:t>Digital PR agencies network with journalists, bloggers and influencers and send online press releases to gain high-quality backlinks, social media mentions and improve their Search Engine Optimization (SEO).</a:t>
            </a:r>
          </a:p>
          <a:p>
            <a:r>
              <a:rPr lang="en-US" sz="2200" dirty="0">
                <a:latin typeface="Century Gothic" panose="020B0502020202020204" pitchFamily="34" charset="0"/>
              </a:rPr>
              <a:t>Online PR is the practice of securing earned online coverage with digital publications, blogs, and other content-based websites.</a:t>
            </a:r>
          </a:p>
        </p:txBody>
      </p:sp>
    </p:spTree>
    <p:extLst>
      <p:ext uri="{BB962C8B-B14F-4D97-AF65-F5344CB8AC3E}">
        <p14:creationId xmlns:p14="http://schemas.microsoft.com/office/powerpoint/2010/main" val="47928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2EED-601E-414E-910B-16A553DD1F9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Online PR:</a:t>
            </a:r>
            <a:endParaRPr lang="en-PK" dirty="0"/>
          </a:p>
        </p:txBody>
      </p:sp>
      <p:sp>
        <p:nvSpPr>
          <p:cNvPr id="3" name="Content Placeholder 2">
            <a:extLst>
              <a:ext uri="{FF2B5EF4-FFF2-40B4-BE49-F238E27FC236}">
                <a16:creationId xmlns:a16="http://schemas.microsoft.com/office/drawing/2014/main" id="{9C829BDF-8FA6-4654-80D9-E432AF36ADD9}"/>
              </a:ext>
            </a:extLst>
          </p:cNvPr>
          <p:cNvSpPr>
            <a:spLocks noGrp="1"/>
          </p:cNvSpPr>
          <p:nvPr>
            <p:ph idx="1"/>
          </p:nvPr>
        </p:nvSpPr>
        <p:spPr/>
        <p:txBody>
          <a:bodyPr>
            <a:normAutofit/>
          </a:bodyPr>
          <a:lstStyle/>
          <a:p>
            <a:pPr lvl="0"/>
            <a:r>
              <a:rPr lang="en-US" sz="2400" dirty="0">
                <a:solidFill>
                  <a:prstClr val="black"/>
                </a:solidFill>
                <a:latin typeface="Century Gothic" panose="020B0502020202020204" pitchFamily="34" charset="0"/>
              </a:rPr>
              <a:t>The channels you can use to maximize your PR efforts include:</a:t>
            </a:r>
          </a:p>
          <a:p>
            <a:pPr lvl="1"/>
            <a:endParaRPr lang="pt-BR" sz="2000" dirty="0">
              <a:solidFill>
                <a:prstClr val="black"/>
              </a:solidFill>
              <a:latin typeface="Century Gothic" panose="020B0502020202020204" pitchFamily="34" charset="0"/>
            </a:endParaRPr>
          </a:p>
          <a:p>
            <a:pPr lvl="1"/>
            <a:r>
              <a:rPr lang="pt-BR" sz="2200" dirty="0">
                <a:solidFill>
                  <a:prstClr val="black"/>
                </a:solidFill>
                <a:latin typeface="Century Gothic" panose="020B0502020202020204" pitchFamily="34" charset="0"/>
              </a:rPr>
              <a:t>Reporter outreach via social media</a:t>
            </a:r>
          </a:p>
          <a:p>
            <a:pPr lvl="1"/>
            <a:r>
              <a:rPr lang="en-US" sz="2200" dirty="0">
                <a:solidFill>
                  <a:prstClr val="black"/>
                </a:solidFill>
                <a:latin typeface="Century Gothic" panose="020B0502020202020204" pitchFamily="34" charset="0"/>
              </a:rPr>
              <a:t>Engaging online reviews of your company</a:t>
            </a:r>
          </a:p>
          <a:p>
            <a:pPr lvl="1"/>
            <a:r>
              <a:rPr lang="en-US" sz="2200" dirty="0">
                <a:solidFill>
                  <a:prstClr val="black"/>
                </a:solidFill>
                <a:latin typeface="Century Gothic" panose="020B0502020202020204" pitchFamily="34" charset="0"/>
              </a:rPr>
              <a:t>Engaging comments on your personal website or blog</a:t>
            </a:r>
          </a:p>
          <a:p>
            <a:pPr lvl="1"/>
            <a:r>
              <a:rPr lang="en-US" sz="2200" dirty="0">
                <a:solidFill>
                  <a:prstClr val="black"/>
                </a:solidFill>
                <a:latin typeface="Century Gothic" panose="020B0502020202020204" pitchFamily="34" charset="0"/>
              </a:rPr>
              <a:t>Publishing articles online to gain high-quality backlinks</a:t>
            </a:r>
          </a:p>
          <a:p>
            <a:pPr lvl="1"/>
            <a:r>
              <a:rPr lang="en-US" sz="2200" dirty="0">
                <a:solidFill>
                  <a:prstClr val="black"/>
                </a:solidFill>
                <a:latin typeface="Century Gothic" panose="020B0502020202020204" pitchFamily="34" charset="0"/>
              </a:rPr>
              <a:t>Networking with journalists and editors to gain backlinks</a:t>
            </a:r>
          </a:p>
          <a:p>
            <a:pPr lvl="1"/>
            <a:r>
              <a:rPr lang="en-US" sz="2200" dirty="0">
                <a:solidFill>
                  <a:prstClr val="black"/>
                </a:solidFill>
                <a:latin typeface="Century Gothic" panose="020B0502020202020204" pitchFamily="34" charset="0"/>
              </a:rPr>
              <a:t>Blogger outreach to gain backlinks and mentions on relevant blogs</a:t>
            </a:r>
          </a:p>
          <a:p>
            <a:pPr lvl="1"/>
            <a:r>
              <a:rPr lang="en-US" sz="2200" dirty="0">
                <a:solidFill>
                  <a:prstClr val="black"/>
                </a:solidFill>
                <a:latin typeface="Century Gothic" panose="020B0502020202020204" pitchFamily="34" charset="0"/>
              </a:rPr>
              <a:t>Influencer marketing to gain mentions on influential social media accounts</a:t>
            </a:r>
          </a:p>
          <a:p>
            <a:pPr lvl="1"/>
            <a:r>
              <a:rPr lang="en-US" sz="2200" dirty="0">
                <a:solidFill>
                  <a:prstClr val="black"/>
                </a:solidFill>
                <a:latin typeface="Century Gothic" panose="020B0502020202020204" pitchFamily="34" charset="0"/>
              </a:rPr>
              <a:t>Affiliate programmer that pay a commission to bloggers who refer customers to your business</a:t>
            </a:r>
            <a:endParaRPr lang="en-PK" sz="2200" dirty="0">
              <a:solidFill>
                <a:prstClr val="black"/>
              </a:solidFill>
              <a:latin typeface="Century Gothic" panose="020B0502020202020204" pitchFamily="34" charset="0"/>
            </a:endParaRPr>
          </a:p>
          <a:p>
            <a:endParaRPr lang="en-PK" dirty="0"/>
          </a:p>
        </p:txBody>
      </p:sp>
    </p:spTree>
    <p:extLst>
      <p:ext uri="{BB962C8B-B14F-4D97-AF65-F5344CB8AC3E}">
        <p14:creationId xmlns:p14="http://schemas.microsoft.com/office/powerpoint/2010/main" val="108379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E30E-1BCC-474A-B824-B230C55ADFC2}"/>
              </a:ext>
            </a:extLst>
          </p:cNvPr>
          <p:cNvSpPr>
            <a:spLocks noGrp="1"/>
          </p:cNvSpPr>
          <p:nvPr>
            <p:ph type="title"/>
          </p:nvPr>
        </p:nvSpPr>
        <p:spPr>
          <a:xfrm>
            <a:off x="838200" y="336990"/>
            <a:ext cx="10515600" cy="1325563"/>
          </a:xfrm>
        </p:spPr>
        <p:txBody>
          <a:bodyPr/>
          <a:lstStyle/>
          <a:p>
            <a:r>
              <a:rPr lang="en-US" b="1" dirty="0">
                <a:solidFill>
                  <a:srgbClr val="002060"/>
                </a:solidFill>
                <a:latin typeface="Century Gothic" panose="020B0502020202020204" pitchFamily="34" charset="0"/>
              </a:rPr>
              <a:t>Components Of Digital Marketing:</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36076B26-515B-47E4-A582-6C4742632C30}"/>
              </a:ext>
            </a:extLst>
          </p:cNvPr>
          <p:cNvSpPr>
            <a:spLocks noGrp="1"/>
          </p:cNvSpPr>
          <p:nvPr>
            <p:ph idx="1"/>
          </p:nvPr>
        </p:nvSpPr>
        <p:spPr/>
        <p:txBody>
          <a:bodyPr>
            <a:normAutofit/>
          </a:bodyPr>
          <a:lstStyle/>
          <a:p>
            <a:pPr lvl="1"/>
            <a:endParaRPr lang="en-US" sz="2000" dirty="0">
              <a:latin typeface="Century Gothic" panose="020B0502020202020204" pitchFamily="34" charset="0"/>
            </a:endParaRPr>
          </a:p>
          <a:p>
            <a:pPr lvl="1"/>
            <a:endParaRPr lang="en-US" sz="2000" dirty="0">
              <a:latin typeface="Century Gothic" panose="020B0502020202020204" pitchFamily="34" charset="0"/>
            </a:endParaRPr>
          </a:p>
          <a:p>
            <a:pPr marL="914400" lvl="1" indent="-457200">
              <a:buFont typeface="+mj-lt"/>
              <a:buAutoNum type="arabicPeriod"/>
            </a:pPr>
            <a:r>
              <a:rPr lang="en-US" sz="2000" dirty="0">
                <a:latin typeface="Century Gothic" panose="020B0502020202020204" pitchFamily="34" charset="0"/>
              </a:rPr>
              <a:t>Search Engine Optimization (SEO)</a:t>
            </a:r>
          </a:p>
          <a:p>
            <a:pPr marL="914400" lvl="1" indent="-457200">
              <a:buFont typeface="+mj-lt"/>
              <a:buAutoNum type="arabicPeriod"/>
            </a:pPr>
            <a:r>
              <a:rPr lang="en-US" sz="2000" dirty="0">
                <a:latin typeface="Century Gothic" panose="020B0502020202020204" pitchFamily="34" charset="0"/>
              </a:rPr>
              <a:t>Content Marketing</a:t>
            </a:r>
          </a:p>
          <a:p>
            <a:pPr marL="914400" lvl="1" indent="-457200">
              <a:buFont typeface="+mj-lt"/>
              <a:buAutoNum type="arabicPeriod"/>
            </a:pPr>
            <a:r>
              <a:rPr lang="en-US" sz="2000" dirty="0">
                <a:latin typeface="Century Gothic" panose="020B0502020202020204" pitchFamily="34" charset="0"/>
              </a:rPr>
              <a:t>Social Media Marketing</a:t>
            </a:r>
          </a:p>
          <a:p>
            <a:pPr marL="914400" lvl="1" indent="-457200">
              <a:buFont typeface="+mj-lt"/>
              <a:buAutoNum type="arabicPeriod"/>
            </a:pPr>
            <a:r>
              <a:rPr lang="en-US" sz="2000" dirty="0">
                <a:latin typeface="Century Gothic" panose="020B0502020202020204" pitchFamily="34" charset="0"/>
              </a:rPr>
              <a:t>Pay Per Click(PPC)</a:t>
            </a:r>
          </a:p>
          <a:p>
            <a:pPr marL="914400" lvl="1" indent="-457200">
              <a:buFont typeface="+mj-lt"/>
              <a:buAutoNum type="arabicPeriod"/>
            </a:pPr>
            <a:r>
              <a:rPr lang="en-US" sz="2000" dirty="0">
                <a:latin typeface="Century Gothic" panose="020B0502020202020204" pitchFamily="34" charset="0"/>
              </a:rPr>
              <a:t>Affiliate Marketing</a:t>
            </a:r>
          </a:p>
          <a:p>
            <a:pPr marL="914400" lvl="1" indent="-457200">
              <a:buFont typeface="+mj-lt"/>
              <a:buAutoNum type="arabicPeriod"/>
            </a:pPr>
            <a:r>
              <a:rPr lang="en-US" sz="2000" dirty="0">
                <a:latin typeface="Century Gothic" panose="020B0502020202020204" pitchFamily="34" charset="0"/>
              </a:rPr>
              <a:t>Email Marketing</a:t>
            </a:r>
          </a:p>
          <a:p>
            <a:pPr marL="914400" lvl="1" indent="-457200">
              <a:buFont typeface="+mj-lt"/>
              <a:buAutoNum type="arabicPeriod"/>
            </a:pPr>
            <a:r>
              <a:rPr lang="en-US" sz="2000" dirty="0">
                <a:latin typeface="Century Gothic" panose="020B0502020202020204" pitchFamily="34" charset="0"/>
              </a:rPr>
              <a:t>Online PR</a:t>
            </a:r>
            <a:endParaRPr lang="en-PK" sz="2000" dirty="0">
              <a:latin typeface="Century Gothic" panose="020B0502020202020204" pitchFamily="34" charset="0"/>
            </a:endParaRPr>
          </a:p>
        </p:txBody>
      </p:sp>
    </p:spTree>
    <p:extLst>
      <p:ext uri="{BB962C8B-B14F-4D97-AF65-F5344CB8AC3E}">
        <p14:creationId xmlns:p14="http://schemas.microsoft.com/office/powerpoint/2010/main" val="112821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3CE0-D3FA-4477-8308-5C536883798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Search Engine Optimization: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62D75BC0-F549-46AB-BED9-588B24A6636C}"/>
              </a:ext>
            </a:extLst>
          </p:cNvPr>
          <p:cNvSpPr>
            <a:spLocks noGrp="1"/>
          </p:cNvSpPr>
          <p:nvPr>
            <p:ph idx="1"/>
          </p:nvPr>
        </p:nvSpPr>
        <p:spPr/>
        <p:txBody>
          <a:bodyPr>
            <a:normAutofit/>
          </a:bodyPr>
          <a:lstStyle/>
          <a:p>
            <a:pPr marL="0" indent="0" algn="ctr">
              <a:buNone/>
            </a:pPr>
            <a:r>
              <a:rPr lang="en-US" sz="2400" dirty="0">
                <a:latin typeface="Century Gothic" panose="020B0502020202020204" pitchFamily="34" charset="0"/>
              </a:rPr>
              <a:t>SEO is the process of optimizing your website to "rank" higher in search engine results pages, thereby increasing the amount of organic (or free) traffic your website receives.</a:t>
            </a:r>
          </a:p>
          <a:p>
            <a:endParaRPr lang="en-US" sz="2000" dirty="0">
              <a:latin typeface="Century Gothic" panose="020B0502020202020204" pitchFamily="34" charset="0"/>
            </a:endParaRPr>
          </a:p>
          <a:p>
            <a:endParaRPr lang="en-US" sz="2000" dirty="0">
              <a:latin typeface="Century Gothic" panose="020B0502020202020204" pitchFamily="34" charset="0"/>
            </a:endParaRPr>
          </a:p>
          <a:p>
            <a:r>
              <a:rPr lang="en-US" sz="2000" dirty="0">
                <a:latin typeface="Century Gothic" panose="020B0502020202020204" pitchFamily="34" charset="0"/>
              </a:rPr>
              <a:t>The channels that benefit from SEO include websites, blogs, and infographics</a:t>
            </a:r>
          </a:p>
          <a:p>
            <a:r>
              <a:rPr lang="en-US" sz="2000" dirty="0">
                <a:latin typeface="Century Gothic" panose="020B0502020202020204" pitchFamily="34" charset="0"/>
              </a:rPr>
              <a:t>Ways to approach SEO in order to generate qualified traffic to your website are:</a:t>
            </a:r>
          </a:p>
          <a:p>
            <a:pPr lvl="1"/>
            <a:r>
              <a:rPr lang="en-US" sz="2000" b="1" dirty="0">
                <a:latin typeface="Century Gothic" panose="020B0502020202020204" pitchFamily="34" charset="0"/>
              </a:rPr>
              <a:t>On-page SEO</a:t>
            </a:r>
          </a:p>
          <a:p>
            <a:pPr lvl="1"/>
            <a:r>
              <a:rPr lang="en-US" sz="2000" b="1" dirty="0">
                <a:latin typeface="Century Gothic" panose="020B0502020202020204" pitchFamily="34" charset="0"/>
              </a:rPr>
              <a:t>Off-page SEO</a:t>
            </a:r>
            <a:endParaRPr lang="en-PK" sz="2000" b="1" dirty="0">
              <a:latin typeface="Century Gothic" panose="020B0502020202020204" pitchFamily="34" charset="0"/>
            </a:endParaRPr>
          </a:p>
        </p:txBody>
      </p:sp>
    </p:spTree>
    <p:extLst>
      <p:ext uri="{BB962C8B-B14F-4D97-AF65-F5344CB8AC3E}">
        <p14:creationId xmlns:p14="http://schemas.microsoft.com/office/powerpoint/2010/main" val="31162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CE8C-34FA-4DF5-9383-2DF6DA1ED894}"/>
              </a:ext>
            </a:extLst>
          </p:cNvPr>
          <p:cNvSpPr>
            <a:spLocks noGrp="1"/>
          </p:cNvSpPr>
          <p:nvPr>
            <p:ph type="title"/>
          </p:nvPr>
        </p:nvSpPr>
        <p:spPr/>
        <p:txBody>
          <a:bodyPr/>
          <a:lstStyle/>
          <a:p>
            <a:r>
              <a:rPr lang="en-US" b="1" dirty="0">
                <a:solidFill>
                  <a:srgbClr val="002060"/>
                </a:solidFill>
                <a:latin typeface="Century Gothic" panose="020B0502020202020204" pitchFamily="34" charset="0"/>
              </a:rPr>
              <a:t>Search Engine Optimization:</a:t>
            </a:r>
            <a:endParaRPr lang="en-PK" dirty="0"/>
          </a:p>
        </p:txBody>
      </p:sp>
      <p:sp>
        <p:nvSpPr>
          <p:cNvPr id="3" name="Content Placeholder 2">
            <a:extLst>
              <a:ext uri="{FF2B5EF4-FFF2-40B4-BE49-F238E27FC236}">
                <a16:creationId xmlns:a16="http://schemas.microsoft.com/office/drawing/2014/main" id="{B0438471-577A-4826-A4AB-67ABB98E4B41}"/>
              </a:ext>
            </a:extLst>
          </p:cNvPr>
          <p:cNvSpPr>
            <a:spLocks noGrp="1"/>
          </p:cNvSpPr>
          <p:nvPr>
            <p:ph idx="1"/>
          </p:nvPr>
        </p:nvSpPr>
        <p:spPr/>
        <p:txBody>
          <a:bodyPr>
            <a:normAutofit/>
          </a:bodyPr>
          <a:lstStyle/>
          <a:p>
            <a:pPr marL="0" indent="0">
              <a:buNone/>
            </a:pPr>
            <a:r>
              <a:rPr lang="en-US" sz="2400" b="1" dirty="0">
                <a:solidFill>
                  <a:srgbClr val="002060"/>
                </a:solidFill>
                <a:latin typeface="Century Gothic" panose="020B0502020202020204" pitchFamily="34" charset="0"/>
              </a:rPr>
              <a:t>On-page SEO:</a:t>
            </a:r>
          </a:p>
          <a:p>
            <a:pPr marL="0" indent="0">
              <a:buNone/>
            </a:pPr>
            <a:r>
              <a:rPr lang="en-US" sz="2000" dirty="0">
                <a:latin typeface="Century Gothic" panose="020B0502020202020204" pitchFamily="34" charset="0"/>
              </a:rPr>
              <a:t>                            It is directly related to the content and structure of the website and it focuses on:</a:t>
            </a:r>
          </a:p>
          <a:p>
            <a:pPr lvl="1"/>
            <a:r>
              <a:rPr lang="en-US" sz="2000" dirty="0">
                <a:latin typeface="Century Gothic" panose="020B0502020202020204" pitchFamily="34" charset="0"/>
              </a:rPr>
              <a:t>Unique title tags and Headlines</a:t>
            </a:r>
          </a:p>
          <a:p>
            <a:pPr lvl="1"/>
            <a:r>
              <a:rPr lang="en-US" sz="2000" dirty="0">
                <a:latin typeface="Century Gothic" panose="020B0502020202020204" pitchFamily="34" charset="0"/>
              </a:rPr>
              <a:t>Keyword frequency in the URL, Body Text and Headings</a:t>
            </a:r>
          </a:p>
          <a:p>
            <a:pPr lvl="1"/>
            <a:r>
              <a:rPr lang="en-US" sz="2000" dirty="0">
                <a:latin typeface="Century Gothic" panose="020B0502020202020204" pitchFamily="34" charset="0"/>
              </a:rPr>
              <a:t>Adding description to images</a:t>
            </a:r>
          </a:p>
          <a:p>
            <a:pPr lvl="1"/>
            <a:r>
              <a:rPr lang="en-US" sz="2000" dirty="0">
                <a:latin typeface="Century Gothic" panose="020B0502020202020204" pitchFamily="34" charset="0"/>
              </a:rPr>
              <a:t>Good Internal Navigation</a:t>
            </a:r>
          </a:p>
        </p:txBody>
      </p:sp>
    </p:spTree>
    <p:extLst>
      <p:ext uri="{BB962C8B-B14F-4D97-AF65-F5344CB8AC3E}">
        <p14:creationId xmlns:p14="http://schemas.microsoft.com/office/powerpoint/2010/main" val="347262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F52B-DC90-4C8F-9E81-4F6934F73883}"/>
              </a:ext>
            </a:extLst>
          </p:cNvPr>
          <p:cNvSpPr>
            <a:spLocks noGrp="1"/>
          </p:cNvSpPr>
          <p:nvPr>
            <p:ph type="title"/>
          </p:nvPr>
        </p:nvSpPr>
        <p:spPr/>
        <p:txBody>
          <a:bodyPr/>
          <a:lstStyle/>
          <a:p>
            <a:r>
              <a:rPr lang="en-US" b="1" dirty="0">
                <a:solidFill>
                  <a:srgbClr val="002060"/>
                </a:solidFill>
                <a:latin typeface="Century Gothic" panose="020B0502020202020204" pitchFamily="34" charset="0"/>
              </a:rPr>
              <a:t>Search Engine Optimization:</a:t>
            </a:r>
            <a:endParaRPr lang="en-PK" dirty="0"/>
          </a:p>
        </p:txBody>
      </p:sp>
      <p:sp>
        <p:nvSpPr>
          <p:cNvPr id="3" name="Content Placeholder 2">
            <a:extLst>
              <a:ext uri="{FF2B5EF4-FFF2-40B4-BE49-F238E27FC236}">
                <a16:creationId xmlns:a16="http://schemas.microsoft.com/office/drawing/2014/main" id="{7D08D691-ED8C-4233-A7BC-B70EAC2B27B7}"/>
              </a:ext>
            </a:extLst>
          </p:cNvPr>
          <p:cNvSpPr>
            <a:spLocks noGrp="1"/>
          </p:cNvSpPr>
          <p:nvPr>
            <p:ph idx="1"/>
          </p:nvPr>
        </p:nvSpPr>
        <p:spPr/>
        <p:txBody>
          <a:bodyPr/>
          <a:lstStyle/>
          <a:p>
            <a:pPr marL="0" lvl="0" indent="0">
              <a:buNone/>
            </a:pPr>
            <a:r>
              <a:rPr lang="en-US" sz="2400" b="1" dirty="0">
                <a:solidFill>
                  <a:srgbClr val="002060"/>
                </a:solidFill>
                <a:latin typeface="Century Gothic" panose="020B0502020202020204" pitchFamily="34" charset="0"/>
              </a:rPr>
              <a:t>Off-page SEO:</a:t>
            </a:r>
          </a:p>
          <a:p>
            <a:pPr marL="0" lvl="0" indent="0">
              <a:buNone/>
            </a:pPr>
            <a:r>
              <a:rPr lang="en-US" sz="2000" dirty="0">
                <a:solidFill>
                  <a:prstClr val="black"/>
                </a:solidFill>
                <a:latin typeface="Century Gothic" panose="020B0502020202020204" pitchFamily="34" charset="0"/>
              </a:rPr>
              <a:t>                             It is the process of boosting search engine rankings of your website by getting external links pointing back to your site. The more effective quality links you can get to your webpage, your site will have better chance to rank in SERPs.</a:t>
            </a:r>
          </a:p>
          <a:p>
            <a:pPr marL="0" lvl="0" indent="0">
              <a:buNone/>
            </a:pPr>
            <a:endParaRPr lang="en-US" sz="2000" dirty="0">
              <a:solidFill>
                <a:prstClr val="black"/>
              </a:solidFill>
              <a:latin typeface="Century Gothic" panose="020B0502020202020204" pitchFamily="34" charset="0"/>
            </a:endParaRPr>
          </a:p>
          <a:p>
            <a:pPr marL="0" lvl="0" indent="0">
              <a:buNone/>
            </a:pPr>
            <a:r>
              <a:rPr lang="en-US" sz="2400" b="1" dirty="0">
                <a:solidFill>
                  <a:srgbClr val="002060"/>
                </a:solidFill>
                <a:latin typeface="Century Gothic" panose="020B0502020202020204" pitchFamily="34" charset="0"/>
              </a:rPr>
              <a:t>Technical SEO:</a:t>
            </a:r>
            <a:endParaRPr lang="en-US" sz="2000" dirty="0">
              <a:latin typeface="Century Gothic" panose="020B0502020202020204" pitchFamily="34" charset="0"/>
            </a:endParaRPr>
          </a:p>
          <a:p>
            <a:pPr marL="0" lvl="0" indent="0">
              <a:buNone/>
            </a:pPr>
            <a:r>
              <a:rPr lang="en-US" sz="2000" dirty="0">
                <a:latin typeface="Century Gothic" panose="020B0502020202020204" pitchFamily="34" charset="0"/>
              </a:rPr>
              <a:t>                             This type of SEO focuses on the backend of your website, and how your pages are coded. Image compression, structured data, and CSS file optimization are all forms of technical SEO that can increase your website's loading speed.</a:t>
            </a:r>
            <a:endParaRPr lang="en-PK" sz="2000" dirty="0">
              <a:latin typeface="Century Gothic" panose="020B0502020202020204" pitchFamily="34" charset="0"/>
            </a:endParaRPr>
          </a:p>
          <a:p>
            <a:endParaRPr lang="en-PK" dirty="0"/>
          </a:p>
        </p:txBody>
      </p:sp>
    </p:spTree>
    <p:extLst>
      <p:ext uri="{BB962C8B-B14F-4D97-AF65-F5344CB8AC3E}">
        <p14:creationId xmlns:p14="http://schemas.microsoft.com/office/powerpoint/2010/main" val="351936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796A-7722-4417-9778-A1F641B2FF4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Content Marketing:</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A28D1C7-A56A-4F5C-AAB4-BDD786A41893}"/>
              </a:ext>
            </a:extLst>
          </p:cNvPr>
          <p:cNvSpPr>
            <a:spLocks noGrp="1"/>
          </p:cNvSpPr>
          <p:nvPr>
            <p:ph idx="1"/>
          </p:nvPr>
        </p:nvSpPr>
        <p:spPr>
          <a:xfrm>
            <a:off x="838200" y="1825625"/>
            <a:ext cx="10515600" cy="4667250"/>
          </a:xfrm>
        </p:spPr>
        <p:txBody>
          <a:bodyPr>
            <a:normAutofit lnSpcReduction="10000"/>
          </a:bodyPr>
          <a:lstStyle/>
          <a:p>
            <a:pPr marL="0" indent="0" algn="ctr">
              <a:buNone/>
            </a:pPr>
            <a:r>
              <a:rPr lang="en-US" sz="2400" dirty="0">
                <a:latin typeface="Century Gothic" panose="020B0502020202020204" pitchFamily="34" charset="0"/>
              </a:rPr>
              <a:t>Content marketing denotes the creation and promotion of content assets for the purpose of generating brand awareness, traffic growth, lead generation, and customers</a:t>
            </a:r>
          </a:p>
          <a:p>
            <a:endParaRPr lang="en-US" sz="2400" dirty="0">
              <a:latin typeface="Century Gothic" panose="020B0502020202020204" pitchFamily="34" charset="0"/>
            </a:endParaRPr>
          </a:p>
          <a:p>
            <a:r>
              <a:rPr lang="en-US" sz="2400" dirty="0">
                <a:latin typeface="Century Gothic" panose="020B0502020202020204" pitchFamily="34" charset="0"/>
              </a:rPr>
              <a:t>The channels that can play a part in your content marketing strategy include:</a:t>
            </a:r>
          </a:p>
          <a:p>
            <a:pPr lvl="1"/>
            <a:r>
              <a:rPr lang="en-US" sz="2000" b="1" dirty="0">
                <a:latin typeface="Century Gothic" panose="020B0502020202020204" pitchFamily="34" charset="0"/>
              </a:rPr>
              <a:t>Blog Posts</a:t>
            </a:r>
          </a:p>
          <a:p>
            <a:pPr marL="457200" lvl="1" indent="0">
              <a:buNone/>
            </a:pPr>
            <a:r>
              <a:rPr lang="en-US" sz="2000" dirty="0">
                <a:latin typeface="Century Gothic" panose="020B0502020202020204" pitchFamily="34" charset="0"/>
              </a:rPr>
              <a:t> Writing and publishing articles on a company blog</a:t>
            </a:r>
          </a:p>
          <a:p>
            <a:pPr lvl="1"/>
            <a:r>
              <a:rPr lang="en-US" sz="2000" b="1" dirty="0">
                <a:latin typeface="Century Gothic" panose="020B0502020202020204" pitchFamily="34" charset="0"/>
              </a:rPr>
              <a:t>eBooks and whitepapers</a:t>
            </a:r>
          </a:p>
          <a:p>
            <a:pPr marL="457200" lvl="1" indent="0">
              <a:buNone/>
            </a:pPr>
            <a:r>
              <a:rPr lang="en-US" sz="2000" dirty="0">
                <a:latin typeface="Century Gothic" panose="020B0502020202020204" pitchFamily="34" charset="0"/>
              </a:rPr>
              <a:t> eBooks, whitepapers, and similar long-form content helps further educate website visitors</a:t>
            </a:r>
          </a:p>
          <a:p>
            <a:pPr lvl="1"/>
            <a:r>
              <a:rPr lang="en-US" sz="2000" b="1" dirty="0">
                <a:latin typeface="Century Gothic" panose="020B0502020202020204" pitchFamily="34" charset="0"/>
              </a:rPr>
              <a:t>Infographics</a:t>
            </a:r>
          </a:p>
          <a:p>
            <a:pPr marL="457200" lvl="1" indent="0">
              <a:buNone/>
            </a:pPr>
            <a:r>
              <a:rPr lang="en-US" sz="2000" dirty="0">
                <a:latin typeface="Century Gothic" panose="020B0502020202020204" pitchFamily="34" charset="0"/>
              </a:rPr>
              <a:t>Infographics are a form of visual content that helps website visitors visualize a concept you want to help them learn</a:t>
            </a:r>
            <a:endParaRPr lang="en-PK" sz="2000" dirty="0">
              <a:latin typeface="Century Gothic" panose="020B0502020202020204" pitchFamily="34" charset="0"/>
            </a:endParaRPr>
          </a:p>
        </p:txBody>
      </p:sp>
    </p:spTree>
    <p:extLst>
      <p:ext uri="{BB962C8B-B14F-4D97-AF65-F5344CB8AC3E}">
        <p14:creationId xmlns:p14="http://schemas.microsoft.com/office/powerpoint/2010/main" val="157923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C929-725B-4D4D-AC44-A77F792E1AD2}"/>
              </a:ext>
            </a:extLst>
          </p:cNvPr>
          <p:cNvSpPr>
            <a:spLocks noGrp="1"/>
          </p:cNvSpPr>
          <p:nvPr>
            <p:ph type="title"/>
          </p:nvPr>
        </p:nvSpPr>
        <p:spPr/>
        <p:txBody>
          <a:bodyPr/>
          <a:lstStyle/>
          <a:p>
            <a:r>
              <a:rPr lang="en-US" b="1" dirty="0">
                <a:solidFill>
                  <a:srgbClr val="002060"/>
                </a:solidFill>
                <a:latin typeface="Century Gothic" panose="020B0502020202020204" pitchFamily="34" charset="0"/>
              </a:rPr>
              <a:t>Social Media Marketing:</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154B1CB-81EF-4119-AB4C-BEDC54C29505}"/>
              </a:ext>
            </a:extLst>
          </p:cNvPr>
          <p:cNvSpPr>
            <a:spLocks noGrp="1"/>
          </p:cNvSpPr>
          <p:nvPr>
            <p:ph idx="1"/>
          </p:nvPr>
        </p:nvSpPr>
        <p:spPr/>
        <p:txBody>
          <a:bodyPr>
            <a:normAutofit/>
          </a:bodyPr>
          <a:lstStyle/>
          <a:p>
            <a:pPr marL="0" indent="0" algn="ctr">
              <a:buNone/>
            </a:pPr>
            <a:r>
              <a:rPr lang="en-US" sz="2400" dirty="0">
                <a:latin typeface="Century Gothic" panose="020B0502020202020204" pitchFamily="34" charset="0"/>
              </a:rPr>
              <a:t>Social media marketing focuses on marketing your products/services via social media platforms</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The channels you can use in social media marketing include:</a:t>
            </a:r>
            <a:endParaRPr lang="en-US" sz="2000" b="1" dirty="0">
              <a:latin typeface="Century Gothic" panose="020B0502020202020204" pitchFamily="34" charset="0"/>
            </a:endParaRPr>
          </a:p>
          <a:p>
            <a:pPr lvl="1"/>
            <a:r>
              <a:rPr lang="en-US" sz="2000" b="1" dirty="0">
                <a:latin typeface="Century Gothic" panose="020B0502020202020204" pitchFamily="34" charset="0"/>
              </a:rPr>
              <a:t>Social networking</a:t>
            </a:r>
            <a:r>
              <a:rPr lang="en-US" sz="2000" dirty="0">
                <a:latin typeface="Century Gothic" panose="020B0502020202020204" pitchFamily="34" charset="0"/>
              </a:rPr>
              <a:t>, e.g. Facebook, Twitter, LinkedIn</a:t>
            </a:r>
          </a:p>
          <a:p>
            <a:pPr lvl="1"/>
            <a:r>
              <a:rPr lang="en-US" sz="2000" b="1" dirty="0">
                <a:latin typeface="Century Gothic" panose="020B0502020202020204" pitchFamily="34" charset="0"/>
              </a:rPr>
              <a:t>Wikis</a:t>
            </a:r>
            <a:r>
              <a:rPr lang="en-US" sz="2000" dirty="0">
                <a:latin typeface="Century Gothic" panose="020B0502020202020204" pitchFamily="34" charset="0"/>
              </a:rPr>
              <a:t> ,e.g. wikipedia.org; news aggregator; </a:t>
            </a:r>
          </a:p>
          <a:p>
            <a:pPr lvl="1"/>
            <a:r>
              <a:rPr lang="en-US" sz="2000" b="1" dirty="0">
                <a:latin typeface="Century Gothic" panose="020B0502020202020204" pitchFamily="34" charset="0"/>
              </a:rPr>
              <a:t>Photo share</a:t>
            </a:r>
            <a:r>
              <a:rPr lang="en-US" sz="2000" dirty="0">
                <a:latin typeface="Century Gothic" panose="020B0502020202020204" pitchFamily="34" charset="0"/>
              </a:rPr>
              <a:t>, e.g. Flickr, Instagram</a:t>
            </a:r>
          </a:p>
          <a:p>
            <a:pPr lvl="1"/>
            <a:r>
              <a:rPr lang="en-US" sz="2000" b="1" dirty="0">
                <a:latin typeface="Century Gothic" panose="020B0502020202020204" pitchFamily="34" charset="0"/>
              </a:rPr>
              <a:t>File sharing sites</a:t>
            </a:r>
            <a:r>
              <a:rPr lang="en-US" sz="2000" dirty="0">
                <a:latin typeface="Century Gothic" panose="020B0502020202020204" pitchFamily="34" charset="0"/>
              </a:rPr>
              <a:t>, e.g. SlideShare.</a:t>
            </a:r>
          </a:p>
          <a:p>
            <a:pPr marL="0" indent="0">
              <a:buNone/>
            </a:pPr>
            <a:endParaRPr lang="en-PK" sz="2400" dirty="0">
              <a:latin typeface="Century Gothic" panose="020B0502020202020204" pitchFamily="34" charset="0"/>
            </a:endParaRPr>
          </a:p>
        </p:txBody>
      </p:sp>
    </p:spTree>
    <p:extLst>
      <p:ext uri="{BB962C8B-B14F-4D97-AF65-F5344CB8AC3E}">
        <p14:creationId xmlns:p14="http://schemas.microsoft.com/office/powerpoint/2010/main" val="368994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6AE8-5A80-47B5-AB8D-B4E9C49192B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Pay Per Click:</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6F73B0B0-D1F9-413D-AB3E-A95D2B13C999}"/>
              </a:ext>
            </a:extLst>
          </p:cNvPr>
          <p:cNvSpPr>
            <a:spLocks noGrp="1"/>
          </p:cNvSpPr>
          <p:nvPr>
            <p:ph idx="1"/>
          </p:nvPr>
        </p:nvSpPr>
        <p:spPr/>
        <p:txBody>
          <a:bodyPr>
            <a:normAutofit/>
          </a:bodyPr>
          <a:lstStyle/>
          <a:p>
            <a:pPr marL="0" indent="0" algn="ctr">
              <a:buNone/>
            </a:pPr>
            <a:r>
              <a:rPr lang="en-US" sz="2400" dirty="0">
                <a:latin typeface="Century Gothic" panose="020B0502020202020204" pitchFamily="34" charset="0"/>
              </a:rPr>
              <a:t>PPC is a method of driving traffic to your website by paying a publisher every time your ad is clicked</a:t>
            </a:r>
          </a:p>
          <a:p>
            <a:endParaRPr lang="en-US" sz="2000" dirty="0">
              <a:latin typeface="Century Gothic" panose="020B0502020202020204" pitchFamily="34" charset="0"/>
            </a:endParaRPr>
          </a:p>
          <a:p>
            <a:r>
              <a:rPr lang="en-US" sz="2000" dirty="0">
                <a:latin typeface="Century Gothic" panose="020B0502020202020204" pitchFamily="34" charset="0"/>
              </a:rPr>
              <a:t>One of the most common types of PPC is Google Ads, which allows you to pay for top slots on Google's search engine results pages at a price "per click" of the links you place.</a:t>
            </a:r>
          </a:p>
          <a:p>
            <a:r>
              <a:rPr lang="en-US" sz="2000" dirty="0">
                <a:latin typeface="Century Gothic" panose="020B0502020202020204" pitchFamily="34" charset="0"/>
              </a:rPr>
              <a:t>Other channels where you can use PPC include:</a:t>
            </a:r>
          </a:p>
          <a:p>
            <a:pPr lvl="1"/>
            <a:r>
              <a:rPr lang="en-US" sz="2000" dirty="0">
                <a:latin typeface="Century Gothic" panose="020B0502020202020204" pitchFamily="34" charset="0"/>
              </a:rPr>
              <a:t>Paid ads on Facebook</a:t>
            </a:r>
          </a:p>
          <a:p>
            <a:pPr lvl="1"/>
            <a:r>
              <a:rPr lang="en-US" sz="2000" dirty="0">
                <a:latin typeface="Century Gothic" panose="020B0502020202020204" pitchFamily="34" charset="0"/>
              </a:rPr>
              <a:t>Twitter ads campaign</a:t>
            </a:r>
          </a:p>
          <a:p>
            <a:pPr lvl="1"/>
            <a:r>
              <a:rPr lang="en-US" sz="2000" dirty="0">
                <a:latin typeface="Century Gothic" panose="020B0502020202020204" pitchFamily="34" charset="0"/>
              </a:rPr>
              <a:t>Sponsored messages on LinkedIn</a:t>
            </a:r>
            <a:endParaRPr lang="en-PK" sz="2000" dirty="0">
              <a:latin typeface="Century Gothic" panose="020B0502020202020204" pitchFamily="34" charset="0"/>
            </a:endParaRPr>
          </a:p>
        </p:txBody>
      </p:sp>
    </p:spTree>
    <p:extLst>
      <p:ext uri="{BB962C8B-B14F-4D97-AF65-F5344CB8AC3E}">
        <p14:creationId xmlns:p14="http://schemas.microsoft.com/office/powerpoint/2010/main" val="21626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E2F5-A336-44E5-AB21-655DEA7C9612}"/>
              </a:ext>
            </a:extLst>
          </p:cNvPr>
          <p:cNvSpPr>
            <a:spLocks noGrp="1"/>
          </p:cNvSpPr>
          <p:nvPr>
            <p:ph type="title"/>
          </p:nvPr>
        </p:nvSpPr>
        <p:spPr/>
        <p:txBody>
          <a:bodyPr/>
          <a:lstStyle/>
          <a:p>
            <a:r>
              <a:rPr lang="en-US" b="1" dirty="0">
                <a:solidFill>
                  <a:srgbClr val="002060"/>
                </a:solidFill>
                <a:latin typeface="Century Gothic" panose="020B0502020202020204" pitchFamily="34" charset="0"/>
              </a:rPr>
              <a:t>Pay Per Click:</a:t>
            </a:r>
            <a:endParaRPr lang="en-PK" dirty="0"/>
          </a:p>
        </p:txBody>
      </p:sp>
      <p:sp>
        <p:nvSpPr>
          <p:cNvPr id="3" name="Content Placeholder 2">
            <a:extLst>
              <a:ext uri="{FF2B5EF4-FFF2-40B4-BE49-F238E27FC236}">
                <a16:creationId xmlns:a16="http://schemas.microsoft.com/office/drawing/2014/main" id="{5A89F4E6-2D4E-4D77-8B50-C1512078FC8E}"/>
              </a:ext>
            </a:extLst>
          </p:cNvPr>
          <p:cNvSpPr>
            <a:spLocks noGrp="1"/>
          </p:cNvSpPr>
          <p:nvPr>
            <p:ph idx="1"/>
          </p:nvPr>
        </p:nvSpPr>
        <p:spPr/>
        <p:txBody>
          <a:bodyPr>
            <a:normAutofit/>
          </a:bodyPr>
          <a:lstStyle/>
          <a:p>
            <a:pPr marL="0" indent="0">
              <a:buNone/>
            </a:pPr>
            <a:r>
              <a:rPr lang="en-US" sz="2400" b="1" dirty="0">
                <a:solidFill>
                  <a:srgbClr val="002060"/>
                </a:solidFill>
                <a:latin typeface="Century Gothic" panose="020B0502020202020204" pitchFamily="34" charset="0"/>
              </a:rPr>
              <a:t>Paid ads on Facebook:</a:t>
            </a:r>
          </a:p>
          <a:p>
            <a:pPr marL="0" indent="0">
              <a:buNone/>
            </a:pPr>
            <a:r>
              <a:rPr lang="en-US" sz="2000" dirty="0">
                <a:latin typeface="Century Gothic" panose="020B0502020202020204" pitchFamily="34" charset="0"/>
              </a:rPr>
              <a:t>                           Users can pay to customize a video, image post, or slideshow, which Facebook will publish to the newsfeeds of people who match your business's audience.</a:t>
            </a:r>
          </a:p>
          <a:p>
            <a:pPr marL="0" indent="0">
              <a:buNone/>
            </a:pPr>
            <a:r>
              <a:rPr lang="en-US" sz="2400" b="1" dirty="0">
                <a:solidFill>
                  <a:srgbClr val="002060"/>
                </a:solidFill>
                <a:latin typeface="Century Gothic" panose="020B0502020202020204" pitchFamily="34" charset="0"/>
              </a:rPr>
              <a:t>Twitter Ads Campaign:</a:t>
            </a:r>
          </a:p>
          <a:p>
            <a:pPr marL="0" indent="0">
              <a:buNone/>
            </a:pPr>
            <a:r>
              <a:rPr lang="en-US" sz="2000" dirty="0">
                <a:latin typeface="Century Gothic" panose="020B0502020202020204" pitchFamily="34" charset="0"/>
              </a:rPr>
              <a:t>                           Users can pay to place a series of posts or profile badges to the news feeds of a specific audience, all dedicated to accomplish a specific goal for your business</a:t>
            </a:r>
          </a:p>
          <a:p>
            <a:pPr marL="0" indent="0">
              <a:buNone/>
            </a:pPr>
            <a:r>
              <a:rPr lang="en-US" sz="2400" b="1" dirty="0">
                <a:solidFill>
                  <a:srgbClr val="002060"/>
                </a:solidFill>
                <a:latin typeface="Century Gothic" panose="020B0502020202020204" pitchFamily="34" charset="0"/>
              </a:rPr>
              <a:t>Sponsored Messages On LinkedIn:</a:t>
            </a:r>
          </a:p>
          <a:p>
            <a:pPr marL="0" indent="0">
              <a:buNone/>
            </a:pPr>
            <a:r>
              <a:rPr lang="en-US" sz="2000" dirty="0">
                <a:latin typeface="Century Gothic" panose="020B0502020202020204" pitchFamily="34" charset="0"/>
              </a:rPr>
              <a:t>                           Users can pay to send messages directly to specific LinkedIn users based on their industry and background.</a:t>
            </a:r>
          </a:p>
        </p:txBody>
      </p:sp>
    </p:spTree>
    <p:extLst>
      <p:ext uri="{BB962C8B-B14F-4D97-AF65-F5344CB8AC3E}">
        <p14:creationId xmlns:p14="http://schemas.microsoft.com/office/powerpoint/2010/main" val="19251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E6FC46-EE49-4267-BB4C-EBBA91672B3D}"/>
</file>

<file path=customXml/itemProps2.xml><?xml version="1.0" encoding="utf-8"?>
<ds:datastoreItem xmlns:ds="http://schemas.openxmlformats.org/officeDocument/2006/customXml" ds:itemID="{48DDDAC1-2DA6-4298-A849-138355F6A0CA}"/>
</file>

<file path=customXml/itemProps3.xml><?xml version="1.0" encoding="utf-8"?>
<ds:datastoreItem xmlns:ds="http://schemas.openxmlformats.org/officeDocument/2006/customXml" ds:itemID="{A60175EF-9A0F-433A-8B92-62B8E3EBDE08}"/>
</file>

<file path=docProps/app.xml><?xml version="1.0" encoding="utf-8"?>
<Properties xmlns="http://schemas.openxmlformats.org/officeDocument/2006/extended-properties" xmlns:vt="http://schemas.openxmlformats.org/officeDocument/2006/docPropsVTypes">
  <TotalTime>3</TotalTime>
  <Words>915</Words>
  <Application>Microsoft Office PowerPoint</Application>
  <PresentationFormat>Widescreen</PresentationFormat>
  <Paragraphs>101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Century Gothic</vt:lpstr>
      <vt:lpstr>Office Theme</vt:lpstr>
      <vt:lpstr>Introduction To Digital Marketing    </vt:lpstr>
      <vt:lpstr>Components Of Digital Marketing:</vt:lpstr>
      <vt:lpstr>Search Engine Optimization:</vt:lpstr>
      <vt:lpstr>Search Engine Optimization:</vt:lpstr>
      <vt:lpstr>Search Engine Optimization:</vt:lpstr>
      <vt:lpstr>Content Marketing:</vt:lpstr>
      <vt:lpstr>Social Media Marketing:</vt:lpstr>
      <vt:lpstr>Pay Per Click:</vt:lpstr>
      <vt:lpstr>Pay Per Click:</vt:lpstr>
      <vt:lpstr>Affiliate Marketing:</vt:lpstr>
      <vt:lpstr>Email Marketing:</vt:lpstr>
      <vt:lpstr>Online PR:</vt:lpstr>
      <vt:lpstr>Online PR: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lastModifiedBy>Nighat Akhtar</cp:lastModifiedBy>
  <cp:revision>15</cp:revision>
  <dcterms:created xsi:type="dcterms:W3CDTF">2020-03-08T06:36:04Z</dcterms:created>
  <dcterms:modified xsi:type="dcterms:W3CDTF">2021-04-25T17:16:11Z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