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5" r:id="rId9"/>
    <p:sldId id="266" r:id="rId10"/>
    <p:sldId id="267" r:id="rId11"/>
    <p:sldId id="268" r:id="rId12"/>
    <p:sldId id="269" r:id="rId13"/>
    <p:sldId id="270" r:id="rId14"/>
    <p:sldId id="271" r:id="rId15"/>
    <p:sldId id="272" r:id="rId16"/>
    <p:sldId id="263"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4780-C724-44E3-B67C-5B77F64455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E9FD5025-ACB1-45C8-8FF0-35EBC8627B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91B202E9-6974-4B64-9A67-2CB75610EC33}"/>
              </a:ext>
            </a:extLst>
          </p:cNvPr>
          <p:cNvSpPr>
            <a:spLocks noGrp="1"/>
          </p:cNvSpPr>
          <p:nvPr>
            <p:ph type="dt" sz="half" idx="10"/>
          </p:nvPr>
        </p:nvSpPr>
        <p:spPr/>
        <p:txBody>
          <a:bodyPr/>
          <a:lstStyle/>
          <a:p>
            <a:fld id="{34B985C2-483E-4AFB-80A2-B220DB0CE808}" type="datetimeFigureOut">
              <a:rPr lang="en-PK" smtClean="0"/>
              <a:t>07/07/2020</a:t>
            </a:fld>
            <a:endParaRPr lang="en-PK"/>
          </a:p>
        </p:txBody>
      </p:sp>
      <p:sp>
        <p:nvSpPr>
          <p:cNvPr id="5" name="Footer Placeholder 4">
            <a:extLst>
              <a:ext uri="{FF2B5EF4-FFF2-40B4-BE49-F238E27FC236}">
                <a16:creationId xmlns:a16="http://schemas.microsoft.com/office/drawing/2014/main" id="{1DA423BE-E8B1-4D14-947E-F532DB7E942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C3052AC-359F-46A3-851C-A333AB245393}"/>
              </a:ext>
            </a:extLst>
          </p:cNvPr>
          <p:cNvSpPr>
            <a:spLocks noGrp="1"/>
          </p:cNvSpPr>
          <p:nvPr>
            <p:ph type="sldNum" sz="quarter" idx="12"/>
          </p:nvPr>
        </p:nvSpPr>
        <p:spPr/>
        <p:txBody>
          <a:bodyPr/>
          <a:lstStyle/>
          <a:p>
            <a:fld id="{CFFE84A5-3B2F-4750-99BE-E3E28FF14917}" type="slidenum">
              <a:rPr lang="en-PK" smtClean="0"/>
              <a:t>‹#›</a:t>
            </a:fld>
            <a:endParaRPr lang="en-PK"/>
          </a:p>
        </p:txBody>
      </p:sp>
    </p:spTree>
    <p:extLst>
      <p:ext uri="{BB962C8B-B14F-4D97-AF65-F5344CB8AC3E}">
        <p14:creationId xmlns:p14="http://schemas.microsoft.com/office/powerpoint/2010/main" val="2862149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EA93-A61E-42EE-A4A2-FE2CFBC3BF51}"/>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077DBD7-6C1D-4231-8AA4-81F855DDB7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C55D776-F85A-4134-907F-C840DABCB619}"/>
              </a:ext>
            </a:extLst>
          </p:cNvPr>
          <p:cNvSpPr>
            <a:spLocks noGrp="1"/>
          </p:cNvSpPr>
          <p:nvPr>
            <p:ph type="dt" sz="half" idx="10"/>
          </p:nvPr>
        </p:nvSpPr>
        <p:spPr/>
        <p:txBody>
          <a:bodyPr/>
          <a:lstStyle/>
          <a:p>
            <a:fld id="{34B985C2-483E-4AFB-80A2-B220DB0CE808}" type="datetimeFigureOut">
              <a:rPr lang="en-PK" smtClean="0"/>
              <a:t>07/07/2020</a:t>
            </a:fld>
            <a:endParaRPr lang="en-PK"/>
          </a:p>
        </p:txBody>
      </p:sp>
      <p:sp>
        <p:nvSpPr>
          <p:cNvPr id="5" name="Footer Placeholder 4">
            <a:extLst>
              <a:ext uri="{FF2B5EF4-FFF2-40B4-BE49-F238E27FC236}">
                <a16:creationId xmlns:a16="http://schemas.microsoft.com/office/drawing/2014/main" id="{1A38648D-8F2F-4544-88AF-56DEF7458A4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1F4ECA1-4320-497C-AE55-D72DD2B47DD3}"/>
              </a:ext>
            </a:extLst>
          </p:cNvPr>
          <p:cNvSpPr>
            <a:spLocks noGrp="1"/>
          </p:cNvSpPr>
          <p:nvPr>
            <p:ph type="sldNum" sz="quarter" idx="12"/>
          </p:nvPr>
        </p:nvSpPr>
        <p:spPr/>
        <p:txBody>
          <a:bodyPr/>
          <a:lstStyle/>
          <a:p>
            <a:fld id="{CFFE84A5-3B2F-4750-99BE-E3E28FF14917}" type="slidenum">
              <a:rPr lang="en-PK" smtClean="0"/>
              <a:t>‹#›</a:t>
            </a:fld>
            <a:endParaRPr lang="en-PK"/>
          </a:p>
        </p:txBody>
      </p:sp>
    </p:spTree>
    <p:extLst>
      <p:ext uri="{BB962C8B-B14F-4D97-AF65-F5344CB8AC3E}">
        <p14:creationId xmlns:p14="http://schemas.microsoft.com/office/powerpoint/2010/main" val="2749381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F836D-5016-4A64-9B07-E6E9E4DCA0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150F2779-B7B6-429E-BDE8-18E51C4BB8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0BFCC72-85FB-48FC-88B8-BAE0FC3D6C65}"/>
              </a:ext>
            </a:extLst>
          </p:cNvPr>
          <p:cNvSpPr>
            <a:spLocks noGrp="1"/>
          </p:cNvSpPr>
          <p:nvPr>
            <p:ph type="dt" sz="half" idx="10"/>
          </p:nvPr>
        </p:nvSpPr>
        <p:spPr/>
        <p:txBody>
          <a:bodyPr/>
          <a:lstStyle/>
          <a:p>
            <a:fld id="{34B985C2-483E-4AFB-80A2-B220DB0CE808}" type="datetimeFigureOut">
              <a:rPr lang="en-PK" smtClean="0"/>
              <a:t>07/07/2020</a:t>
            </a:fld>
            <a:endParaRPr lang="en-PK"/>
          </a:p>
        </p:txBody>
      </p:sp>
      <p:sp>
        <p:nvSpPr>
          <p:cNvPr id="5" name="Footer Placeholder 4">
            <a:extLst>
              <a:ext uri="{FF2B5EF4-FFF2-40B4-BE49-F238E27FC236}">
                <a16:creationId xmlns:a16="http://schemas.microsoft.com/office/drawing/2014/main" id="{6761859B-672F-46BA-89C9-6F69DA01B28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8FF29E1-7902-4EDD-8D0D-11AC8BFC3EE7}"/>
              </a:ext>
            </a:extLst>
          </p:cNvPr>
          <p:cNvSpPr>
            <a:spLocks noGrp="1"/>
          </p:cNvSpPr>
          <p:nvPr>
            <p:ph type="sldNum" sz="quarter" idx="12"/>
          </p:nvPr>
        </p:nvSpPr>
        <p:spPr/>
        <p:txBody>
          <a:bodyPr/>
          <a:lstStyle/>
          <a:p>
            <a:fld id="{CFFE84A5-3B2F-4750-99BE-E3E28FF14917}" type="slidenum">
              <a:rPr lang="en-PK" smtClean="0"/>
              <a:t>‹#›</a:t>
            </a:fld>
            <a:endParaRPr lang="en-PK"/>
          </a:p>
        </p:txBody>
      </p:sp>
    </p:spTree>
    <p:extLst>
      <p:ext uri="{BB962C8B-B14F-4D97-AF65-F5344CB8AC3E}">
        <p14:creationId xmlns:p14="http://schemas.microsoft.com/office/powerpoint/2010/main" val="294845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EC6F4-F640-44F2-B723-845FCF46EC2E}"/>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930287D-8416-4184-87D5-EFC147501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7BBBF6F-87DB-4683-8527-82396E8FC6B4}"/>
              </a:ext>
            </a:extLst>
          </p:cNvPr>
          <p:cNvSpPr>
            <a:spLocks noGrp="1"/>
          </p:cNvSpPr>
          <p:nvPr>
            <p:ph type="dt" sz="half" idx="10"/>
          </p:nvPr>
        </p:nvSpPr>
        <p:spPr/>
        <p:txBody>
          <a:bodyPr/>
          <a:lstStyle/>
          <a:p>
            <a:fld id="{34B985C2-483E-4AFB-80A2-B220DB0CE808}" type="datetimeFigureOut">
              <a:rPr lang="en-PK" smtClean="0"/>
              <a:t>07/07/2020</a:t>
            </a:fld>
            <a:endParaRPr lang="en-PK"/>
          </a:p>
        </p:txBody>
      </p:sp>
      <p:sp>
        <p:nvSpPr>
          <p:cNvPr id="5" name="Footer Placeholder 4">
            <a:extLst>
              <a:ext uri="{FF2B5EF4-FFF2-40B4-BE49-F238E27FC236}">
                <a16:creationId xmlns:a16="http://schemas.microsoft.com/office/drawing/2014/main" id="{2B3FB4D9-F88B-4E7C-954D-BB9CED0A09C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72CF3CE-6C0B-438A-B179-A9CBE7D6588C}"/>
              </a:ext>
            </a:extLst>
          </p:cNvPr>
          <p:cNvSpPr>
            <a:spLocks noGrp="1"/>
          </p:cNvSpPr>
          <p:nvPr>
            <p:ph type="sldNum" sz="quarter" idx="12"/>
          </p:nvPr>
        </p:nvSpPr>
        <p:spPr/>
        <p:txBody>
          <a:bodyPr/>
          <a:lstStyle/>
          <a:p>
            <a:fld id="{CFFE84A5-3B2F-4750-99BE-E3E28FF14917}" type="slidenum">
              <a:rPr lang="en-PK" smtClean="0"/>
              <a:t>‹#›</a:t>
            </a:fld>
            <a:endParaRPr lang="en-PK"/>
          </a:p>
        </p:txBody>
      </p:sp>
    </p:spTree>
    <p:extLst>
      <p:ext uri="{BB962C8B-B14F-4D97-AF65-F5344CB8AC3E}">
        <p14:creationId xmlns:p14="http://schemas.microsoft.com/office/powerpoint/2010/main" val="391862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A338-8023-4E3B-870C-06276F4110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188CA7BE-640A-4CA5-947E-AE7535D789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2C9E75-8F94-4AE3-8A48-3E43883F4EB1}"/>
              </a:ext>
            </a:extLst>
          </p:cNvPr>
          <p:cNvSpPr>
            <a:spLocks noGrp="1"/>
          </p:cNvSpPr>
          <p:nvPr>
            <p:ph type="dt" sz="half" idx="10"/>
          </p:nvPr>
        </p:nvSpPr>
        <p:spPr/>
        <p:txBody>
          <a:bodyPr/>
          <a:lstStyle/>
          <a:p>
            <a:fld id="{34B985C2-483E-4AFB-80A2-B220DB0CE808}" type="datetimeFigureOut">
              <a:rPr lang="en-PK" smtClean="0"/>
              <a:t>07/07/2020</a:t>
            </a:fld>
            <a:endParaRPr lang="en-PK"/>
          </a:p>
        </p:txBody>
      </p:sp>
      <p:sp>
        <p:nvSpPr>
          <p:cNvPr id="5" name="Footer Placeholder 4">
            <a:extLst>
              <a:ext uri="{FF2B5EF4-FFF2-40B4-BE49-F238E27FC236}">
                <a16:creationId xmlns:a16="http://schemas.microsoft.com/office/drawing/2014/main" id="{A35840B7-7034-4DA1-9CEA-CAE81B527FF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49A8E9F-50AF-4018-85E3-3C8749665B89}"/>
              </a:ext>
            </a:extLst>
          </p:cNvPr>
          <p:cNvSpPr>
            <a:spLocks noGrp="1"/>
          </p:cNvSpPr>
          <p:nvPr>
            <p:ph type="sldNum" sz="quarter" idx="12"/>
          </p:nvPr>
        </p:nvSpPr>
        <p:spPr/>
        <p:txBody>
          <a:bodyPr/>
          <a:lstStyle/>
          <a:p>
            <a:fld id="{CFFE84A5-3B2F-4750-99BE-E3E28FF14917}" type="slidenum">
              <a:rPr lang="en-PK" smtClean="0"/>
              <a:t>‹#›</a:t>
            </a:fld>
            <a:endParaRPr lang="en-PK"/>
          </a:p>
        </p:txBody>
      </p:sp>
    </p:spTree>
    <p:extLst>
      <p:ext uri="{BB962C8B-B14F-4D97-AF65-F5344CB8AC3E}">
        <p14:creationId xmlns:p14="http://schemas.microsoft.com/office/powerpoint/2010/main" val="305914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3243-7D0E-4B15-9269-1DD74C42A90D}"/>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2B51286-F2E7-477D-97BC-0B1777FA1D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E57BE850-76F9-4D0F-A425-F1523A70D3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DF6EE5D-C42B-462F-91BF-3B25A38DF5BC}"/>
              </a:ext>
            </a:extLst>
          </p:cNvPr>
          <p:cNvSpPr>
            <a:spLocks noGrp="1"/>
          </p:cNvSpPr>
          <p:nvPr>
            <p:ph type="dt" sz="half" idx="10"/>
          </p:nvPr>
        </p:nvSpPr>
        <p:spPr/>
        <p:txBody>
          <a:bodyPr/>
          <a:lstStyle/>
          <a:p>
            <a:fld id="{34B985C2-483E-4AFB-80A2-B220DB0CE808}" type="datetimeFigureOut">
              <a:rPr lang="en-PK" smtClean="0"/>
              <a:t>07/07/2020</a:t>
            </a:fld>
            <a:endParaRPr lang="en-PK"/>
          </a:p>
        </p:txBody>
      </p:sp>
      <p:sp>
        <p:nvSpPr>
          <p:cNvPr id="6" name="Footer Placeholder 5">
            <a:extLst>
              <a:ext uri="{FF2B5EF4-FFF2-40B4-BE49-F238E27FC236}">
                <a16:creationId xmlns:a16="http://schemas.microsoft.com/office/drawing/2014/main" id="{8A2044AB-D704-47D2-BB02-312DB0E75C1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9B74D97-72BE-44B7-B804-214ACA16E9CD}"/>
              </a:ext>
            </a:extLst>
          </p:cNvPr>
          <p:cNvSpPr>
            <a:spLocks noGrp="1"/>
          </p:cNvSpPr>
          <p:nvPr>
            <p:ph type="sldNum" sz="quarter" idx="12"/>
          </p:nvPr>
        </p:nvSpPr>
        <p:spPr/>
        <p:txBody>
          <a:bodyPr/>
          <a:lstStyle/>
          <a:p>
            <a:fld id="{CFFE84A5-3B2F-4750-99BE-E3E28FF14917}" type="slidenum">
              <a:rPr lang="en-PK" smtClean="0"/>
              <a:t>‹#›</a:t>
            </a:fld>
            <a:endParaRPr lang="en-PK"/>
          </a:p>
        </p:txBody>
      </p:sp>
    </p:spTree>
    <p:extLst>
      <p:ext uri="{BB962C8B-B14F-4D97-AF65-F5344CB8AC3E}">
        <p14:creationId xmlns:p14="http://schemas.microsoft.com/office/powerpoint/2010/main" val="909030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E5B9-8C48-4A07-AC6B-B6C10CC8FB66}"/>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B63BD09-1D82-413E-9BC3-31861447C0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C7B992-807A-4D13-A3E0-CC18405CAC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0426942A-D9F3-405B-B90C-AE8BB77689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D808F8-63C7-4A77-8BDA-E1A21BC67B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B79CA67A-86D6-4EFB-8F14-383A7329D400}"/>
              </a:ext>
            </a:extLst>
          </p:cNvPr>
          <p:cNvSpPr>
            <a:spLocks noGrp="1"/>
          </p:cNvSpPr>
          <p:nvPr>
            <p:ph type="dt" sz="half" idx="10"/>
          </p:nvPr>
        </p:nvSpPr>
        <p:spPr/>
        <p:txBody>
          <a:bodyPr/>
          <a:lstStyle/>
          <a:p>
            <a:fld id="{34B985C2-483E-4AFB-80A2-B220DB0CE808}" type="datetimeFigureOut">
              <a:rPr lang="en-PK" smtClean="0"/>
              <a:t>07/07/2020</a:t>
            </a:fld>
            <a:endParaRPr lang="en-PK"/>
          </a:p>
        </p:txBody>
      </p:sp>
      <p:sp>
        <p:nvSpPr>
          <p:cNvPr id="8" name="Footer Placeholder 7">
            <a:extLst>
              <a:ext uri="{FF2B5EF4-FFF2-40B4-BE49-F238E27FC236}">
                <a16:creationId xmlns:a16="http://schemas.microsoft.com/office/drawing/2014/main" id="{2C78E3B9-C5B8-4367-A431-58EFD8E492A6}"/>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354BEB28-51E5-4BCF-8A7C-A33D53FCDA8D}"/>
              </a:ext>
            </a:extLst>
          </p:cNvPr>
          <p:cNvSpPr>
            <a:spLocks noGrp="1"/>
          </p:cNvSpPr>
          <p:nvPr>
            <p:ph type="sldNum" sz="quarter" idx="12"/>
          </p:nvPr>
        </p:nvSpPr>
        <p:spPr/>
        <p:txBody>
          <a:bodyPr/>
          <a:lstStyle/>
          <a:p>
            <a:fld id="{CFFE84A5-3B2F-4750-99BE-E3E28FF14917}" type="slidenum">
              <a:rPr lang="en-PK" smtClean="0"/>
              <a:t>‹#›</a:t>
            </a:fld>
            <a:endParaRPr lang="en-PK"/>
          </a:p>
        </p:txBody>
      </p:sp>
    </p:spTree>
    <p:extLst>
      <p:ext uri="{BB962C8B-B14F-4D97-AF65-F5344CB8AC3E}">
        <p14:creationId xmlns:p14="http://schemas.microsoft.com/office/powerpoint/2010/main" val="3150613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9BD55-3BC6-4888-90DF-28B5A88D3FD7}"/>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E1301FF1-8C38-464F-9D6C-CA9D2F7B2E00}"/>
              </a:ext>
            </a:extLst>
          </p:cNvPr>
          <p:cNvSpPr>
            <a:spLocks noGrp="1"/>
          </p:cNvSpPr>
          <p:nvPr>
            <p:ph type="dt" sz="half" idx="10"/>
          </p:nvPr>
        </p:nvSpPr>
        <p:spPr/>
        <p:txBody>
          <a:bodyPr/>
          <a:lstStyle/>
          <a:p>
            <a:fld id="{34B985C2-483E-4AFB-80A2-B220DB0CE808}" type="datetimeFigureOut">
              <a:rPr lang="en-PK" smtClean="0"/>
              <a:t>07/07/2020</a:t>
            </a:fld>
            <a:endParaRPr lang="en-PK"/>
          </a:p>
        </p:txBody>
      </p:sp>
      <p:sp>
        <p:nvSpPr>
          <p:cNvPr id="4" name="Footer Placeholder 3">
            <a:extLst>
              <a:ext uri="{FF2B5EF4-FFF2-40B4-BE49-F238E27FC236}">
                <a16:creationId xmlns:a16="http://schemas.microsoft.com/office/drawing/2014/main" id="{79237B1F-6AD9-4BD9-A9D8-6ADC41AB9B64}"/>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1EB9F44D-7C0B-487E-9B7B-3A29AD427B08}"/>
              </a:ext>
            </a:extLst>
          </p:cNvPr>
          <p:cNvSpPr>
            <a:spLocks noGrp="1"/>
          </p:cNvSpPr>
          <p:nvPr>
            <p:ph type="sldNum" sz="quarter" idx="12"/>
          </p:nvPr>
        </p:nvSpPr>
        <p:spPr/>
        <p:txBody>
          <a:bodyPr/>
          <a:lstStyle/>
          <a:p>
            <a:fld id="{CFFE84A5-3B2F-4750-99BE-E3E28FF14917}" type="slidenum">
              <a:rPr lang="en-PK" smtClean="0"/>
              <a:t>‹#›</a:t>
            </a:fld>
            <a:endParaRPr lang="en-PK"/>
          </a:p>
        </p:txBody>
      </p:sp>
    </p:spTree>
    <p:extLst>
      <p:ext uri="{BB962C8B-B14F-4D97-AF65-F5344CB8AC3E}">
        <p14:creationId xmlns:p14="http://schemas.microsoft.com/office/powerpoint/2010/main" val="271303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382B67-622A-439A-A1E4-25E9E7532175}"/>
              </a:ext>
            </a:extLst>
          </p:cNvPr>
          <p:cNvSpPr>
            <a:spLocks noGrp="1"/>
          </p:cNvSpPr>
          <p:nvPr>
            <p:ph type="dt" sz="half" idx="10"/>
          </p:nvPr>
        </p:nvSpPr>
        <p:spPr/>
        <p:txBody>
          <a:bodyPr/>
          <a:lstStyle/>
          <a:p>
            <a:fld id="{34B985C2-483E-4AFB-80A2-B220DB0CE808}" type="datetimeFigureOut">
              <a:rPr lang="en-PK" smtClean="0"/>
              <a:t>07/07/2020</a:t>
            </a:fld>
            <a:endParaRPr lang="en-PK"/>
          </a:p>
        </p:txBody>
      </p:sp>
      <p:sp>
        <p:nvSpPr>
          <p:cNvPr id="3" name="Footer Placeholder 2">
            <a:extLst>
              <a:ext uri="{FF2B5EF4-FFF2-40B4-BE49-F238E27FC236}">
                <a16:creationId xmlns:a16="http://schemas.microsoft.com/office/drawing/2014/main" id="{0A4195B3-8908-4217-8E81-CF234E73F25A}"/>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F42C93CF-234A-4B90-A082-372CF7A2CDA0}"/>
              </a:ext>
            </a:extLst>
          </p:cNvPr>
          <p:cNvSpPr>
            <a:spLocks noGrp="1"/>
          </p:cNvSpPr>
          <p:nvPr>
            <p:ph type="sldNum" sz="quarter" idx="12"/>
          </p:nvPr>
        </p:nvSpPr>
        <p:spPr/>
        <p:txBody>
          <a:bodyPr/>
          <a:lstStyle/>
          <a:p>
            <a:fld id="{CFFE84A5-3B2F-4750-99BE-E3E28FF14917}" type="slidenum">
              <a:rPr lang="en-PK" smtClean="0"/>
              <a:t>‹#›</a:t>
            </a:fld>
            <a:endParaRPr lang="en-PK"/>
          </a:p>
        </p:txBody>
      </p:sp>
    </p:spTree>
    <p:extLst>
      <p:ext uri="{BB962C8B-B14F-4D97-AF65-F5344CB8AC3E}">
        <p14:creationId xmlns:p14="http://schemas.microsoft.com/office/powerpoint/2010/main" val="13365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B073-0C76-4162-B23E-5B2AF985D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6A8BC3EB-7D6D-4BB1-AA20-99B5764ED9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FF76D448-06A4-4F6F-8559-9073E0DB5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0BAF31-4F6A-4AA3-8FA7-2BDA581E1322}"/>
              </a:ext>
            </a:extLst>
          </p:cNvPr>
          <p:cNvSpPr>
            <a:spLocks noGrp="1"/>
          </p:cNvSpPr>
          <p:nvPr>
            <p:ph type="dt" sz="half" idx="10"/>
          </p:nvPr>
        </p:nvSpPr>
        <p:spPr/>
        <p:txBody>
          <a:bodyPr/>
          <a:lstStyle/>
          <a:p>
            <a:fld id="{34B985C2-483E-4AFB-80A2-B220DB0CE808}" type="datetimeFigureOut">
              <a:rPr lang="en-PK" smtClean="0"/>
              <a:t>07/07/2020</a:t>
            </a:fld>
            <a:endParaRPr lang="en-PK"/>
          </a:p>
        </p:txBody>
      </p:sp>
      <p:sp>
        <p:nvSpPr>
          <p:cNvPr id="6" name="Footer Placeholder 5">
            <a:extLst>
              <a:ext uri="{FF2B5EF4-FFF2-40B4-BE49-F238E27FC236}">
                <a16:creationId xmlns:a16="http://schemas.microsoft.com/office/drawing/2014/main" id="{B2ADC169-B44E-4B09-B7B7-49729AF58FED}"/>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F9DFE86-851A-4099-A82A-D23329532D0D}"/>
              </a:ext>
            </a:extLst>
          </p:cNvPr>
          <p:cNvSpPr>
            <a:spLocks noGrp="1"/>
          </p:cNvSpPr>
          <p:nvPr>
            <p:ph type="sldNum" sz="quarter" idx="12"/>
          </p:nvPr>
        </p:nvSpPr>
        <p:spPr/>
        <p:txBody>
          <a:bodyPr/>
          <a:lstStyle/>
          <a:p>
            <a:fld id="{CFFE84A5-3B2F-4750-99BE-E3E28FF14917}" type="slidenum">
              <a:rPr lang="en-PK" smtClean="0"/>
              <a:t>‹#›</a:t>
            </a:fld>
            <a:endParaRPr lang="en-PK"/>
          </a:p>
        </p:txBody>
      </p:sp>
    </p:spTree>
    <p:extLst>
      <p:ext uri="{BB962C8B-B14F-4D97-AF65-F5344CB8AC3E}">
        <p14:creationId xmlns:p14="http://schemas.microsoft.com/office/powerpoint/2010/main" val="148073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4FE9F-11BA-410A-A1F9-18976B317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8A37BFF-2AEE-4618-9E11-226783FB52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82A0AF21-B58F-4F58-B1F9-06C26242D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5D7F38-8F09-4ABE-8589-8B184935BC59}"/>
              </a:ext>
            </a:extLst>
          </p:cNvPr>
          <p:cNvSpPr>
            <a:spLocks noGrp="1"/>
          </p:cNvSpPr>
          <p:nvPr>
            <p:ph type="dt" sz="half" idx="10"/>
          </p:nvPr>
        </p:nvSpPr>
        <p:spPr/>
        <p:txBody>
          <a:bodyPr/>
          <a:lstStyle/>
          <a:p>
            <a:fld id="{34B985C2-483E-4AFB-80A2-B220DB0CE808}" type="datetimeFigureOut">
              <a:rPr lang="en-PK" smtClean="0"/>
              <a:t>07/07/2020</a:t>
            </a:fld>
            <a:endParaRPr lang="en-PK"/>
          </a:p>
        </p:txBody>
      </p:sp>
      <p:sp>
        <p:nvSpPr>
          <p:cNvPr id="6" name="Footer Placeholder 5">
            <a:extLst>
              <a:ext uri="{FF2B5EF4-FFF2-40B4-BE49-F238E27FC236}">
                <a16:creationId xmlns:a16="http://schemas.microsoft.com/office/drawing/2014/main" id="{13955C33-2832-4CCF-B93D-366DEC0E9CA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1D6948D-0E49-401A-9711-F8BE82B952DA}"/>
              </a:ext>
            </a:extLst>
          </p:cNvPr>
          <p:cNvSpPr>
            <a:spLocks noGrp="1"/>
          </p:cNvSpPr>
          <p:nvPr>
            <p:ph type="sldNum" sz="quarter" idx="12"/>
          </p:nvPr>
        </p:nvSpPr>
        <p:spPr/>
        <p:txBody>
          <a:bodyPr/>
          <a:lstStyle/>
          <a:p>
            <a:fld id="{CFFE84A5-3B2F-4750-99BE-E3E28FF14917}" type="slidenum">
              <a:rPr lang="en-PK" smtClean="0"/>
              <a:t>‹#›</a:t>
            </a:fld>
            <a:endParaRPr lang="en-PK"/>
          </a:p>
        </p:txBody>
      </p:sp>
    </p:spTree>
    <p:extLst>
      <p:ext uri="{BB962C8B-B14F-4D97-AF65-F5344CB8AC3E}">
        <p14:creationId xmlns:p14="http://schemas.microsoft.com/office/powerpoint/2010/main" val="2807286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920251-792D-4ED8-B3F7-87E1714F56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9D041FF-8F02-403A-9E18-1A2406FD8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FCA6B7F-301B-42EB-8E2F-1880D1BA76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985C2-483E-4AFB-80A2-B220DB0CE808}" type="datetimeFigureOut">
              <a:rPr lang="en-PK" smtClean="0"/>
              <a:t>07/07/2020</a:t>
            </a:fld>
            <a:endParaRPr lang="en-PK"/>
          </a:p>
        </p:txBody>
      </p:sp>
      <p:sp>
        <p:nvSpPr>
          <p:cNvPr id="5" name="Footer Placeholder 4">
            <a:extLst>
              <a:ext uri="{FF2B5EF4-FFF2-40B4-BE49-F238E27FC236}">
                <a16:creationId xmlns:a16="http://schemas.microsoft.com/office/drawing/2014/main" id="{21178543-5F4B-4A35-844F-2A935ACCE6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63254ADE-169F-44AC-95C9-AD83FD45F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E84A5-3B2F-4750-99BE-E3E28FF14917}" type="slidenum">
              <a:rPr lang="en-PK" smtClean="0"/>
              <a:t>‹#›</a:t>
            </a:fld>
            <a:endParaRPr lang="en-PK"/>
          </a:p>
        </p:txBody>
      </p:sp>
    </p:spTree>
    <p:extLst>
      <p:ext uri="{BB962C8B-B14F-4D97-AF65-F5344CB8AC3E}">
        <p14:creationId xmlns:p14="http://schemas.microsoft.com/office/powerpoint/2010/main" val="3880204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65C8-64EA-4F88-9628-C6BF70C6C27F}"/>
              </a:ext>
            </a:extLst>
          </p:cNvPr>
          <p:cNvSpPr>
            <a:spLocks noGrp="1"/>
          </p:cNvSpPr>
          <p:nvPr>
            <p:ph type="ctrTitle"/>
          </p:nvPr>
        </p:nvSpPr>
        <p:spPr>
          <a:xfrm>
            <a:off x="1524000" y="1584325"/>
            <a:ext cx="9144000" cy="2387600"/>
          </a:xfrm>
        </p:spPr>
        <p:txBody>
          <a:bodyPr/>
          <a:lstStyle/>
          <a:p>
            <a:r>
              <a:rPr lang="en-US" b="1" dirty="0">
                <a:solidFill>
                  <a:srgbClr val="002060"/>
                </a:solidFill>
                <a:latin typeface="Century Gothic" panose="020B0502020202020204" pitchFamily="34" charset="0"/>
              </a:rPr>
              <a:t>Introduction To Digital Marketing</a:t>
            </a:r>
            <a:r>
              <a:rPr lang="en-US" b="1" dirty="0">
                <a:latin typeface="Century Gothic" panose="020B0502020202020204" pitchFamily="34" charset="0"/>
              </a:rPr>
              <a:t>    </a:t>
            </a:r>
            <a:endParaRPr lang="en-PK" b="1" dirty="0">
              <a:latin typeface="Century Gothic" panose="020B0502020202020204" pitchFamily="34" charset="0"/>
            </a:endParaRPr>
          </a:p>
        </p:txBody>
      </p:sp>
      <p:sp>
        <p:nvSpPr>
          <p:cNvPr id="3" name="Subtitle 2">
            <a:extLst>
              <a:ext uri="{FF2B5EF4-FFF2-40B4-BE49-F238E27FC236}">
                <a16:creationId xmlns:a16="http://schemas.microsoft.com/office/drawing/2014/main" id="{3812D063-6E25-4C1D-B5EE-346DE53CCB7B}"/>
              </a:ext>
            </a:extLst>
          </p:cNvPr>
          <p:cNvSpPr>
            <a:spLocks noGrp="1"/>
          </p:cNvSpPr>
          <p:nvPr>
            <p:ph type="subTitle" idx="1"/>
          </p:nvPr>
        </p:nvSpPr>
        <p:spPr>
          <a:xfrm>
            <a:off x="1524000" y="4079875"/>
            <a:ext cx="9144000" cy="1655762"/>
          </a:xfrm>
        </p:spPr>
        <p:txBody>
          <a:bodyPr/>
          <a:lstStyle/>
          <a:p>
            <a:r>
              <a:rPr lang="en-US" dirty="0"/>
              <a:t>                                                  (Project Selection)</a:t>
            </a:r>
          </a:p>
          <a:p>
            <a:r>
              <a:rPr lang="en-US" dirty="0"/>
              <a:t>                                              </a:t>
            </a:r>
            <a:endParaRPr lang="en-PK" dirty="0"/>
          </a:p>
        </p:txBody>
      </p:sp>
    </p:spTree>
    <p:extLst>
      <p:ext uri="{BB962C8B-B14F-4D97-AF65-F5344CB8AC3E}">
        <p14:creationId xmlns:p14="http://schemas.microsoft.com/office/powerpoint/2010/main" val="1231302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C54B-2503-471F-A5A4-DAAC9D67E29C}"/>
              </a:ext>
            </a:extLst>
          </p:cNvPr>
          <p:cNvSpPr>
            <a:spLocks noGrp="1"/>
          </p:cNvSpPr>
          <p:nvPr>
            <p:ph type="title"/>
          </p:nvPr>
        </p:nvSpPr>
        <p:spPr/>
        <p:txBody>
          <a:bodyPr/>
          <a:lstStyle/>
          <a:p>
            <a:r>
              <a:rPr lang="en-US" b="1" dirty="0">
                <a:solidFill>
                  <a:srgbClr val="002060"/>
                </a:solidFill>
                <a:latin typeface="Century Gothic" panose="020B0502020202020204" pitchFamily="34" charset="0"/>
              </a:rPr>
              <a:t>2- Ads Creation Projects: </a:t>
            </a:r>
            <a:endParaRPr lang="en-PK" dirty="0"/>
          </a:p>
        </p:txBody>
      </p:sp>
      <p:sp>
        <p:nvSpPr>
          <p:cNvPr id="3" name="Content Placeholder 2">
            <a:extLst>
              <a:ext uri="{FF2B5EF4-FFF2-40B4-BE49-F238E27FC236}">
                <a16:creationId xmlns:a16="http://schemas.microsoft.com/office/drawing/2014/main" id="{856266EF-76A9-4E55-B8BD-7ABE3234DC6E}"/>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Important Points for making effective ad:</a:t>
            </a:r>
          </a:p>
          <a:p>
            <a:pPr marL="0" indent="0">
              <a:buNone/>
            </a:pPr>
            <a:endParaRPr lang="en-US" sz="2400" dirty="0">
              <a:latin typeface="Century Gothic" panose="020B0502020202020204" pitchFamily="34" charset="0"/>
            </a:endParaRPr>
          </a:p>
          <a:p>
            <a:r>
              <a:rPr lang="en-US" sz="2400" dirty="0">
                <a:latin typeface="Century Gothic" panose="020B0502020202020204" pitchFamily="34" charset="0"/>
              </a:rPr>
              <a:t>Do comprehensive Research</a:t>
            </a:r>
          </a:p>
          <a:p>
            <a:r>
              <a:rPr lang="en-US" sz="2400" dirty="0">
                <a:latin typeface="Century Gothic" panose="020B0502020202020204" pitchFamily="34" charset="0"/>
              </a:rPr>
              <a:t>Use variety   (creative content)</a:t>
            </a:r>
          </a:p>
          <a:p>
            <a:r>
              <a:rPr lang="en-US" sz="2400" dirty="0">
                <a:latin typeface="Century Gothic" panose="020B0502020202020204" pitchFamily="34" charset="0"/>
              </a:rPr>
              <a:t>Adaptation     (Adapt the situation)</a:t>
            </a:r>
            <a:endParaRPr lang="en-PK" sz="2400" dirty="0">
              <a:latin typeface="Century Gothic" panose="020B0502020202020204" pitchFamily="34" charset="0"/>
            </a:endParaRPr>
          </a:p>
        </p:txBody>
      </p:sp>
    </p:spTree>
    <p:extLst>
      <p:ext uri="{BB962C8B-B14F-4D97-AF65-F5344CB8AC3E}">
        <p14:creationId xmlns:p14="http://schemas.microsoft.com/office/powerpoint/2010/main" val="1694706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D79E9-C97B-424B-B491-48A45A93F828}"/>
              </a:ext>
            </a:extLst>
          </p:cNvPr>
          <p:cNvSpPr>
            <a:spLocks noGrp="1"/>
          </p:cNvSpPr>
          <p:nvPr>
            <p:ph type="title"/>
          </p:nvPr>
        </p:nvSpPr>
        <p:spPr/>
        <p:txBody>
          <a:bodyPr>
            <a:normAutofit/>
          </a:bodyPr>
          <a:lstStyle/>
          <a:p>
            <a:r>
              <a:rPr lang="en-US" sz="4000" b="1" dirty="0">
                <a:solidFill>
                  <a:srgbClr val="002060"/>
                </a:solidFill>
                <a:latin typeface="Century Gothic" panose="020B0502020202020204" pitchFamily="34" charset="0"/>
              </a:rPr>
              <a:t>3- Blogs Maintenance &amp; Development:</a:t>
            </a:r>
            <a:endParaRPr lang="en-PK" sz="4000"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CE506770-AF34-4843-ADFB-44D02A75FCF8}"/>
              </a:ext>
            </a:extLst>
          </p:cNvPr>
          <p:cNvSpPr>
            <a:spLocks noGrp="1"/>
          </p:cNvSpPr>
          <p:nvPr>
            <p:ph idx="1"/>
          </p:nvPr>
        </p:nvSpPr>
        <p:spPr>
          <a:xfrm>
            <a:off x="838200" y="1810385"/>
            <a:ext cx="10515600" cy="4351338"/>
          </a:xfrm>
        </p:spPr>
        <p:txBody>
          <a:bodyPr>
            <a:normAutofit lnSpcReduction="10000"/>
          </a:bodyPr>
          <a:lstStyle/>
          <a:p>
            <a:pPr marL="0" indent="0">
              <a:buNone/>
            </a:pPr>
            <a:r>
              <a:rPr lang="en-US" sz="2400" b="1" dirty="0">
                <a:latin typeface="Century Gothic" panose="020B0502020202020204" pitchFamily="34" charset="0"/>
              </a:rPr>
              <a:t>Blog:</a:t>
            </a:r>
          </a:p>
          <a:p>
            <a:pPr marL="0" indent="0">
              <a:buNone/>
            </a:pPr>
            <a:r>
              <a:rPr lang="en-US" sz="2400" dirty="0">
                <a:latin typeface="Century Gothic" panose="020B0502020202020204" pitchFamily="34" charset="0"/>
              </a:rPr>
              <a:t>        Sharing content on a specific topic.</a:t>
            </a:r>
            <a:endParaRPr lang="en-US" sz="2400" b="1" dirty="0">
              <a:latin typeface="Century Gothic" panose="020B0502020202020204" pitchFamily="34" charset="0"/>
            </a:endParaRPr>
          </a:p>
          <a:p>
            <a:pPr marL="0" indent="0">
              <a:buNone/>
            </a:pPr>
            <a:r>
              <a:rPr lang="en-US" sz="2400" b="1" dirty="0">
                <a:latin typeface="Century Gothic" panose="020B0502020202020204" pitchFamily="34" charset="0"/>
              </a:rPr>
              <a:t>Types Of Blog:</a:t>
            </a:r>
          </a:p>
          <a:p>
            <a:pPr marL="457200" indent="-457200">
              <a:buFont typeface="+mj-lt"/>
              <a:buAutoNum type="arabicPeriod"/>
            </a:pPr>
            <a:r>
              <a:rPr lang="en-US" sz="2400" dirty="0">
                <a:latin typeface="Century Gothic" panose="020B0502020202020204" pitchFamily="34" charset="0"/>
              </a:rPr>
              <a:t>Informative Blog:</a:t>
            </a:r>
          </a:p>
          <a:p>
            <a:pPr marL="0" indent="0">
              <a:buNone/>
            </a:pPr>
            <a:r>
              <a:rPr lang="en-US" sz="2400" dirty="0">
                <a:latin typeface="Century Gothic" panose="020B0502020202020204" pitchFamily="34" charset="0"/>
              </a:rPr>
              <a:t>            Shared content is giving information to user</a:t>
            </a:r>
          </a:p>
          <a:p>
            <a:pPr marL="0" indent="0">
              <a:buNone/>
            </a:pPr>
            <a:r>
              <a:rPr lang="en-US" sz="2400" dirty="0">
                <a:latin typeface="Century Gothic" panose="020B0502020202020204" pitchFamily="34" charset="0"/>
              </a:rPr>
              <a:t>2.  Interactive Blog:</a:t>
            </a:r>
          </a:p>
          <a:p>
            <a:pPr marL="0" indent="0">
              <a:buNone/>
            </a:pPr>
            <a:r>
              <a:rPr lang="en-US" sz="2400" dirty="0">
                <a:latin typeface="Century Gothic" panose="020B0502020202020204" pitchFamily="34" charset="0"/>
              </a:rPr>
              <a:t>            People can interact with you through blog</a:t>
            </a:r>
          </a:p>
          <a:p>
            <a:pPr marL="0" indent="0">
              <a:buNone/>
            </a:pPr>
            <a:endParaRPr lang="en-US" sz="2400" dirty="0">
              <a:latin typeface="Century Gothic" panose="020B0502020202020204" pitchFamily="34" charset="0"/>
            </a:endParaRPr>
          </a:p>
          <a:p>
            <a:r>
              <a:rPr lang="en-US" sz="2400" dirty="0">
                <a:latin typeface="Century Gothic" panose="020B0502020202020204" pitchFamily="34" charset="0"/>
              </a:rPr>
              <a:t>Several popular blogs include Fashion blogs, food, Travel, Music, Lifestyle, Fitness and sports blogs.</a:t>
            </a:r>
          </a:p>
          <a:p>
            <a:endParaRPr lang="en-US" sz="2400" dirty="0">
              <a:latin typeface="Century Gothic" panose="020B0502020202020204" pitchFamily="34" charset="0"/>
            </a:endParaRPr>
          </a:p>
          <a:p>
            <a:pPr marL="0" indent="0">
              <a:buNone/>
            </a:pPr>
            <a:endParaRPr lang="en-US" sz="2400" dirty="0">
              <a:latin typeface="Century Gothic" panose="020B0502020202020204" pitchFamily="34" charset="0"/>
            </a:endParaRPr>
          </a:p>
        </p:txBody>
      </p:sp>
    </p:spTree>
    <p:extLst>
      <p:ext uri="{BB962C8B-B14F-4D97-AF65-F5344CB8AC3E}">
        <p14:creationId xmlns:p14="http://schemas.microsoft.com/office/powerpoint/2010/main" val="596388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D79E9-C97B-424B-B491-48A45A93F828}"/>
              </a:ext>
            </a:extLst>
          </p:cNvPr>
          <p:cNvSpPr>
            <a:spLocks noGrp="1"/>
          </p:cNvSpPr>
          <p:nvPr>
            <p:ph type="title"/>
          </p:nvPr>
        </p:nvSpPr>
        <p:spPr/>
        <p:txBody>
          <a:bodyPr>
            <a:normAutofit/>
          </a:bodyPr>
          <a:lstStyle/>
          <a:p>
            <a:r>
              <a:rPr lang="en-US" sz="4000" b="1" dirty="0">
                <a:solidFill>
                  <a:srgbClr val="002060"/>
                </a:solidFill>
                <a:latin typeface="Century Gothic" panose="020B0502020202020204" pitchFamily="34" charset="0"/>
              </a:rPr>
              <a:t>3- Blogs Maintenance &amp; Development:</a:t>
            </a:r>
            <a:endParaRPr lang="en-PK" sz="4000"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CE506770-AF34-4843-ADFB-44D02A75FCF8}"/>
              </a:ext>
            </a:extLst>
          </p:cNvPr>
          <p:cNvSpPr>
            <a:spLocks noGrp="1"/>
          </p:cNvSpPr>
          <p:nvPr>
            <p:ph idx="1"/>
          </p:nvPr>
        </p:nvSpPr>
        <p:spPr>
          <a:xfrm>
            <a:off x="838200" y="1825625"/>
            <a:ext cx="10515600" cy="4667250"/>
          </a:xfrm>
        </p:spPr>
        <p:txBody>
          <a:bodyPr>
            <a:normAutofit/>
          </a:bodyPr>
          <a:lstStyle/>
          <a:p>
            <a:pPr marL="0" indent="0">
              <a:buNone/>
            </a:pPr>
            <a:r>
              <a:rPr lang="en-US" sz="2400" b="1" dirty="0">
                <a:latin typeface="Century Gothic" panose="020B0502020202020204" pitchFamily="34" charset="0"/>
              </a:rPr>
              <a:t>Duties Of Bloggers:</a:t>
            </a:r>
          </a:p>
          <a:p>
            <a:pPr marL="0" indent="0">
              <a:buNone/>
            </a:pPr>
            <a:endParaRPr lang="en-US" sz="2400" dirty="0">
              <a:latin typeface="Century Gothic" panose="020B0502020202020204" pitchFamily="34" charset="0"/>
            </a:endParaRPr>
          </a:p>
          <a:p>
            <a:r>
              <a:rPr lang="en-US" sz="2400" dirty="0">
                <a:latin typeface="Century Gothic" panose="020B0502020202020204" pitchFamily="34" charset="0"/>
              </a:rPr>
              <a:t>Creating a blog</a:t>
            </a:r>
          </a:p>
          <a:p>
            <a:pPr lvl="1"/>
            <a:r>
              <a:rPr lang="en-US" sz="2000" dirty="0">
                <a:latin typeface="Century Gothic" panose="020B0502020202020204" pitchFamily="34" charset="0"/>
              </a:rPr>
              <a:t>Select platform            (blogger.com)</a:t>
            </a:r>
          </a:p>
          <a:p>
            <a:pPr lvl="1"/>
            <a:r>
              <a:rPr lang="en-US" sz="2000" dirty="0">
                <a:latin typeface="Century Gothic" panose="020B0502020202020204" pitchFamily="34" charset="0"/>
              </a:rPr>
              <a:t>Setting a theme</a:t>
            </a:r>
          </a:p>
          <a:p>
            <a:pPr lvl="1"/>
            <a:r>
              <a:rPr lang="en-US" sz="2000" dirty="0">
                <a:latin typeface="Century Gothic" panose="020B0502020202020204" pitchFamily="34" charset="0"/>
              </a:rPr>
              <a:t>Creating content</a:t>
            </a:r>
          </a:p>
          <a:p>
            <a:r>
              <a:rPr lang="en-US" sz="2400" dirty="0">
                <a:latin typeface="Century Gothic" panose="020B0502020202020204" pitchFamily="34" charset="0"/>
              </a:rPr>
              <a:t>Posting Content</a:t>
            </a:r>
          </a:p>
          <a:p>
            <a:r>
              <a:rPr lang="en-US" sz="2400" dirty="0">
                <a:latin typeface="Century Gothic" panose="020B0502020202020204" pitchFamily="34" charset="0"/>
              </a:rPr>
              <a:t>Interaction</a:t>
            </a:r>
          </a:p>
          <a:p>
            <a:r>
              <a:rPr lang="en-US" sz="2400" dirty="0">
                <a:latin typeface="Century Gothic" panose="020B0502020202020204" pitchFamily="34" charset="0"/>
              </a:rPr>
              <a:t>Promotion</a:t>
            </a:r>
          </a:p>
          <a:p>
            <a:pPr lvl="1"/>
            <a:r>
              <a:rPr lang="en-US" sz="2000" dirty="0">
                <a:latin typeface="Century Gothic" panose="020B0502020202020204" pitchFamily="34" charset="0"/>
              </a:rPr>
              <a:t>Use social media</a:t>
            </a:r>
          </a:p>
          <a:p>
            <a:pPr lvl="1"/>
            <a:r>
              <a:rPr lang="en-US" sz="2000" dirty="0">
                <a:latin typeface="Century Gothic" panose="020B0502020202020204" pitchFamily="34" charset="0"/>
              </a:rPr>
              <a:t>Use Ads to attract </a:t>
            </a:r>
            <a:r>
              <a:rPr lang="en-US" sz="2000" dirty="0" err="1">
                <a:latin typeface="Century Gothic" panose="020B0502020202020204" pitchFamily="34" charset="0"/>
              </a:rPr>
              <a:t>trafic</a:t>
            </a:r>
            <a:endParaRPr lang="en-US" sz="2000" dirty="0">
              <a:latin typeface="Century Gothic" panose="020B0502020202020204" pitchFamily="34" charset="0"/>
            </a:endParaRPr>
          </a:p>
        </p:txBody>
      </p:sp>
    </p:spTree>
    <p:extLst>
      <p:ext uri="{BB962C8B-B14F-4D97-AF65-F5344CB8AC3E}">
        <p14:creationId xmlns:p14="http://schemas.microsoft.com/office/powerpoint/2010/main" val="1229976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D79E9-C97B-424B-B491-48A45A93F828}"/>
              </a:ext>
            </a:extLst>
          </p:cNvPr>
          <p:cNvSpPr>
            <a:spLocks noGrp="1"/>
          </p:cNvSpPr>
          <p:nvPr>
            <p:ph type="title"/>
          </p:nvPr>
        </p:nvSpPr>
        <p:spPr/>
        <p:txBody>
          <a:bodyPr>
            <a:normAutofit/>
          </a:bodyPr>
          <a:lstStyle/>
          <a:p>
            <a:r>
              <a:rPr lang="en-US" sz="4000" b="1" dirty="0">
                <a:solidFill>
                  <a:srgbClr val="002060"/>
                </a:solidFill>
                <a:latin typeface="Century Gothic" panose="020B0502020202020204" pitchFamily="34" charset="0"/>
              </a:rPr>
              <a:t>3- Blogs Maintenance &amp; Development:</a:t>
            </a:r>
            <a:endParaRPr lang="en-PK" sz="4000"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CE506770-AF34-4843-ADFB-44D02A75FCF8}"/>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Requirements For A Quality Blog:</a:t>
            </a:r>
          </a:p>
          <a:p>
            <a:endParaRPr lang="en-US" sz="2400" dirty="0">
              <a:latin typeface="Century Gothic" panose="020B0502020202020204" pitchFamily="34" charset="0"/>
            </a:endParaRPr>
          </a:p>
          <a:p>
            <a:r>
              <a:rPr lang="en-US" sz="2400" dirty="0">
                <a:latin typeface="Century Gothic" panose="020B0502020202020204" pitchFamily="34" charset="0"/>
              </a:rPr>
              <a:t>Be consistent     (by planning everything)</a:t>
            </a:r>
          </a:p>
          <a:p>
            <a:r>
              <a:rPr lang="en-US" sz="2400" dirty="0">
                <a:latin typeface="Century Gothic" panose="020B0502020202020204" pitchFamily="34" charset="0"/>
              </a:rPr>
              <a:t>Share valuable content</a:t>
            </a:r>
          </a:p>
          <a:p>
            <a:r>
              <a:rPr lang="en-US" sz="2400" dirty="0">
                <a:latin typeface="Century Gothic" panose="020B0502020202020204" pitchFamily="34" charset="0"/>
              </a:rPr>
              <a:t>Shake things up      (by using pictures, graphics oriented articles)</a:t>
            </a:r>
          </a:p>
          <a:p>
            <a:r>
              <a:rPr lang="en-US" sz="2400" dirty="0">
                <a:latin typeface="Century Gothic" panose="020B0502020202020204" pitchFamily="34" charset="0"/>
              </a:rPr>
              <a:t>Give genuine response</a:t>
            </a:r>
          </a:p>
          <a:p>
            <a:r>
              <a:rPr lang="en-US" sz="2400" dirty="0">
                <a:latin typeface="Century Gothic" panose="020B0502020202020204" pitchFamily="34" charset="0"/>
              </a:rPr>
              <a:t>Use Labels(keywords)</a:t>
            </a:r>
          </a:p>
          <a:p>
            <a:r>
              <a:rPr lang="en-US" sz="2400" dirty="0">
                <a:latin typeface="Century Gothic" panose="020B0502020202020204" pitchFamily="34" charset="0"/>
              </a:rPr>
              <a:t>Adopt appropriate writing style</a:t>
            </a:r>
            <a:endParaRPr lang="en-PK" sz="2400" dirty="0">
              <a:latin typeface="Century Gothic" panose="020B0502020202020204" pitchFamily="34" charset="0"/>
            </a:endParaRPr>
          </a:p>
        </p:txBody>
      </p:sp>
    </p:spTree>
    <p:extLst>
      <p:ext uri="{BB962C8B-B14F-4D97-AF65-F5344CB8AC3E}">
        <p14:creationId xmlns:p14="http://schemas.microsoft.com/office/powerpoint/2010/main" val="1430050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9EF7-655B-4601-8C26-6CE0353A8F6B}"/>
              </a:ext>
            </a:extLst>
          </p:cNvPr>
          <p:cNvSpPr>
            <a:spLocks noGrp="1"/>
          </p:cNvSpPr>
          <p:nvPr>
            <p:ph type="title"/>
          </p:nvPr>
        </p:nvSpPr>
        <p:spPr>
          <a:xfrm>
            <a:off x="838200" y="365125"/>
            <a:ext cx="10789920" cy="1325563"/>
          </a:xfrm>
        </p:spPr>
        <p:txBody>
          <a:bodyPr>
            <a:normAutofit/>
          </a:bodyPr>
          <a:lstStyle/>
          <a:p>
            <a:r>
              <a:rPr lang="en-US" sz="4000" b="1" dirty="0">
                <a:solidFill>
                  <a:srgbClr val="002060"/>
                </a:solidFill>
                <a:latin typeface="Century Gothic" panose="020B0502020202020204" pitchFamily="34" charset="0"/>
              </a:rPr>
              <a:t>4- Social Media Community Management:</a:t>
            </a:r>
            <a:endParaRPr lang="en-PK" sz="4000"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8D3BA480-3A59-4060-B583-45F95E746F17}"/>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Community Management:</a:t>
            </a:r>
          </a:p>
          <a:p>
            <a:pPr marL="0" indent="0">
              <a:buNone/>
            </a:pPr>
            <a:r>
              <a:rPr lang="en-US" sz="2400" dirty="0">
                <a:latin typeface="Century Gothic" panose="020B0502020202020204" pitchFamily="34" charset="0"/>
              </a:rPr>
              <a:t>             Community management refers to building relationships and how your brand seizes opportunities to interact with your community in public online spaces/social media platforms.</a:t>
            </a:r>
          </a:p>
          <a:p>
            <a:pPr marL="0" indent="0">
              <a:buNone/>
            </a:pPr>
            <a:endParaRPr lang="en-US" sz="2400" dirty="0">
              <a:latin typeface="Century Gothic" panose="020B0502020202020204" pitchFamily="34" charset="0"/>
            </a:endParaRPr>
          </a:p>
          <a:p>
            <a:r>
              <a:rPr lang="en-US" sz="2400" dirty="0">
                <a:latin typeface="Century Gothic" panose="020B0502020202020204" pitchFamily="34" charset="0"/>
              </a:rPr>
              <a:t>Your community consists of your current customers, target audiences, and all the people who interact with your brand directly and indirectly online</a:t>
            </a:r>
            <a:endParaRPr lang="en-PK" sz="2400" dirty="0">
              <a:latin typeface="Century Gothic" panose="020B0502020202020204" pitchFamily="34" charset="0"/>
            </a:endParaRPr>
          </a:p>
        </p:txBody>
      </p:sp>
    </p:spTree>
    <p:extLst>
      <p:ext uri="{BB962C8B-B14F-4D97-AF65-F5344CB8AC3E}">
        <p14:creationId xmlns:p14="http://schemas.microsoft.com/office/powerpoint/2010/main" val="2193140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9EF7-655B-4601-8C26-6CE0353A8F6B}"/>
              </a:ext>
            </a:extLst>
          </p:cNvPr>
          <p:cNvSpPr>
            <a:spLocks noGrp="1"/>
          </p:cNvSpPr>
          <p:nvPr>
            <p:ph type="title"/>
          </p:nvPr>
        </p:nvSpPr>
        <p:spPr>
          <a:xfrm>
            <a:off x="838200" y="365125"/>
            <a:ext cx="10789920" cy="1325563"/>
          </a:xfrm>
        </p:spPr>
        <p:txBody>
          <a:bodyPr>
            <a:normAutofit/>
          </a:bodyPr>
          <a:lstStyle/>
          <a:p>
            <a:r>
              <a:rPr lang="en-US" sz="4000" b="1" dirty="0">
                <a:solidFill>
                  <a:srgbClr val="002060"/>
                </a:solidFill>
                <a:latin typeface="Century Gothic" panose="020B0502020202020204" pitchFamily="34" charset="0"/>
              </a:rPr>
              <a:t>4- Social Media Community Management:</a:t>
            </a:r>
            <a:endParaRPr lang="en-PK" sz="4000"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8D3BA480-3A59-4060-B583-45F95E746F17}"/>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Achievement For Company:</a:t>
            </a:r>
          </a:p>
          <a:p>
            <a:pPr marL="457200" indent="-457200">
              <a:buFont typeface="+mj-lt"/>
              <a:buAutoNum type="arabicPeriod"/>
            </a:pPr>
            <a:endParaRPr lang="en-US" sz="2400" dirty="0">
              <a:latin typeface="Century Gothic" panose="020B0502020202020204" pitchFamily="34" charset="0"/>
            </a:endParaRPr>
          </a:p>
          <a:p>
            <a:pPr marL="457200" indent="-457200">
              <a:buFont typeface="+mj-lt"/>
              <a:buAutoNum type="arabicPeriod"/>
            </a:pPr>
            <a:r>
              <a:rPr lang="en-US" sz="2400" dirty="0">
                <a:latin typeface="Century Gothic" panose="020B0502020202020204" pitchFamily="34" charset="0"/>
              </a:rPr>
              <a:t>Engagement:</a:t>
            </a:r>
          </a:p>
          <a:p>
            <a:pPr marL="0" indent="0">
              <a:buNone/>
            </a:pPr>
            <a:r>
              <a:rPr lang="en-US" sz="2400" dirty="0">
                <a:latin typeface="Century Gothic" panose="020B0502020202020204" pitchFamily="34" charset="0"/>
              </a:rPr>
              <a:t>                 Keeping conversations alive and proactively engaging with customers, prospects, and influencers.</a:t>
            </a:r>
          </a:p>
          <a:p>
            <a:pPr marL="457200" indent="-457200">
              <a:buAutoNum type="arabicPeriod" startAt="2"/>
            </a:pPr>
            <a:r>
              <a:rPr lang="en-US" sz="2400" dirty="0">
                <a:latin typeface="Century Gothic" panose="020B0502020202020204" pitchFamily="34" charset="0"/>
              </a:rPr>
              <a:t>Growth:</a:t>
            </a:r>
          </a:p>
          <a:p>
            <a:pPr marL="0" indent="0">
              <a:buNone/>
            </a:pPr>
            <a:r>
              <a:rPr lang="en-US" sz="2400" dirty="0">
                <a:latin typeface="Century Gothic" panose="020B0502020202020204" pitchFamily="34" charset="0"/>
              </a:rPr>
              <a:t>               Increase in page following, number of likes and shares &amp; website traffic.        </a:t>
            </a:r>
          </a:p>
        </p:txBody>
      </p:sp>
    </p:spTree>
    <p:extLst>
      <p:ext uri="{BB962C8B-B14F-4D97-AF65-F5344CB8AC3E}">
        <p14:creationId xmlns:p14="http://schemas.microsoft.com/office/powerpoint/2010/main" val="575747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9EF7-655B-4601-8C26-6CE0353A8F6B}"/>
              </a:ext>
            </a:extLst>
          </p:cNvPr>
          <p:cNvSpPr>
            <a:spLocks noGrp="1"/>
          </p:cNvSpPr>
          <p:nvPr>
            <p:ph type="title"/>
          </p:nvPr>
        </p:nvSpPr>
        <p:spPr>
          <a:xfrm>
            <a:off x="838200" y="365125"/>
            <a:ext cx="10789920" cy="1325563"/>
          </a:xfrm>
        </p:spPr>
        <p:txBody>
          <a:bodyPr>
            <a:normAutofit/>
          </a:bodyPr>
          <a:lstStyle/>
          <a:p>
            <a:r>
              <a:rPr lang="en-US" sz="4000" b="1" dirty="0">
                <a:solidFill>
                  <a:srgbClr val="002060"/>
                </a:solidFill>
                <a:latin typeface="Century Gothic" panose="020B0502020202020204" pitchFamily="34" charset="0"/>
              </a:rPr>
              <a:t>4- Social Media Community Management:</a:t>
            </a:r>
            <a:endParaRPr lang="en-PK" sz="4000"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8D3BA480-3A59-4060-B583-45F95E746F17}"/>
              </a:ext>
            </a:extLst>
          </p:cNvPr>
          <p:cNvSpPr>
            <a:spLocks noGrp="1"/>
          </p:cNvSpPr>
          <p:nvPr>
            <p:ph idx="1"/>
          </p:nvPr>
        </p:nvSpPr>
        <p:spPr/>
        <p:txBody>
          <a:bodyPr>
            <a:normAutofit/>
          </a:bodyPr>
          <a:lstStyle/>
          <a:p>
            <a:pPr marL="0" indent="0">
              <a:buNone/>
            </a:pPr>
            <a:r>
              <a:rPr lang="en-US" sz="2400" dirty="0">
                <a:latin typeface="Century Gothic" panose="020B0502020202020204" pitchFamily="34" charset="0"/>
              </a:rPr>
              <a:t>3.  Listening</a:t>
            </a:r>
          </a:p>
          <a:p>
            <a:pPr marL="0" indent="0">
              <a:buNone/>
            </a:pPr>
            <a:r>
              <a:rPr lang="en-US" sz="2400" dirty="0">
                <a:latin typeface="Century Gothic" panose="020B0502020202020204" pitchFamily="34" charset="0"/>
              </a:rPr>
              <a:t>              Listening means to monitor and track the conversations that relate to your brand. (feedbacks about your company or product).</a:t>
            </a:r>
          </a:p>
          <a:p>
            <a:pPr marL="0" indent="0">
              <a:buNone/>
            </a:pPr>
            <a:endParaRPr lang="en-US" sz="2400" dirty="0">
              <a:latin typeface="Century Gothic" panose="020B0502020202020204" pitchFamily="34" charset="0"/>
            </a:endParaRPr>
          </a:p>
          <a:p>
            <a:pPr marL="0" indent="0">
              <a:buNone/>
            </a:pPr>
            <a:r>
              <a:rPr lang="en-US" sz="2400" dirty="0">
                <a:latin typeface="Century Gothic" panose="020B0502020202020204" pitchFamily="34" charset="0"/>
              </a:rPr>
              <a:t>4. Enriching</a:t>
            </a:r>
          </a:p>
          <a:p>
            <a:pPr marL="0" indent="0">
              <a:buNone/>
            </a:pPr>
            <a:r>
              <a:rPr lang="en-US" sz="2400" dirty="0">
                <a:latin typeface="Century Gothic" panose="020B0502020202020204" pitchFamily="34" charset="0"/>
              </a:rPr>
              <a:t>            Troubleshooting user’s complaints and eliminating comments and conversations that don’t add value to customer experience or your brand</a:t>
            </a:r>
          </a:p>
        </p:txBody>
      </p:sp>
    </p:spTree>
    <p:extLst>
      <p:ext uri="{BB962C8B-B14F-4D97-AF65-F5344CB8AC3E}">
        <p14:creationId xmlns:p14="http://schemas.microsoft.com/office/powerpoint/2010/main" val="862577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9EF7-655B-4601-8C26-6CE0353A8F6B}"/>
              </a:ext>
            </a:extLst>
          </p:cNvPr>
          <p:cNvSpPr>
            <a:spLocks noGrp="1"/>
          </p:cNvSpPr>
          <p:nvPr>
            <p:ph type="title"/>
          </p:nvPr>
        </p:nvSpPr>
        <p:spPr>
          <a:xfrm>
            <a:off x="838200" y="365125"/>
            <a:ext cx="10789920" cy="1325563"/>
          </a:xfrm>
        </p:spPr>
        <p:txBody>
          <a:bodyPr>
            <a:normAutofit/>
          </a:bodyPr>
          <a:lstStyle/>
          <a:p>
            <a:r>
              <a:rPr lang="en-US" sz="4000" b="1" dirty="0">
                <a:solidFill>
                  <a:srgbClr val="002060"/>
                </a:solidFill>
                <a:latin typeface="Century Gothic" panose="020B0502020202020204" pitchFamily="34" charset="0"/>
              </a:rPr>
              <a:t>4- Social Media Community Management:</a:t>
            </a:r>
            <a:endParaRPr lang="en-PK" sz="4000"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8D3BA480-3A59-4060-B583-45F95E746F17}"/>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Requirements For Community Management:</a:t>
            </a:r>
          </a:p>
          <a:p>
            <a:pPr marL="0" indent="0">
              <a:buNone/>
            </a:pPr>
            <a:endParaRPr lang="en-US" sz="2400" dirty="0">
              <a:latin typeface="Century Gothic" panose="020B0502020202020204" pitchFamily="34" charset="0"/>
            </a:endParaRPr>
          </a:p>
          <a:p>
            <a:pPr marL="457200" indent="-457200">
              <a:buFont typeface="+mj-lt"/>
              <a:buAutoNum type="arabicPeriod"/>
            </a:pPr>
            <a:r>
              <a:rPr lang="en-US" sz="2400" dirty="0">
                <a:latin typeface="Century Gothic" panose="020B0502020202020204" pitchFamily="34" charset="0"/>
              </a:rPr>
              <a:t>Prioritize active time     (Active sales time)</a:t>
            </a:r>
          </a:p>
          <a:p>
            <a:pPr marL="457200" indent="-457200">
              <a:buFont typeface="+mj-lt"/>
              <a:buAutoNum type="arabicPeriod"/>
            </a:pPr>
            <a:r>
              <a:rPr lang="en-US" sz="2400" dirty="0">
                <a:latin typeface="Century Gothic" panose="020B0502020202020204" pitchFamily="34" charset="0"/>
              </a:rPr>
              <a:t>Mention best users</a:t>
            </a:r>
          </a:p>
          <a:p>
            <a:pPr marL="0" indent="0">
              <a:buNone/>
            </a:pPr>
            <a:r>
              <a:rPr lang="en-US" sz="2400" dirty="0">
                <a:latin typeface="Century Gothic" panose="020B0502020202020204" pitchFamily="34" charset="0"/>
              </a:rPr>
              <a:t>             Share the name of best user at the end of every month as a reward and to motivate others</a:t>
            </a:r>
          </a:p>
          <a:p>
            <a:pPr marL="457200" indent="-457200">
              <a:buAutoNum type="arabicPeriod" startAt="3"/>
            </a:pPr>
            <a:r>
              <a:rPr lang="en-US" sz="2400" dirty="0">
                <a:latin typeface="Century Gothic" panose="020B0502020202020204" pitchFamily="34" charset="0"/>
              </a:rPr>
              <a:t>Learn to say sorry</a:t>
            </a:r>
          </a:p>
          <a:p>
            <a:pPr marL="457200" indent="-457200">
              <a:buAutoNum type="arabicPeriod" startAt="3"/>
            </a:pPr>
            <a:r>
              <a:rPr lang="en-US" sz="2400" dirty="0">
                <a:latin typeface="Century Gothic" panose="020B0502020202020204" pitchFamily="34" charset="0"/>
              </a:rPr>
              <a:t>Prepare for FAQ’s</a:t>
            </a:r>
          </a:p>
        </p:txBody>
      </p:sp>
    </p:spTree>
    <p:extLst>
      <p:ext uri="{BB962C8B-B14F-4D97-AF65-F5344CB8AC3E}">
        <p14:creationId xmlns:p14="http://schemas.microsoft.com/office/powerpoint/2010/main" val="3765280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9EF7-655B-4601-8C26-6CE0353A8F6B}"/>
              </a:ext>
            </a:extLst>
          </p:cNvPr>
          <p:cNvSpPr>
            <a:spLocks noGrp="1"/>
          </p:cNvSpPr>
          <p:nvPr>
            <p:ph type="title"/>
          </p:nvPr>
        </p:nvSpPr>
        <p:spPr>
          <a:xfrm>
            <a:off x="838200" y="365125"/>
            <a:ext cx="10789920" cy="1325563"/>
          </a:xfrm>
        </p:spPr>
        <p:txBody>
          <a:bodyPr>
            <a:normAutofit/>
          </a:bodyPr>
          <a:lstStyle/>
          <a:p>
            <a:r>
              <a:rPr lang="en-US" sz="4000" b="1" dirty="0">
                <a:solidFill>
                  <a:srgbClr val="002060"/>
                </a:solidFill>
                <a:latin typeface="Century Gothic" panose="020B0502020202020204" pitchFamily="34" charset="0"/>
              </a:rPr>
              <a:t>4- Social Media Community Management:</a:t>
            </a:r>
            <a:endParaRPr lang="en-PK" sz="4000"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8D3BA480-3A59-4060-B583-45F95E746F17}"/>
              </a:ext>
            </a:extLst>
          </p:cNvPr>
          <p:cNvSpPr>
            <a:spLocks noGrp="1"/>
          </p:cNvSpPr>
          <p:nvPr>
            <p:ph idx="1"/>
          </p:nvPr>
        </p:nvSpPr>
        <p:spPr/>
        <p:txBody>
          <a:bodyPr>
            <a:normAutofit/>
          </a:bodyPr>
          <a:lstStyle/>
          <a:p>
            <a:pPr marL="0" indent="0">
              <a:buNone/>
            </a:pPr>
            <a:endParaRPr lang="en-US" sz="2400" dirty="0">
              <a:latin typeface="Century Gothic" panose="020B0502020202020204" pitchFamily="34" charset="0"/>
            </a:endParaRPr>
          </a:p>
          <a:p>
            <a:pPr marL="457200" indent="-457200">
              <a:buAutoNum type="arabicPeriod" startAt="5"/>
            </a:pPr>
            <a:r>
              <a:rPr lang="en-US" sz="2400" dirty="0">
                <a:latin typeface="Century Gothic" panose="020B0502020202020204" pitchFamily="34" charset="0"/>
              </a:rPr>
              <a:t>Product Knowledge</a:t>
            </a:r>
          </a:p>
          <a:p>
            <a:pPr marL="457200" indent="-457200">
              <a:buAutoNum type="arabicPeriod" startAt="5"/>
            </a:pPr>
            <a:r>
              <a:rPr lang="en-US" sz="2400" dirty="0">
                <a:latin typeface="Century Gothic" panose="020B0502020202020204" pitchFamily="34" charset="0"/>
              </a:rPr>
              <a:t>Share personal email and enable personal chat</a:t>
            </a:r>
          </a:p>
          <a:p>
            <a:pPr marL="457200" indent="-457200">
              <a:buAutoNum type="arabicPeriod" startAt="5"/>
            </a:pPr>
            <a:r>
              <a:rPr lang="en-US" sz="2400" dirty="0">
                <a:latin typeface="Century Gothic" panose="020B0502020202020204" pitchFamily="34" charset="0"/>
              </a:rPr>
              <a:t>Allow cross talk</a:t>
            </a:r>
          </a:p>
          <a:p>
            <a:pPr marL="0" indent="0">
              <a:buNone/>
            </a:pPr>
            <a:r>
              <a:rPr lang="en-US" sz="2400" dirty="0">
                <a:latin typeface="Century Gothic" panose="020B0502020202020204" pitchFamily="34" charset="0"/>
              </a:rPr>
              <a:t>            Create an interactive environment so that customers can openly communicate with each other</a:t>
            </a:r>
          </a:p>
        </p:txBody>
      </p:sp>
    </p:spTree>
    <p:extLst>
      <p:ext uri="{BB962C8B-B14F-4D97-AF65-F5344CB8AC3E}">
        <p14:creationId xmlns:p14="http://schemas.microsoft.com/office/powerpoint/2010/main" val="2202992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4B34-C7B0-4062-B4FB-5A0C1D1AFDD1}"/>
              </a:ext>
            </a:extLst>
          </p:cNvPr>
          <p:cNvSpPr>
            <a:spLocks noGrp="1"/>
          </p:cNvSpPr>
          <p:nvPr>
            <p:ph type="title"/>
          </p:nvPr>
        </p:nvSpPr>
        <p:spPr/>
        <p:txBody>
          <a:bodyPr/>
          <a:lstStyle/>
          <a:p>
            <a:r>
              <a:rPr lang="en-US" b="1" dirty="0">
                <a:solidFill>
                  <a:srgbClr val="002060"/>
                </a:solidFill>
                <a:latin typeface="Century Gothic" panose="020B0502020202020204" pitchFamily="34" charset="0"/>
              </a:rPr>
              <a:t>Online Lead Generation &amp; Sales:</a:t>
            </a:r>
            <a:endParaRPr lang="en-PK" b="1" dirty="0">
              <a:solidFill>
                <a:srgbClr val="002060"/>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68159631-2838-4281-9F2A-8B111C7C7957}"/>
              </a:ext>
            </a:extLst>
          </p:cNvPr>
          <p:cNvSpPr>
            <a:spLocks noGrp="1"/>
          </p:cNvSpPr>
          <p:nvPr>
            <p:ph idx="1"/>
          </p:nvPr>
        </p:nvSpPr>
        <p:spPr/>
        <p:txBody>
          <a:bodyPr>
            <a:normAutofit/>
          </a:bodyPr>
          <a:lstStyle/>
          <a:p>
            <a:pPr marL="0" indent="0">
              <a:buNone/>
            </a:pPr>
            <a:endParaRPr lang="en-US" sz="2400" b="1" dirty="0">
              <a:latin typeface="Century Gothic" panose="020B0502020202020204" pitchFamily="34" charset="0"/>
            </a:endParaRPr>
          </a:p>
          <a:p>
            <a:pPr marL="0" indent="0">
              <a:buNone/>
            </a:pPr>
            <a:r>
              <a:rPr lang="en-US" sz="2400" b="1" dirty="0">
                <a:latin typeface="Century Gothic" panose="020B0502020202020204" pitchFamily="34" charset="0"/>
              </a:rPr>
              <a:t>Lead:</a:t>
            </a:r>
          </a:p>
          <a:p>
            <a:pPr marL="0" indent="0">
              <a:buNone/>
            </a:pPr>
            <a:r>
              <a:rPr lang="en-US" sz="2400" b="1" dirty="0">
                <a:latin typeface="Century Gothic" panose="020B0502020202020204" pitchFamily="34" charset="0"/>
              </a:rPr>
              <a:t>      </a:t>
            </a:r>
            <a:r>
              <a:rPr lang="en-US" sz="2400" dirty="0">
                <a:latin typeface="Century Gothic" panose="020B0502020202020204" pitchFamily="34" charset="0"/>
              </a:rPr>
              <a:t>Person who indicates interest in your company/product/service</a:t>
            </a:r>
          </a:p>
          <a:p>
            <a:pPr marL="0" indent="0">
              <a:buNone/>
            </a:pPr>
            <a:endParaRPr lang="en-US" sz="2400" b="1" dirty="0">
              <a:latin typeface="Century Gothic" panose="020B0502020202020204" pitchFamily="34" charset="0"/>
            </a:endParaRPr>
          </a:p>
          <a:p>
            <a:pPr marL="0" indent="0">
              <a:buNone/>
            </a:pPr>
            <a:r>
              <a:rPr lang="en-US" sz="2400" b="1" dirty="0">
                <a:latin typeface="Century Gothic" panose="020B0502020202020204" pitchFamily="34" charset="0"/>
              </a:rPr>
              <a:t>Lead Qualification:</a:t>
            </a:r>
          </a:p>
          <a:p>
            <a:pPr marL="0" indent="0">
              <a:buNone/>
            </a:pPr>
            <a:r>
              <a:rPr lang="en-US" sz="2400" b="1" dirty="0">
                <a:latin typeface="Century Gothic" panose="020B0502020202020204" pitchFamily="34" charset="0"/>
              </a:rPr>
              <a:t>        </a:t>
            </a:r>
            <a:r>
              <a:rPr lang="en-US" sz="2400" dirty="0">
                <a:latin typeface="Century Gothic" panose="020B0502020202020204" pitchFamily="34" charset="0"/>
              </a:rPr>
              <a:t>When user gives his/her personal information(email, phone number </a:t>
            </a:r>
            <a:r>
              <a:rPr lang="en-US" sz="2400" dirty="0" err="1">
                <a:latin typeface="Century Gothic" panose="020B0502020202020204" pitchFamily="34" charset="0"/>
              </a:rPr>
              <a:t>etc</a:t>
            </a:r>
            <a:r>
              <a:rPr lang="en-US" sz="2400" dirty="0">
                <a:latin typeface="Century Gothic" panose="020B0502020202020204" pitchFamily="34" charset="0"/>
              </a:rPr>
              <a:t>) to you or fill in a form for you, that qualifies </a:t>
            </a:r>
            <a:r>
              <a:rPr lang="en-US" sz="2400" dirty="0" err="1">
                <a:latin typeface="Century Gothic" panose="020B0502020202020204" pitchFamily="34" charset="0"/>
              </a:rPr>
              <a:t>him.her</a:t>
            </a:r>
            <a:r>
              <a:rPr lang="en-US" sz="2400" dirty="0">
                <a:latin typeface="Century Gothic" panose="020B0502020202020204" pitchFamily="34" charset="0"/>
              </a:rPr>
              <a:t> as your lead</a:t>
            </a:r>
            <a:endParaRPr lang="en-PK" sz="2400" b="1" dirty="0">
              <a:latin typeface="Century Gothic" panose="020B0502020202020204" pitchFamily="34" charset="0"/>
            </a:endParaRPr>
          </a:p>
        </p:txBody>
      </p:sp>
    </p:spTree>
    <p:extLst>
      <p:ext uri="{BB962C8B-B14F-4D97-AF65-F5344CB8AC3E}">
        <p14:creationId xmlns:p14="http://schemas.microsoft.com/office/powerpoint/2010/main" val="298976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77F0-FE57-4531-A48D-FF622E694D86}"/>
              </a:ext>
            </a:extLst>
          </p:cNvPr>
          <p:cNvSpPr>
            <a:spLocks noGrp="1"/>
          </p:cNvSpPr>
          <p:nvPr>
            <p:ph type="title"/>
          </p:nvPr>
        </p:nvSpPr>
        <p:spPr/>
        <p:txBody>
          <a:bodyPr/>
          <a:lstStyle/>
          <a:p>
            <a:r>
              <a:rPr lang="en-US" b="1" dirty="0">
                <a:solidFill>
                  <a:srgbClr val="002060"/>
                </a:solidFill>
                <a:latin typeface="Century Gothic" panose="020B0502020202020204" pitchFamily="34" charset="0"/>
              </a:rPr>
              <a:t>1- Digital Marketing Platforms: </a:t>
            </a:r>
            <a:endParaRPr lang="en-PK"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7DF52BA7-E702-43B3-8685-F142BE4BDCA3}"/>
              </a:ext>
            </a:extLst>
          </p:cNvPr>
          <p:cNvSpPr>
            <a:spLocks noGrp="1"/>
          </p:cNvSpPr>
          <p:nvPr>
            <p:ph idx="1"/>
          </p:nvPr>
        </p:nvSpPr>
        <p:spPr/>
        <p:txBody>
          <a:bodyPr>
            <a:normAutofit/>
          </a:bodyPr>
          <a:lstStyle/>
          <a:p>
            <a:r>
              <a:rPr lang="en-US" sz="2400" dirty="0">
                <a:latin typeface="Century Gothic" panose="020B0502020202020204" pitchFamily="34" charset="0"/>
              </a:rPr>
              <a:t>All common social media platforms can be referred as digital marketing platforms.</a:t>
            </a:r>
          </a:p>
          <a:p>
            <a:endParaRPr lang="en-US" sz="2400" dirty="0">
              <a:latin typeface="Century Gothic" panose="020B0502020202020204" pitchFamily="34" charset="0"/>
            </a:endParaRPr>
          </a:p>
          <a:p>
            <a:pPr marL="457200" indent="-457200">
              <a:buFont typeface="+mj-lt"/>
              <a:buAutoNum type="arabicPeriod"/>
            </a:pPr>
            <a:r>
              <a:rPr lang="en-US" sz="2400" b="1" dirty="0">
                <a:latin typeface="Century Gothic" panose="020B0502020202020204" pitchFamily="34" charset="0"/>
              </a:rPr>
              <a:t>Facebook:</a:t>
            </a:r>
          </a:p>
          <a:p>
            <a:endParaRPr lang="en-US" sz="2400" b="1" dirty="0">
              <a:latin typeface="Century Gothic" panose="020B0502020202020204" pitchFamily="34" charset="0"/>
            </a:endParaRPr>
          </a:p>
          <a:p>
            <a:r>
              <a:rPr lang="en-US" sz="2400" dirty="0">
                <a:latin typeface="Century Gothic" panose="020B0502020202020204" pitchFamily="34" charset="0"/>
              </a:rPr>
              <a:t>Reason of selecting this platform for digital marketing is that it is used by mass audience in daily routine.</a:t>
            </a:r>
          </a:p>
          <a:p>
            <a:r>
              <a:rPr lang="en-US" sz="2400" dirty="0">
                <a:latin typeface="Century Gothic" panose="020B0502020202020204" pitchFamily="34" charset="0"/>
              </a:rPr>
              <a:t>Advantage to use it is that it has a huge reach</a:t>
            </a:r>
          </a:p>
          <a:p>
            <a:endParaRPr lang="en-PK" sz="2400" dirty="0">
              <a:latin typeface="Century Gothic" panose="020B0502020202020204" pitchFamily="34" charset="0"/>
            </a:endParaRPr>
          </a:p>
        </p:txBody>
      </p:sp>
    </p:spTree>
    <p:extLst>
      <p:ext uri="{BB962C8B-B14F-4D97-AF65-F5344CB8AC3E}">
        <p14:creationId xmlns:p14="http://schemas.microsoft.com/office/powerpoint/2010/main" val="1906011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4EF66-0B72-44F2-BE03-67F71342128B}"/>
              </a:ext>
            </a:extLst>
          </p:cNvPr>
          <p:cNvSpPr>
            <a:spLocks noGrp="1"/>
          </p:cNvSpPr>
          <p:nvPr>
            <p:ph type="title"/>
          </p:nvPr>
        </p:nvSpPr>
        <p:spPr/>
        <p:txBody>
          <a:bodyPr/>
          <a:lstStyle/>
          <a:p>
            <a:r>
              <a:rPr lang="en-US" b="1" dirty="0">
                <a:solidFill>
                  <a:srgbClr val="002060"/>
                </a:solidFill>
                <a:latin typeface="Century Gothic" panose="020B0502020202020204" pitchFamily="34" charset="0"/>
              </a:rPr>
              <a:t>Online Lead Generation &amp; Sales:</a:t>
            </a:r>
            <a:endParaRPr lang="en-PK" dirty="0">
              <a:solidFill>
                <a:srgbClr val="002060"/>
              </a:solidFill>
            </a:endParaRPr>
          </a:p>
        </p:txBody>
      </p:sp>
      <p:sp>
        <p:nvSpPr>
          <p:cNvPr id="3" name="Content Placeholder 2">
            <a:extLst>
              <a:ext uri="{FF2B5EF4-FFF2-40B4-BE49-F238E27FC236}">
                <a16:creationId xmlns:a16="http://schemas.microsoft.com/office/drawing/2014/main" id="{1D1F7AE1-DC3B-47CD-9C6F-78238683587F}"/>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Lead Generation:</a:t>
            </a:r>
          </a:p>
          <a:p>
            <a:pPr marL="0" indent="0">
              <a:buNone/>
            </a:pPr>
            <a:r>
              <a:rPr lang="en-US" sz="2400" dirty="0">
                <a:latin typeface="Century Gothic" panose="020B0502020202020204" pitchFamily="34" charset="0"/>
              </a:rPr>
              <a:t>                            </a:t>
            </a:r>
          </a:p>
          <a:p>
            <a:pPr marL="0" indent="0">
              <a:buNone/>
            </a:pPr>
            <a:r>
              <a:rPr lang="en-US" sz="2400" dirty="0">
                <a:latin typeface="Century Gothic" panose="020B0502020202020204" pitchFamily="34" charset="0"/>
              </a:rPr>
              <a:t>“Lead generation is the process of attracting and converting strangers and prospects into someone who has indicated interest in your company's product or service. Some examples of lead generators are job applications, blog posts, coupons, live events, and online content”</a:t>
            </a:r>
            <a:endParaRPr lang="en-PK" sz="2400" dirty="0">
              <a:latin typeface="Century Gothic" panose="020B0502020202020204" pitchFamily="34" charset="0"/>
            </a:endParaRPr>
          </a:p>
        </p:txBody>
      </p:sp>
    </p:spTree>
    <p:extLst>
      <p:ext uri="{BB962C8B-B14F-4D97-AF65-F5344CB8AC3E}">
        <p14:creationId xmlns:p14="http://schemas.microsoft.com/office/powerpoint/2010/main" val="1093678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B9DAD-28B2-4351-B202-55ABA7968152}"/>
              </a:ext>
            </a:extLst>
          </p:cNvPr>
          <p:cNvSpPr>
            <a:spLocks noGrp="1"/>
          </p:cNvSpPr>
          <p:nvPr>
            <p:ph type="title"/>
          </p:nvPr>
        </p:nvSpPr>
        <p:spPr/>
        <p:txBody>
          <a:bodyPr/>
          <a:lstStyle/>
          <a:p>
            <a:r>
              <a:rPr lang="en-US" b="1" dirty="0">
                <a:solidFill>
                  <a:srgbClr val="002060"/>
                </a:solidFill>
                <a:latin typeface="Century Gothic" panose="020B0502020202020204" pitchFamily="34" charset="0"/>
              </a:rPr>
              <a:t>Online Lead Generation &amp; Sales:</a:t>
            </a:r>
            <a:endParaRPr lang="en-PK" dirty="0">
              <a:solidFill>
                <a:srgbClr val="002060"/>
              </a:solidFill>
            </a:endParaRPr>
          </a:p>
        </p:txBody>
      </p:sp>
      <p:sp>
        <p:nvSpPr>
          <p:cNvPr id="3" name="Content Placeholder 2">
            <a:extLst>
              <a:ext uri="{FF2B5EF4-FFF2-40B4-BE49-F238E27FC236}">
                <a16:creationId xmlns:a16="http://schemas.microsoft.com/office/drawing/2014/main" id="{C4630E0D-421F-4E83-8B39-47DDE7545A06}"/>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Lead Generation Process:</a:t>
            </a:r>
          </a:p>
          <a:p>
            <a:pPr marL="457200" indent="-457200">
              <a:buFont typeface="+mj-lt"/>
              <a:buAutoNum type="arabicPeriod"/>
            </a:pPr>
            <a:r>
              <a:rPr lang="en-US" sz="2400" dirty="0">
                <a:latin typeface="Century Gothic" panose="020B0502020202020204" pitchFamily="34" charset="0"/>
              </a:rPr>
              <a:t>First, a visitor discovers your business through one of your marketing channels, such as your website, blog, or social media page.</a:t>
            </a:r>
          </a:p>
          <a:p>
            <a:pPr marL="457200" indent="-457200">
              <a:buFont typeface="+mj-lt"/>
              <a:buAutoNum type="arabicPeriod"/>
            </a:pPr>
            <a:endParaRPr lang="en-US" sz="2400" dirty="0">
              <a:latin typeface="Century Gothic" panose="020B0502020202020204" pitchFamily="34" charset="0"/>
            </a:endParaRPr>
          </a:p>
          <a:p>
            <a:pPr marL="457200" indent="-457200">
              <a:buFont typeface="+mj-lt"/>
              <a:buAutoNum type="arabicPeriod"/>
            </a:pPr>
            <a:r>
              <a:rPr lang="en-US" sz="2400" dirty="0">
                <a:latin typeface="Century Gothic" panose="020B0502020202020204" pitchFamily="34" charset="0"/>
              </a:rPr>
              <a:t>That visitor then clicks on your call-to-action (CTA) — an image, button, or message that encourages website visitors to take some sort of action.</a:t>
            </a:r>
          </a:p>
          <a:p>
            <a:pPr marL="457200" indent="-457200">
              <a:buFont typeface="+mj-lt"/>
              <a:buAutoNum type="arabicPeriod"/>
            </a:pPr>
            <a:endParaRPr lang="en-US" sz="2400" dirty="0">
              <a:latin typeface="Century Gothic" panose="020B0502020202020204" pitchFamily="34" charset="0"/>
            </a:endParaRPr>
          </a:p>
          <a:p>
            <a:pPr marL="457200" indent="-457200">
              <a:buFont typeface="+mj-lt"/>
              <a:buAutoNum type="arabicPeriod"/>
            </a:pPr>
            <a:r>
              <a:rPr lang="en-US" sz="2400" dirty="0">
                <a:latin typeface="Century Gothic" panose="020B0502020202020204" pitchFamily="34" charset="0"/>
              </a:rPr>
              <a:t>That CTA takes your visitor to a landing page, which is a web page that is designed to capture lead information in exchange for an offer</a:t>
            </a:r>
          </a:p>
          <a:p>
            <a:pPr marL="0" indent="0">
              <a:buNone/>
            </a:pPr>
            <a:endParaRPr lang="en-PK" sz="2400" dirty="0">
              <a:latin typeface="Century Gothic" panose="020B0502020202020204" pitchFamily="34" charset="0"/>
            </a:endParaRPr>
          </a:p>
        </p:txBody>
      </p:sp>
    </p:spTree>
    <p:extLst>
      <p:ext uri="{BB962C8B-B14F-4D97-AF65-F5344CB8AC3E}">
        <p14:creationId xmlns:p14="http://schemas.microsoft.com/office/powerpoint/2010/main" val="347197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B9DAD-28B2-4351-B202-55ABA7968152}"/>
              </a:ext>
            </a:extLst>
          </p:cNvPr>
          <p:cNvSpPr>
            <a:spLocks noGrp="1"/>
          </p:cNvSpPr>
          <p:nvPr>
            <p:ph type="title"/>
          </p:nvPr>
        </p:nvSpPr>
        <p:spPr/>
        <p:txBody>
          <a:bodyPr/>
          <a:lstStyle/>
          <a:p>
            <a:r>
              <a:rPr lang="en-US" b="1" dirty="0">
                <a:solidFill>
                  <a:srgbClr val="002060"/>
                </a:solidFill>
                <a:latin typeface="Century Gothic" panose="020B0502020202020204" pitchFamily="34" charset="0"/>
              </a:rPr>
              <a:t>Online Lead Generation &amp; Sales:</a:t>
            </a:r>
            <a:endParaRPr lang="en-PK" dirty="0">
              <a:solidFill>
                <a:srgbClr val="002060"/>
              </a:solidFill>
            </a:endParaRPr>
          </a:p>
        </p:txBody>
      </p:sp>
      <p:sp>
        <p:nvSpPr>
          <p:cNvPr id="3" name="Content Placeholder 2">
            <a:extLst>
              <a:ext uri="{FF2B5EF4-FFF2-40B4-BE49-F238E27FC236}">
                <a16:creationId xmlns:a16="http://schemas.microsoft.com/office/drawing/2014/main" id="{C4630E0D-421F-4E83-8B39-47DDE7545A06}"/>
              </a:ext>
            </a:extLst>
          </p:cNvPr>
          <p:cNvSpPr>
            <a:spLocks noGrp="1"/>
          </p:cNvSpPr>
          <p:nvPr>
            <p:ph idx="1"/>
          </p:nvPr>
        </p:nvSpPr>
        <p:spPr/>
        <p:txBody>
          <a:bodyPr>
            <a:normAutofit/>
          </a:bodyPr>
          <a:lstStyle/>
          <a:p>
            <a:pPr lvl="1"/>
            <a:r>
              <a:rPr lang="en-US" sz="2000" dirty="0">
                <a:latin typeface="Century Gothic" panose="020B0502020202020204" pitchFamily="34" charset="0"/>
              </a:rPr>
              <a:t>An offer is the content or something of value that's being "offered" on the landing page, like an </a:t>
            </a:r>
            <a:r>
              <a:rPr lang="en-US" sz="2000" dirty="0" err="1">
                <a:latin typeface="Century Gothic" panose="020B0502020202020204" pitchFamily="34" charset="0"/>
              </a:rPr>
              <a:t>ebook</a:t>
            </a:r>
            <a:r>
              <a:rPr lang="en-US" sz="2000" dirty="0">
                <a:latin typeface="Century Gothic" panose="020B0502020202020204" pitchFamily="34" charset="0"/>
              </a:rPr>
              <a:t>, a course, or a template. The offer must have enough perceived value to a visitor for them to provide their personal information in exchange for access to it</a:t>
            </a:r>
          </a:p>
          <a:p>
            <a:pPr lvl="1"/>
            <a:endParaRPr lang="en-US" sz="2000" dirty="0">
              <a:latin typeface="Century Gothic" panose="020B0502020202020204" pitchFamily="34" charset="0"/>
            </a:endParaRPr>
          </a:p>
          <a:p>
            <a:pPr marL="457200" indent="-457200">
              <a:buAutoNum type="arabicPeriod" startAt="4"/>
            </a:pPr>
            <a:r>
              <a:rPr lang="en-US" sz="2400" dirty="0">
                <a:latin typeface="Century Gothic" panose="020B0502020202020204" pitchFamily="34" charset="0"/>
              </a:rPr>
              <a:t>Once on the landing page, your visitor fills out a form in exchange for the offer. (Forms are typically hosted on landing pages, although they can technically be embedded anywhere on your site.) </a:t>
            </a:r>
          </a:p>
          <a:p>
            <a:pPr marL="0" indent="0">
              <a:buNone/>
            </a:pPr>
            <a:endParaRPr lang="en-US" sz="2400" dirty="0">
              <a:latin typeface="Century Gothic" panose="020B0502020202020204" pitchFamily="34" charset="0"/>
            </a:endParaRPr>
          </a:p>
          <a:p>
            <a:pPr marL="0" indent="0">
              <a:buNone/>
            </a:pPr>
            <a:r>
              <a:rPr lang="en-US" sz="2400" dirty="0">
                <a:latin typeface="Century Gothic" panose="020B0502020202020204" pitchFamily="34" charset="0"/>
              </a:rPr>
              <a:t>You have a new lead</a:t>
            </a:r>
            <a:endParaRPr lang="en-PK" sz="2400" dirty="0">
              <a:latin typeface="Century Gothic" panose="020B0502020202020204" pitchFamily="34" charset="0"/>
            </a:endParaRPr>
          </a:p>
        </p:txBody>
      </p:sp>
    </p:spTree>
    <p:extLst>
      <p:ext uri="{BB962C8B-B14F-4D97-AF65-F5344CB8AC3E}">
        <p14:creationId xmlns:p14="http://schemas.microsoft.com/office/powerpoint/2010/main" val="388918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B9DAD-28B2-4351-B202-55ABA7968152}"/>
              </a:ext>
            </a:extLst>
          </p:cNvPr>
          <p:cNvSpPr>
            <a:spLocks noGrp="1"/>
          </p:cNvSpPr>
          <p:nvPr>
            <p:ph type="title"/>
          </p:nvPr>
        </p:nvSpPr>
        <p:spPr/>
        <p:txBody>
          <a:bodyPr/>
          <a:lstStyle/>
          <a:p>
            <a:r>
              <a:rPr lang="en-US" b="1" dirty="0">
                <a:solidFill>
                  <a:srgbClr val="002060"/>
                </a:solidFill>
                <a:latin typeface="Century Gothic" panose="020B0502020202020204" pitchFamily="34" charset="0"/>
              </a:rPr>
              <a:t>Lead Generation Techniques:</a:t>
            </a:r>
            <a:endParaRPr lang="en-PK" dirty="0">
              <a:solidFill>
                <a:srgbClr val="002060"/>
              </a:solidFill>
            </a:endParaRPr>
          </a:p>
        </p:txBody>
      </p:sp>
      <p:sp>
        <p:nvSpPr>
          <p:cNvPr id="3" name="Content Placeholder 2">
            <a:extLst>
              <a:ext uri="{FF2B5EF4-FFF2-40B4-BE49-F238E27FC236}">
                <a16:creationId xmlns:a16="http://schemas.microsoft.com/office/drawing/2014/main" id="{C4630E0D-421F-4E83-8B39-47DDE7545A06}"/>
              </a:ext>
            </a:extLst>
          </p:cNvPr>
          <p:cNvSpPr>
            <a:spLocks noGrp="1"/>
          </p:cNvSpPr>
          <p:nvPr>
            <p:ph idx="1"/>
          </p:nvPr>
        </p:nvSpPr>
        <p:spPr/>
        <p:txBody>
          <a:bodyPr>
            <a:normAutofit/>
          </a:bodyPr>
          <a:lstStyle/>
          <a:p>
            <a:pPr marL="457200" indent="-457200">
              <a:buAutoNum type="arabicParenR"/>
            </a:pPr>
            <a:r>
              <a:rPr lang="en-US" sz="2400" b="1" dirty="0">
                <a:latin typeface="Century Gothic" panose="020B0502020202020204" pitchFamily="34" charset="0"/>
              </a:rPr>
              <a:t>Blogging:</a:t>
            </a:r>
          </a:p>
          <a:p>
            <a:pPr marL="0" indent="0">
              <a:buNone/>
            </a:pPr>
            <a:r>
              <a:rPr lang="en-US" sz="2400" dirty="0">
                <a:latin typeface="Century Gothic" panose="020B0502020202020204" pitchFamily="34" charset="0"/>
              </a:rPr>
              <a:t>                Blogging is a great way for lead generation. Typically, you create blog to provide visitors with useful, free information. </a:t>
            </a:r>
          </a:p>
          <a:p>
            <a:pPr marL="0" indent="0">
              <a:buNone/>
            </a:pPr>
            <a:endParaRPr lang="en-US" sz="2400" dirty="0">
              <a:latin typeface="Century Gothic" panose="020B0502020202020204" pitchFamily="34" charset="0"/>
            </a:endParaRPr>
          </a:p>
          <a:p>
            <a:pPr marL="0" indent="0">
              <a:buNone/>
            </a:pPr>
            <a:r>
              <a:rPr lang="en-US" sz="2400" dirty="0">
                <a:latin typeface="Century Gothic" panose="020B0502020202020204" pitchFamily="34" charset="0"/>
              </a:rPr>
              <a:t>You can include CTAs anywhere in your blog — inline, bottom-of-post, or on the side panel. </a:t>
            </a:r>
          </a:p>
          <a:p>
            <a:pPr marL="0" indent="0">
              <a:buNone/>
            </a:pPr>
            <a:endParaRPr lang="en-US" sz="2400" dirty="0">
              <a:latin typeface="Century Gothic" panose="020B0502020202020204" pitchFamily="34" charset="0"/>
            </a:endParaRPr>
          </a:p>
          <a:p>
            <a:pPr marL="0" indent="0">
              <a:buNone/>
            </a:pPr>
            <a:r>
              <a:rPr lang="en-US" sz="2400" dirty="0">
                <a:latin typeface="Century Gothic" panose="020B0502020202020204" pitchFamily="34" charset="0"/>
              </a:rPr>
              <a:t>The more delighted a visitor is with your content, the more likely they are to click your call-to-action and move onto your landing page</a:t>
            </a:r>
            <a:endParaRPr lang="en-PK" sz="2400" dirty="0">
              <a:latin typeface="Century Gothic" panose="020B0502020202020204" pitchFamily="34" charset="0"/>
            </a:endParaRPr>
          </a:p>
        </p:txBody>
      </p:sp>
    </p:spTree>
    <p:extLst>
      <p:ext uri="{BB962C8B-B14F-4D97-AF65-F5344CB8AC3E}">
        <p14:creationId xmlns:p14="http://schemas.microsoft.com/office/powerpoint/2010/main" val="1807150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270-91B9-43DA-B9C1-785A2F70A0E6}"/>
              </a:ext>
            </a:extLst>
          </p:cNvPr>
          <p:cNvSpPr>
            <a:spLocks noGrp="1"/>
          </p:cNvSpPr>
          <p:nvPr>
            <p:ph type="title"/>
          </p:nvPr>
        </p:nvSpPr>
        <p:spPr/>
        <p:txBody>
          <a:bodyPr/>
          <a:lstStyle/>
          <a:p>
            <a:r>
              <a:rPr lang="en-US" b="1" dirty="0">
                <a:solidFill>
                  <a:srgbClr val="002060"/>
                </a:solidFill>
                <a:latin typeface="Century Gothic" panose="020B0502020202020204" pitchFamily="34" charset="0"/>
              </a:rPr>
              <a:t>Lead Generation Techniques:</a:t>
            </a:r>
            <a:endParaRPr lang="en-PK" dirty="0"/>
          </a:p>
        </p:txBody>
      </p:sp>
      <p:sp>
        <p:nvSpPr>
          <p:cNvPr id="3" name="Content Placeholder 2">
            <a:extLst>
              <a:ext uri="{FF2B5EF4-FFF2-40B4-BE49-F238E27FC236}">
                <a16:creationId xmlns:a16="http://schemas.microsoft.com/office/drawing/2014/main" id="{DF9398BF-0C0F-4121-A709-CD0CE6BA51C6}"/>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2) Email List:</a:t>
            </a:r>
          </a:p>
          <a:p>
            <a:pPr marL="0" indent="0">
              <a:buNone/>
            </a:pPr>
            <a:endParaRPr lang="en-US" sz="2400" dirty="0">
              <a:latin typeface="Century Gothic" panose="020B0502020202020204" pitchFamily="34" charset="0"/>
            </a:endParaRPr>
          </a:p>
          <a:p>
            <a:pPr marL="0" indent="0">
              <a:buNone/>
            </a:pPr>
            <a:r>
              <a:rPr lang="en-US" sz="2400" dirty="0">
                <a:latin typeface="Century Gothic" panose="020B0502020202020204" pitchFamily="34" charset="0"/>
              </a:rPr>
              <a:t>Email is a great place to reach the people who already know your brand and product or service.</a:t>
            </a:r>
          </a:p>
          <a:p>
            <a:pPr marL="0" indent="0">
              <a:buNone/>
            </a:pPr>
            <a:r>
              <a:rPr lang="en-US" sz="2400" dirty="0">
                <a:latin typeface="Century Gothic" panose="020B0502020202020204" pitchFamily="34" charset="0"/>
              </a:rPr>
              <a:t> </a:t>
            </a:r>
          </a:p>
          <a:p>
            <a:pPr marL="0" indent="0">
              <a:buNone/>
            </a:pPr>
            <a:r>
              <a:rPr lang="en-US" sz="2400" dirty="0">
                <a:latin typeface="Century Gothic" panose="020B0502020202020204" pitchFamily="34" charset="0"/>
              </a:rPr>
              <a:t>It’s much easier to ask them to take an action since they’ve previously subscribed to your list. </a:t>
            </a:r>
          </a:p>
        </p:txBody>
      </p:sp>
    </p:spTree>
    <p:extLst>
      <p:ext uri="{BB962C8B-B14F-4D97-AF65-F5344CB8AC3E}">
        <p14:creationId xmlns:p14="http://schemas.microsoft.com/office/powerpoint/2010/main" val="4142143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DDC51-CF42-46F9-9B46-5A1AEFF5F24C}"/>
              </a:ext>
            </a:extLst>
          </p:cNvPr>
          <p:cNvSpPr>
            <a:spLocks noGrp="1"/>
          </p:cNvSpPr>
          <p:nvPr>
            <p:ph type="title"/>
          </p:nvPr>
        </p:nvSpPr>
        <p:spPr/>
        <p:txBody>
          <a:bodyPr/>
          <a:lstStyle/>
          <a:p>
            <a:r>
              <a:rPr lang="en-US" b="1" dirty="0">
                <a:solidFill>
                  <a:srgbClr val="002060"/>
                </a:solidFill>
                <a:latin typeface="Century Gothic" panose="020B0502020202020204" pitchFamily="34" charset="0"/>
              </a:rPr>
              <a:t>Lead Generation Techniques:</a:t>
            </a:r>
            <a:endParaRPr lang="en-PK" dirty="0"/>
          </a:p>
        </p:txBody>
      </p:sp>
      <p:sp>
        <p:nvSpPr>
          <p:cNvPr id="3" name="Content Placeholder 2">
            <a:extLst>
              <a:ext uri="{FF2B5EF4-FFF2-40B4-BE49-F238E27FC236}">
                <a16:creationId xmlns:a16="http://schemas.microsoft.com/office/drawing/2014/main" id="{EF7574C1-7CF3-4A84-9FA3-28C7FDF9AD04}"/>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3) Google ADWORDS:</a:t>
            </a:r>
          </a:p>
          <a:p>
            <a:pPr marL="0" indent="0">
              <a:buNone/>
            </a:pPr>
            <a:r>
              <a:rPr lang="en-US" sz="2400" dirty="0">
                <a:latin typeface="Century Gothic" panose="020B0502020202020204" pitchFamily="34" charset="0"/>
              </a:rPr>
              <a:t>Make ads for search engines. The sole purpose of an ad is to get people to take an action.</a:t>
            </a:r>
          </a:p>
          <a:p>
            <a:pPr marL="0" indent="0">
              <a:buNone/>
            </a:pPr>
            <a:endParaRPr lang="en-US" sz="2400" dirty="0">
              <a:latin typeface="Century Gothic" panose="020B0502020202020204" pitchFamily="34" charset="0"/>
            </a:endParaRPr>
          </a:p>
          <a:p>
            <a:pPr marL="0" indent="0">
              <a:buNone/>
            </a:pPr>
            <a:r>
              <a:rPr lang="en-US" sz="2400" dirty="0">
                <a:latin typeface="Century Gothic" panose="020B0502020202020204" pitchFamily="34" charset="0"/>
              </a:rPr>
              <a:t>If you want people to convert, be sure that your landing page and offer match exactly what is promised in the ad, and that the action you want users to take is crystal clear.</a:t>
            </a:r>
            <a:endParaRPr lang="en-PK" sz="2400" dirty="0">
              <a:latin typeface="Century Gothic" panose="020B0502020202020204" pitchFamily="34" charset="0"/>
            </a:endParaRPr>
          </a:p>
        </p:txBody>
      </p:sp>
    </p:spTree>
    <p:extLst>
      <p:ext uri="{BB962C8B-B14F-4D97-AF65-F5344CB8AC3E}">
        <p14:creationId xmlns:p14="http://schemas.microsoft.com/office/powerpoint/2010/main" val="2838487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0BD46-5C5A-43CF-93CC-7368D290B0EE}"/>
              </a:ext>
            </a:extLst>
          </p:cNvPr>
          <p:cNvSpPr>
            <a:spLocks noGrp="1"/>
          </p:cNvSpPr>
          <p:nvPr>
            <p:ph type="title"/>
          </p:nvPr>
        </p:nvSpPr>
        <p:spPr/>
        <p:txBody>
          <a:bodyPr/>
          <a:lstStyle/>
          <a:p>
            <a:r>
              <a:rPr lang="en-US" b="1" dirty="0">
                <a:solidFill>
                  <a:srgbClr val="002060"/>
                </a:solidFill>
                <a:latin typeface="Century Gothic" panose="020B0502020202020204" pitchFamily="34" charset="0"/>
              </a:rPr>
              <a:t>Lead Generation Techniques:</a:t>
            </a:r>
            <a:endParaRPr lang="en-PK" dirty="0"/>
          </a:p>
        </p:txBody>
      </p:sp>
      <p:sp>
        <p:nvSpPr>
          <p:cNvPr id="3" name="Content Placeholder 2">
            <a:extLst>
              <a:ext uri="{FF2B5EF4-FFF2-40B4-BE49-F238E27FC236}">
                <a16:creationId xmlns:a16="http://schemas.microsoft.com/office/drawing/2014/main" id="{C932AE84-3AB1-4EA6-8F35-807887C3F6EE}"/>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4) Affiliate Marketing:</a:t>
            </a:r>
          </a:p>
          <a:p>
            <a:pPr marL="0" indent="0">
              <a:buNone/>
            </a:pPr>
            <a:r>
              <a:rPr lang="en-US" sz="2400" dirty="0">
                <a:latin typeface="Century Gothic" panose="020B0502020202020204" pitchFamily="34" charset="0"/>
              </a:rPr>
              <a:t>             Collaborate with other websites</a:t>
            </a:r>
          </a:p>
          <a:p>
            <a:pPr marL="0" indent="0">
              <a:buNone/>
            </a:pPr>
            <a:endParaRPr lang="en-US" sz="2400" dirty="0">
              <a:latin typeface="Century Gothic" panose="020B0502020202020204" pitchFamily="34" charset="0"/>
            </a:endParaRPr>
          </a:p>
          <a:p>
            <a:pPr marL="0" indent="0">
              <a:buNone/>
            </a:pPr>
            <a:r>
              <a:rPr lang="en-US" sz="2400" b="1" dirty="0">
                <a:latin typeface="Century Gothic" panose="020B0502020202020204" pitchFamily="34" charset="0"/>
              </a:rPr>
              <a:t>5) Competitions:</a:t>
            </a:r>
          </a:p>
          <a:p>
            <a:pPr marL="0" indent="0">
              <a:buNone/>
            </a:pPr>
            <a:r>
              <a:rPr lang="en-US" sz="2400" dirty="0">
                <a:latin typeface="Century Gothic" panose="020B0502020202020204" pitchFamily="34" charset="0"/>
              </a:rPr>
              <a:t>              Create competitions</a:t>
            </a:r>
          </a:p>
          <a:p>
            <a:pPr marL="0" indent="0">
              <a:buNone/>
            </a:pPr>
            <a:endParaRPr lang="en-US" sz="2400" dirty="0">
              <a:latin typeface="Century Gothic" panose="020B0502020202020204" pitchFamily="34" charset="0"/>
            </a:endParaRPr>
          </a:p>
          <a:p>
            <a:pPr marL="0" indent="0">
              <a:buNone/>
            </a:pPr>
            <a:r>
              <a:rPr lang="en-US" sz="2400" b="1" dirty="0">
                <a:latin typeface="Century Gothic" panose="020B0502020202020204" pitchFamily="34" charset="0"/>
              </a:rPr>
              <a:t>6) Influencer Marketing:</a:t>
            </a:r>
          </a:p>
          <a:p>
            <a:pPr marL="0" indent="0">
              <a:buNone/>
            </a:pPr>
            <a:r>
              <a:rPr lang="en-US" sz="2400" dirty="0">
                <a:latin typeface="Century Gothic" panose="020B0502020202020204" pitchFamily="34" charset="0"/>
              </a:rPr>
              <a:t>               Approach influencers. Ask them for product trails.</a:t>
            </a:r>
          </a:p>
        </p:txBody>
      </p:sp>
    </p:spTree>
    <p:extLst>
      <p:ext uri="{BB962C8B-B14F-4D97-AF65-F5344CB8AC3E}">
        <p14:creationId xmlns:p14="http://schemas.microsoft.com/office/powerpoint/2010/main" val="291415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6CFB-DCF1-4786-94AA-C0B88C453E89}"/>
              </a:ext>
            </a:extLst>
          </p:cNvPr>
          <p:cNvSpPr>
            <a:spLocks noGrp="1"/>
          </p:cNvSpPr>
          <p:nvPr>
            <p:ph type="title"/>
          </p:nvPr>
        </p:nvSpPr>
        <p:spPr/>
        <p:txBody>
          <a:bodyPr/>
          <a:lstStyle/>
          <a:p>
            <a:r>
              <a:rPr lang="en-US" b="1" dirty="0">
                <a:solidFill>
                  <a:srgbClr val="002060"/>
                </a:solidFill>
                <a:latin typeface="Century Gothic" panose="020B0502020202020204" pitchFamily="34" charset="0"/>
              </a:rPr>
              <a:t>1- Digital Marketing Platforms: </a:t>
            </a:r>
            <a:endParaRPr lang="en-PK" dirty="0"/>
          </a:p>
        </p:txBody>
      </p:sp>
      <p:sp>
        <p:nvSpPr>
          <p:cNvPr id="3" name="Content Placeholder 2">
            <a:extLst>
              <a:ext uri="{FF2B5EF4-FFF2-40B4-BE49-F238E27FC236}">
                <a16:creationId xmlns:a16="http://schemas.microsoft.com/office/drawing/2014/main" id="{60F708FC-87B1-4EC9-A266-52817327A7B7}"/>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Types Of Jobs On Facebook:</a:t>
            </a:r>
          </a:p>
          <a:p>
            <a:endParaRPr lang="en-US" sz="2400" dirty="0">
              <a:latin typeface="Century Gothic" panose="020B0502020202020204" pitchFamily="34" charset="0"/>
            </a:endParaRPr>
          </a:p>
          <a:p>
            <a:r>
              <a:rPr lang="en-US" sz="2400" dirty="0">
                <a:latin typeface="Century Gothic" panose="020B0502020202020204" pitchFamily="34" charset="0"/>
              </a:rPr>
              <a:t>Ads </a:t>
            </a:r>
            <a:r>
              <a:rPr lang="en-US" sz="2400" dirty="0" err="1">
                <a:latin typeface="Century Gothic" panose="020B0502020202020204" pitchFamily="34" charset="0"/>
              </a:rPr>
              <a:t>compaign</a:t>
            </a:r>
            <a:endParaRPr lang="en-US" sz="2400" dirty="0">
              <a:latin typeface="Century Gothic" panose="020B0502020202020204" pitchFamily="34" charset="0"/>
            </a:endParaRPr>
          </a:p>
          <a:p>
            <a:r>
              <a:rPr lang="en-US" sz="2400" dirty="0">
                <a:latin typeface="Century Gothic" panose="020B0502020202020204" pitchFamily="34" charset="0"/>
              </a:rPr>
              <a:t>Marketing Research</a:t>
            </a:r>
          </a:p>
          <a:p>
            <a:r>
              <a:rPr lang="en-US" sz="2400" dirty="0">
                <a:latin typeface="Century Gothic" panose="020B0502020202020204" pitchFamily="34" charset="0"/>
              </a:rPr>
              <a:t>Brand Loyalty    (connect your brand with customers)</a:t>
            </a:r>
          </a:p>
          <a:p>
            <a:r>
              <a:rPr lang="en-US" sz="2400" dirty="0">
                <a:latin typeface="Century Gothic" panose="020B0502020202020204" pitchFamily="34" charset="0"/>
              </a:rPr>
              <a:t>Engagement</a:t>
            </a:r>
            <a:endParaRPr lang="en-PK" sz="2400" dirty="0">
              <a:latin typeface="Century Gothic" panose="020B0502020202020204" pitchFamily="34" charset="0"/>
            </a:endParaRPr>
          </a:p>
        </p:txBody>
      </p:sp>
    </p:spTree>
    <p:extLst>
      <p:ext uri="{BB962C8B-B14F-4D97-AF65-F5344CB8AC3E}">
        <p14:creationId xmlns:p14="http://schemas.microsoft.com/office/powerpoint/2010/main" val="210083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6CFB-DCF1-4786-94AA-C0B88C453E89}"/>
              </a:ext>
            </a:extLst>
          </p:cNvPr>
          <p:cNvSpPr>
            <a:spLocks noGrp="1"/>
          </p:cNvSpPr>
          <p:nvPr>
            <p:ph type="title"/>
          </p:nvPr>
        </p:nvSpPr>
        <p:spPr/>
        <p:txBody>
          <a:bodyPr/>
          <a:lstStyle/>
          <a:p>
            <a:r>
              <a:rPr lang="en-US" b="1" dirty="0">
                <a:solidFill>
                  <a:srgbClr val="002060"/>
                </a:solidFill>
                <a:latin typeface="Century Gothic" panose="020B0502020202020204" pitchFamily="34" charset="0"/>
              </a:rPr>
              <a:t>1- Digital Marketing Platforms: </a:t>
            </a:r>
            <a:endParaRPr lang="en-PK" dirty="0"/>
          </a:p>
        </p:txBody>
      </p:sp>
      <p:sp>
        <p:nvSpPr>
          <p:cNvPr id="3" name="Content Placeholder 2">
            <a:extLst>
              <a:ext uri="{FF2B5EF4-FFF2-40B4-BE49-F238E27FC236}">
                <a16:creationId xmlns:a16="http://schemas.microsoft.com/office/drawing/2014/main" id="{60F708FC-87B1-4EC9-A266-52817327A7B7}"/>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2. Instagram:</a:t>
            </a:r>
          </a:p>
          <a:p>
            <a:endParaRPr lang="en-US" sz="2400" dirty="0">
              <a:latin typeface="Century Gothic" panose="020B0502020202020204" pitchFamily="34" charset="0"/>
            </a:endParaRPr>
          </a:p>
          <a:p>
            <a:r>
              <a:rPr lang="en-US" sz="2400" dirty="0">
                <a:latin typeface="Century Gothic" panose="020B0502020202020204" pitchFamily="34" charset="0"/>
              </a:rPr>
              <a:t>You can contact </a:t>
            </a:r>
            <a:r>
              <a:rPr lang="en-US" sz="2400" dirty="0" err="1">
                <a:latin typeface="Century Gothic" panose="020B0502020202020204" pitchFamily="34" charset="0"/>
              </a:rPr>
              <a:t>celeberties</a:t>
            </a:r>
            <a:r>
              <a:rPr lang="en-US" sz="2400" dirty="0">
                <a:latin typeface="Century Gothic" panose="020B0502020202020204" pitchFamily="34" charset="0"/>
              </a:rPr>
              <a:t>, actors, influencers and ask them to promote your company or brand as they have massive following on this platform.</a:t>
            </a:r>
          </a:p>
          <a:p>
            <a:r>
              <a:rPr lang="en-US" sz="2400" dirty="0">
                <a:latin typeface="Century Gothic" panose="020B0502020202020204" pitchFamily="34" charset="0"/>
              </a:rPr>
              <a:t>Advantage to use this platform is loyal fans and better cost.</a:t>
            </a:r>
            <a:endParaRPr lang="en-PK" sz="2400" dirty="0">
              <a:latin typeface="Century Gothic" panose="020B0502020202020204" pitchFamily="34" charset="0"/>
            </a:endParaRPr>
          </a:p>
        </p:txBody>
      </p:sp>
    </p:spTree>
    <p:extLst>
      <p:ext uri="{BB962C8B-B14F-4D97-AF65-F5344CB8AC3E}">
        <p14:creationId xmlns:p14="http://schemas.microsoft.com/office/powerpoint/2010/main" val="183048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6CFB-DCF1-4786-94AA-C0B88C453E89}"/>
              </a:ext>
            </a:extLst>
          </p:cNvPr>
          <p:cNvSpPr>
            <a:spLocks noGrp="1"/>
          </p:cNvSpPr>
          <p:nvPr>
            <p:ph type="title"/>
          </p:nvPr>
        </p:nvSpPr>
        <p:spPr/>
        <p:txBody>
          <a:bodyPr/>
          <a:lstStyle/>
          <a:p>
            <a:r>
              <a:rPr lang="en-US" b="1" dirty="0">
                <a:solidFill>
                  <a:srgbClr val="002060"/>
                </a:solidFill>
                <a:latin typeface="Century Gothic" panose="020B0502020202020204" pitchFamily="34" charset="0"/>
              </a:rPr>
              <a:t>1- Digital Marketing Platforms: </a:t>
            </a:r>
            <a:endParaRPr lang="en-PK" dirty="0"/>
          </a:p>
        </p:txBody>
      </p:sp>
      <p:sp>
        <p:nvSpPr>
          <p:cNvPr id="3" name="Content Placeholder 2">
            <a:extLst>
              <a:ext uri="{FF2B5EF4-FFF2-40B4-BE49-F238E27FC236}">
                <a16:creationId xmlns:a16="http://schemas.microsoft.com/office/drawing/2014/main" id="{60F708FC-87B1-4EC9-A266-52817327A7B7}"/>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3. </a:t>
            </a:r>
            <a:r>
              <a:rPr lang="en-US" sz="2400" b="1" dirty="0" err="1">
                <a:latin typeface="Century Gothic" panose="020B0502020202020204" pitchFamily="34" charset="0"/>
              </a:rPr>
              <a:t>Youtube</a:t>
            </a:r>
            <a:r>
              <a:rPr lang="en-US" sz="2400" b="1" dirty="0">
                <a:latin typeface="Century Gothic" panose="020B0502020202020204" pitchFamily="34" charset="0"/>
              </a:rPr>
              <a:t>:</a:t>
            </a:r>
          </a:p>
          <a:p>
            <a:r>
              <a:rPr lang="en-US" sz="2400" dirty="0">
                <a:latin typeface="Century Gothic" panose="020B0502020202020204" pitchFamily="34" charset="0"/>
              </a:rPr>
              <a:t>Video ads</a:t>
            </a:r>
          </a:p>
          <a:p>
            <a:r>
              <a:rPr lang="en-US" sz="2400" dirty="0">
                <a:latin typeface="Century Gothic" panose="020B0502020202020204" pitchFamily="34" charset="0"/>
              </a:rPr>
              <a:t>Company Content</a:t>
            </a:r>
          </a:p>
          <a:p>
            <a:pPr marL="0" indent="0">
              <a:buNone/>
            </a:pPr>
            <a:endParaRPr lang="en-US" sz="2400" b="1" dirty="0">
              <a:latin typeface="Century Gothic" panose="020B0502020202020204" pitchFamily="34" charset="0"/>
            </a:endParaRPr>
          </a:p>
          <a:p>
            <a:pPr marL="0" indent="0">
              <a:buNone/>
            </a:pPr>
            <a:r>
              <a:rPr lang="en-US" sz="2400" b="1" dirty="0">
                <a:latin typeface="Century Gothic" panose="020B0502020202020204" pitchFamily="34" charset="0"/>
              </a:rPr>
              <a:t>4. Twitter:</a:t>
            </a:r>
          </a:p>
          <a:p>
            <a:r>
              <a:rPr lang="en-US" sz="2400" dirty="0">
                <a:latin typeface="Century Gothic" panose="020B0502020202020204" pitchFamily="34" charset="0"/>
              </a:rPr>
              <a:t>Public Software </a:t>
            </a:r>
          </a:p>
          <a:p>
            <a:r>
              <a:rPr lang="en-US" sz="2400" dirty="0">
                <a:latin typeface="Century Gothic" panose="020B0502020202020204" pitchFamily="34" charset="0"/>
              </a:rPr>
              <a:t>When you want to create hype for your brand, content or company, mostly this platform is used. </a:t>
            </a:r>
            <a:endParaRPr lang="en-PK" sz="2400" dirty="0">
              <a:latin typeface="Century Gothic" panose="020B0502020202020204" pitchFamily="34" charset="0"/>
            </a:endParaRPr>
          </a:p>
        </p:txBody>
      </p:sp>
    </p:spTree>
    <p:extLst>
      <p:ext uri="{BB962C8B-B14F-4D97-AF65-F5344CB8AC3E}">
        <p14:creationId xmlns:p14="http://schemas.microsoft.com/office/powerpoint/2010/main" val="99794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6CFB-DCF1-4786-94AA-C0B88C453E89}"/>
              </a:ext>
            </a:extLst>
          </p:cNvPr>
          <p:cNvSpPr>
            <a:spLocks noGrp="1"/>
          </p:cNvSpPr>
          <p:nvPr>
            <p:ph type="title"/>
          </p:nvPr>
        </p:nvSpPr>
        <p:spPr/>
        <p:txBody>
          <a:bodyPr/>
          <a:lstStyle/>
          <a:p>
            <a:r>
              <a:rPr lang="en-US" b="1" dirty="0">
                <a:solidFill>
                  <a:srgbClr val="002060"/>
                </a:solidFill>
                <a:latin typeface="Century Gothic" panose="020B0502020202020204" pitchFamily="34" charset="0"/>
              </a:rPr>
              <a:t>1- Digital Marketing Platforms: </a:t>
            </a:r>
            <a:endParaRPr lang="en-PK" dirty="0"/>
          </a:p>
        </p:txBody>
      </p:sp>
      <p:sp>
        <p:nvSpPr>
          <p:cNvPr id="3" name="Content Placeholder 2">
            <a:extLst>
              <a:ext uri="{FF2B5EF4-FFF2-40B4-BE49-F238E27FC236}">
                <a16:creationId xmlns:a16="http://schemas.microsoft.com/office/drawing/2014/main" id="{60F708FC-87B1-4EC9-A266-52817327A7B7}"/>
              </a:ext>
            </a:extLst>
          </p:cNvPr>
          <p:cNvSpPr>
            <a:spLocks noGrp="1"/>
          </p:cNvSpPr>
          <p:nvPr>
            <p:ph idx="1"/>
          </p:nvPr>
        </p:nvSpPr>
        <p:spPr/>
        <p:txBody>
          <a:bodyPr>
            <a:normAutofit/>
          </a:bodyPr>
          <a:lstStyle/>
          <a:p>
            <a:pPr marL="0" indent="0">
              <a:buNone/>
            </a:pPr>
            <a:r>
              <a:rPr lang="en-US" sz="2400" b="1" dirty="0">
                <a:latin typeface="Century Gothic" panose="020B0502020202020204" pitchFamily="34" charset="0"/>
              </a:rPr>
              <a:t>5. Blogger.com:</a:t>
            </a:r>
          </a:p>
          <a:p>
            <a:endParaRPr lang="en-US" sz="2400" dirty="0">
              <a:latin typeface="Century Gothic" panose="020B0502020202020204" pitchFamily="34" charset="0"/>
            </a:endParaRPr>
          </a:p>
          <a:p>
            <a:r>
              <a:rPr lang="en-US" sz="2400" dirty="0">
                <a:latin typeface="Century Gothic" panose="020B0502020202020204" pitchFamily="34" charset="0"/>
              </a:rPr>
              <a:t>Through this platform, you can create blogs</a:t>
            </a:r>
          </a:p>
          <a:p>
            <a:r>
              <a:rPr lang="en-US" sz="2400" dirty="0">
                <a:latin typeface="Century Gothic" panose="020B0502020202020204" pitchFamily="34" charset="0"/>
              </a:rPr>
              <a:t>Share specific content that relate to the story of your brand</a:t>
            </a:r>
          </a:p>
          <a:p>
            <a:r>
              <a:rPr lang="en-US" sz="2400" dirty="0">
                <a:latin typeface="Century Gothic" panose="020B0502020202020204" pitchFamily="34" charset="0"/>
              </a:rPr>
              <a:t>Use graphics and image oriented content</a:t>
            </a:r>
            <a:endParaRPr lang="en-PK" sz="2400" dirty="0">
              <a:latin typeface="Century Gothic" panose="020B0502020202020204" pitchFamily="34" charset="0"/>
            </a:endParaRPr>
          </a:p>
        </p:txBody>
      </p:sp>
    </p:spTree>
    <p:extLst>
      <p:ext uri="{BB962C8B-B14F-4D97-AF65-F5344CB8AC3E}">
        <p14:creationId xmlns:p14="http://schemas.microsoft.com/office/powerpoint/2010/main" val="1159077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228C8-E84E-4723-8887-2CD18D7DE0A1}"/>
              </a:ext>
            </a:extLst>
          </p:cNvPr>
          <p:cNvSpPr>
            <a:spLocks noGrp="1"/>
          </p:cNvSpPr>
          <p:nvPr>
            <p:ph type="title"/>
          </p:nvPr>
        </p:nvSpPr>
        <p:spPr/>
        <p:txBody>
          <a:bodyPr/>
          <a:lstStyle/>
          <a:p>
            <a:r>
              <a:rPr lang="en-US" b="1" dirty="0">
                <a:solidFill>
                  <a:srgbClr val="002060"/>
                </a:solidFill>
                <a:latin typeface="Century Gothic" panose="020B0502020202020204" pitchFamily="34" charset="0"/>
              </a:rPr>
              <a:t>2- Ads Creation Projects: </a:t>
            </a:r>
            <a:endParaRPr lang="en-PK" dirty="0"/>
          </a:p>
        </p:txBody>
      </p:sp>
      <p:sp>
        <p:nvSpPr>
          <p:cNvPr id="3" name="Content Placeholder 2">
            <a:extLst>
              <a:ext uri="{FF2B5EF4-FFF2-40B4-BE49-F238E27FC236}">
                <a16:creationId xmlns:a16="http://schemas.microsoft.com/office/drawing/2014/main" id="{7D9A1159-B2E9-4D00-9F8E-78999A5F6FB4}"/>
              </a:ext>
            </a:extLst>
          </p:cNvPr>
          <p:cNvSpPr>
            <a:spLocks noGrp="1"/>
          </p:cNvSpPr>
          <p:nvPr>
            <p:ph idx="1"/>
          </p:nvPr>
        </p:nvSpPr>
        <p:spPr>
          <a:xfrm>
            <a:off x="838200" y="1690688"/>
            <a:ext cx="10515600" cy="4486275"/>
          </a:xfrm>
        </p:spPr>
        <p:txBody>
          <a:bodyPr>
            <a:normAutofit/>
          </a:bodyPr>
          <a:lstStyle/>
          <a:p>
            <a:pPr marL="0" indent="0">
              <a:buNone/>
            </a:pPr>
            <a:r>
              <a:rPr lang="en-US" sz="2400" b="1" dirty="0">
                <a:latin typeface="Century Gothic" panose="020B0502020202020204" pitchFamily="34" charset="0"/>
              </a:rPr>
              <a:t>Types Of Ads:</a:t>
            </a:r>
          </a:p>
          <a:p>
            <a:pPr marL="457200" indent="-457200">
              <a:buFont typeface="+mj-lt"/>
              <a:buAutoNum type="arabicPeriod"/>
            </a:pPr>
            <a:r>
              <a:rPr lang="en-US" sz="2400" b="1" dirty="0">
                <a:latin typeface="Century Gothic" panose="020B0502020202020204" pitchFamily="34" charset="0"/>
              </a:rPr>
              <a:t>Display Ads:</a:t>
            </a:r>
          </a:p>
          <a:p>
            <a:pPr marL="914400" lvl="1" indent="-457200">
              <a:buFont typeface="+mj-lt"/>
              <a:buAutoNum type="alphaLcParenR"/>
            </a:pPr>
            <a:endParaRPr lang="en-US" sz="2000" dirty="0">
              <a:latin typeface="Century Gothic" panose="020B0502020202020204" pitchFamily="34" charset="0"/>
            </a:endParaRPr>
          </a:p>
          <a:p>
            <a:pPr marL="914400" lvl="1" indent="-457200">
              <a:buFont typeface="+mj-lt"/>
              <a:buAutoNum type="alphaLcParenR"/>
            </a:pPr>
            <a:r>
              <a:rPr lang="en-US" sz="2000" dirty="0">
                <a:latin typeface="Century Gothic" panose="020B0502020202020204" pitchFamily="34" charset="0"/>
              </a:rPr>
              <a:t>Static Ads:</a:t>
            </a:r>
          </a:p>
          <a:p>
            <a:pPr marL="457200" lvl="1" indent="0">
              <a:buNone/>
            </a:pPr>
            <a:r>
              <a:rPr lang="en-US" sz="2000" dirty="0">
                <a:latin typeface="Century Gothic" panose="020B0502020202020204" pitchFamily="34" charset="0"/>
              </a:rPr>
              <a:t>            Ads that appear in the </a:t>
            </a:r>
            <a:r>
              <a:rPr lang="en-US" sz="2000" dirty="0" err="1">
                <a:latin typeface="Century Gothic" panose="020B0502020202020204" pitchFamily="34" charset="0"/>
              </a:rPr>
              <a:t>fform</a:t>
            </a:r>
            <a:r>
              <a:rPr lang="en-US" sz="2000" dirty="0">
                <a:latin typeface="Century Gothic" panose="020B0502020202020204" pitchFamily="34" charset="0"/>
              </a:rPr>
              <a:t> of picture/image. When you click on that specific picture, it takes you to the landing page of that specific site.</a:t>
            </a:r>
          </a:p>
          <a:p>
            <a:pPr marL="457200" lvl="1" indent="0">
              <a:buNone/>
            </a:pPr>
            <a:endParaRPr lang="en-US" sz="2000" dirty="0">
              <a:latin typeface="Century Gothic" panose="020B0502020202020204" pitchFamily="34" charset="0"/>
            </a:endParaRPr>
          </a:p>
          <a:p>
            <a:pPr marL="914400" lvl="1" indent="-457200">
              <a:buAutoNum type="alphaLcParenR" startAt="2"/>
            </a:pPr>
            <a:r>
              <a:rPr lang="en-US" sz="2000" dirty="0">
                <a:latin typeface="Century Gothic" panose="020B0502020202020204" pitchFamily="34" charset="0"/>
              </a:rPr>
              <a:t>Text Ads:</a:t>
            </a:r>
          </a:p>
          <a:p>
            <a:pPr marL="457200" lvl="1" indent="0">
              <a:buNone/>
            </a:pPr>
            <a:r>
              <a:rPr lang="en-US" sz="2000" dirty="0">
                <a:latin typeface="Century Gothic" panose="020B0502020202020204" pitchFamily="34" charset="0"/>
              </a:rPr>
              <a:t>             Ad that contains words, often in a box, rather than a picture, and is usually linked to the website of the company advertising the product or service.</a:t>
            </a:r>
          </a:p>
          <a:p>
            <a:pPr marL="457200" lvl="1" indent="0">
              <a:buNone/>
            </a:pPr>
            <a:endParaRPr lang="en-US" sz="2000" dirty="0">
              <a:latin typeface="Century Gothic" panose="020B0502020202020204" pitchFamily="34" charset="0"/>
            </a:endParaRPr>
          </a:p>
        </p:txBody>
      </p:sp>
    </p:spTree>
    <p:extLst>
      <p:ext uri="{BB962C8B-B14F-4D97-AF65-F5344CB8AC3E}">
        <p14:creationId xmlns:p14="http://schemas.microsoft.com/office/powerpoint/2010/main" val="373994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41C0-8886-4DEE-A93B-E6885912257A}"/>
              </a:ext>
            </a:extLst>
          </p:cNvPr>
          <p:cNvSpPr>
            <a:spLocks noGrp="1"/>
          </p:cNvSpPr>
          <p:nvPr>
            <p:ph type="title"/>
          </p:nvPr>
        </p:nvSpPr>
        <p:spPr/>
        <p:txBody>
          <a:bodyPr/>
          <a:lstStyle/>
          <a:p>
            <a:r>
              <a:rPr lang="en-US" b="1" dirty="0">
                <a:solidFill>
                  <a:srgbClr val="002060"/>
                </a:solidFill>
                <a:latin typeface="Century Gothic" panose="020B0502020202020204" pitchFamily="34" charset="0"/>
              </a:rPr>
              <a:t>2- Ads Creation Projects: </a:t>
            </a:r>
            <a:endParaRPr lang="en-PK" dirty="0"/>
          </a:p>
        </p:txBody>
      </p:sp>
      <p:sp>
        <p:nvSpPr>
          <p:cNvPr id="3" name="Content Placeholder 2">
            <a:extLst>
              <a:ext uri="{FF2B5EF4-FFF2-40B4-BE49-F238E27FC236}">
                <a16:creationId xmlns:a16="http://schemas.microsoft.com/office/drawing/2014/main" id="{1BE9660C-6313-4FC8-B36A-043D342CDE55}"/>
              </a:ext>
            </a:extLst>
          </p:cNvPr>
          <p:cNvSpPr>
            <a:spLocks noGrp="1"/>
          </p:cNvSpPr>
          <p:nvPr>
            <p:ph idx="1"/>
          </p:nvPr>
        </p:nvSpPr>
        <p:spPr/>
        <p:txBody>
          <a:bodyPr/>
          <a:lstStyle/>
          <a:p>
            <a:pPr marL="1371600" lvl="2" indent="-457200">
              <a:buAutoNum type="alphaLcParenR" startAt="3"/>
            </a:pPr>
            <a:r>
              <a:rPr lang="en-US" dirty="0">
                <a:latin typeface="Century Gothic" panose="020B0502020202020204" pitchFamily="34" charset="0"/>
              </a:rPr>
              <a:t>POPUP Ads:</a:t>
            </a:r>
          </a:p>
          <a:p>
            <a:pPr marL="914400" lvl="2" indent="0">
              <a:buNone/>
            </a:pPr>
            <a:r>
              <a:rPr lang="en-US" dirty="0">
                <a:latin typeface="Century Gothic" panose="020B0502020202020204" pitchFamily="34" charset="0"/>
              </a:rPr>
              <a:t>               A pop-up is a graphical user interface (GUI) display area, usually a small window, that suddenly appears ("pops up") in the foreground of the visual interface. An ad that appears as a pop-up, is known as POPUP ad.</a:t>
            </a:r>
          </a:p>
          <a:p>
            <a:pPr marL="914400" lvl="2" indent="0">
              <a:buNone/>
            </a:pPr>
            <a:endParaRPr lang="en-US" dirty="0">
              <a:latin typeface="Century Gothic" panose="020B0502020202020204" pitchFamily="34" charset="0"/>
            </a:endParaRPr>
          </a:p>
          <a:p>
            <a:pPr marL="1371600" lvl="2" indent="-457200">
              <a:buAutoNum type="alphaLcParenR" startAt="4"/>
            </a:pPr>
            <a:r>
              <a:rPr lang="en-US" dirty="0">
                <a:latin typeface="Century Gothic" panose="020B0502020202020204" pitchFamily="34" charset="0"/>
              </a:rPr>
              <a:t>Flash Ads:</a:t>
            </a:r>
          </a:p>
          <a:p>
            <a:pPr marL="914400" lvl="2" indent="0">
              <a:buNone/>
            </a:pPr>
            <a:r>
              <a:rPr lang="en-US" dirty="0">
                <a:latin typeface="Century Gothic" panose="020B0502020202020204" pitchFamily="34" charset="0"/>
              </a:rPr>
              <a:t>                  Flash ads are interactive web banners that can feature complex animations, movies and sound.</a:t>
            </a:r>
          </a:p>
          <a:p>
            <a:pPr marL="914400" lvl="2" indent="0">
              <a:buNone/>
            </a:pPr>
            <a:endParaRPr lang="en-US" dirty="0">
              <a:latin typeface="Century Gothic" panose="020B0502020202020204" pitchFamily="34" charset="0"/>
            </a:endParaRPr>
          </a:p>
          <a:p>
            <a:pPr marL="914400" lvl="1" indent="-457200">
              <a:buAutoNum type="arabicPeriod" startAt="2"/>
            </a:pPr>
            <a:r>
              <a:rPr lang="en-US" b="1" dirty="0">
                <a:latin typeface="Century Gothic" panose="020B0502020202020204" pitchFamily="34" charset="0"/>
              </a:rPr>
              <a:t>Social Media Ads:</a:t>
            </a:r>
          </a:p>
          <a:p>
            <a:pPr marL="457200" lvl="1" indent="0">
              <a:buNone/>
            </a:pPr>
            <a:r>
              <a:rPr lang="en-US" dirty="0">
                <a:latin typeface="Century Gothic" panose="020B0502020202020204" pitchFamily="34" charset="0"/>
              </a:rPr>
              <a:t>                   Ads that are used on social media platforms are categorized as social media ads.</a:t>
            </a:r>
            <a:endParaRPr lang="en-PK" dirty="0">
              <a:latin typeface="Century Gothic" panose="020B0502020202020204" pitchFamily="34" charset="0"/>
            </a:endParaRPr>
          </a:p>
        </p:txBody>
      </p:sp>
    </p:spTree>
    <p:extLst>
      <p:ext uri="{BB962C8B-B14F-4D97-AF65-F5344CB8AC3E}">
        <p14:creationId xmlns:p14="http://schemas.microsoft.com/office/powerpoint/2010/main" val="92333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098E8-1E1B-4088-8C71-FE927FAB7BE0}"/>
              </a:ext>
            </a:extLst>
          </p:cNvPr>
          <p:cNvSpPr>
            <a:spLocks noGrp="1"/>
          </p:cNvSpPr>
          <p:nvPr>
            <p:ph type="title"/>
          </p:nvPr>
        </p:nvSpPr>
        <p:spPr>
          <a:xfrm>
            <a:off x="838200" y="319405"/>
            <a:ext cx="10515600" cy="1325563"/>
          </a:xfrm>
        </p:spPr>
        <p:txBody>
          <a:bodyPr/>
          <a:lstStyle/>
          <a:p>
            <a:r>
              <a:rPr lang="en-US" b="1" dirty="0">
                <a:solidFill>
                  <a:srgbClr val="002060"/>
                </a:solidFill>
                <a:latin typeface="Century Gothic" panose="020B0502020202020204" pitchFamily="34" charset="0"/>
              </a:rPr>
              <a:t>2- Ads Creation Projects: </a:t>
            </a:r>
            <a:endParaRPr lang="en-PK" dirty="0"/>
          </a:p>
        </p:txBody>
      </p:sp>
      <p:sp>
        <p:nvSpPr>
          <p:cNvPr id="3" name="Content Placeholder 2">
            <a:extLst>
              <a:ext uri="{FF2B5EF4-FFF2-40B4-BE49-F238E27FC236}">
                <a16:creationId xmlns:a16="http://schemas.microsoft.com/office/drawing/2014/main" id="{E5298476-03EA-408F-93BB-6BE2DEF3D40C}"/>
              </a:ext>
            </a:extLst>
          </p:cNvPr>
          <p:cNvSpPr>
            <a:spLocks noGrp="1"/>
          </p:cNvSpPr>
          <p:nvPr>
            <p:ph idx="1"/>
          </p:nvPr>
        </p:nvSpPr>
        <p:spPr>
          <a:xfrm>
            <a:off x="838200" y="1690688"/>
            <a:ext cx="10515600" cy="4652963"/>
          </a:xfrm>
        </p:spPr>
        <p:txBody>
          <a:bodyPr>
            <a:normAutofit/>
          </a:bodyPr>
          <a:lstStyle/>
          <a:p>
            <a:pPr marL="457200" indent="-457200">
              <a:buAutoNum type="arabicParenR" startAt="3"/>
            </a:pPr>
            <a:r>
              <a:rPr lang="en-US" sz="2400" b="1" dirty="0">
                <a:latin typeface="Century Gothic" panose="020B0502020202020204" pitchFamily="34" charset="0"/>
              </a:rPr>
              <a:t>Search Engine Ads:</a:t>
            </a:r>
          </a:p>
          <a:p>
            <a:pPr marL="0" indent="0">
              <a:buNone/>
            </a:pPr>
            <a:r>
              <a:rPr lang="en-US" sz="2400" dirty="0">
                <a:latin typeface="Century Gothic" panose="020B0502020202020204" pitchFamily="34" charset="0"/>
              </a:rPr>
              <a:t>                 </a:t>
            </a:r>
            <a:r>
              <a:rPr lang="en-US" sz="2200" dirty="0">
                <a:latin typeface="Century Gothic" panose="020B0502020202020204" pitchFamily="34" charset="0"/>
              </a:rPr>
              <a:t>Ads that appear on search engines are known as search engine ad.</a:t>
            </a:r>
          </a:p>
          <a:p>
            <a:r>
              <a:rPr lang="en-US" sz="2200" dirty="0">
                <a:latin typeface="Century Gothic" panose="020B0502020202020204" pitchFamily="34" charset="0"/>
              </a:rPr>
              <a:t>Google is the most common search engine.</a:t>
            </a:r>
          </a:p>
          <a:p>
            <a:endParaRPr lang="en-US" sz="2400" dirty="0">
              <a:latin typeface="Century Gothic" panose="020B0502020202020204" pitchFamily="34" charset="0"/>
            </a:endParaRPr>
          </a:p>
          <a:p>
            <a:pPr marL="457200" indent="-457200">
              <a:buAutoNum type="arabicParenR" startAt="4"/>
            </a:pPr>
            <a:r>
              <a:rPr lang="en-US" sz="2400" b="1" dirty="0" err="1">
                <a:latin typeface="Century Gothic" panose="020B0502020202020204" pitchFamily="34" charset="0"/>
              </a:rPr>
              <a:t>Retargetting</a:t>
            </a:r>
            <a:r>
              <a:rPr lang="en-US" sz="2400" b="1" dirty="0">
                <a:latin typeface="Century Gothic" panose="020B0502020202020204" pitchFamily="34" charset="0"/>
              </a:rPr>
              <a:t> Ads:</a:t>
            </a:r>
          </a:p>
          <a:p>
            <a:pPr marL="0" indent="0">
              <a:buNone/>
            </a:pPr>
            <a:r>
              <a:rPr lang="en-US" sz="2200" dirty="0">
                <a:latin typeface="Century Gothic" panose="020B0502020202020204" pitchFamily="34" charset="0"/>
              </a:rPr>
              <a:t>                 Retargeting, is a form of online advertising that can help you keep your brand in front of bounced traffic after they leave your website. </a:t>
            </a:r>
          </a:p>
          <a:p>
            <a:r>
              <a:rPr lang="en-US" sz="2200" dirty="0">
                <a:latin typeface="Century Gothic" panose="020B0502020202020204" pitchFamily="34" charset="0"/>
              </a:rPr>
              <a:t>For most websites, only 2% of web traffic converts on the first visit.</a:t>
            </a:r>
          </a:p>
          <a:p>
            <a:r>
              <a:rPr lang="en-US" sz="2200" dirty="0">
                <a:latin typeface="Century Gothic" panose="020B0502020202020204" pitchFamily="34" charset="0"/>
              </a:rPr>
              <a:t>Retargeting is a tool designed to help companies reach the 98% of users who don’t convert right away</a:t>
            </a:r>
            <a:endParaRPr lang="en-PK" sz="2200" dirty="0">
              <a:latin typeface="Century Gothic" panose="020B0502020202020204" pitchFamily="34" charset="0"/>
            </a:endParaRPr>
          </a:p>
        </p:txBody>
      </p:sp>
    </p:spTree>
    <p:extLst>
      <p:ext uri="{BB962C8B-B14F-4D97-AF65-F5344CB8AC3E}">
        <p14:creationId xmlns:p14="http://schemas.microsoft.com/office/powerpoint/2010/main" val="2485945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E65A8536752B4298AB91159E51B675" ma:contentTypeVersion="4" ma:contentTypeDescription="Create a new document." ma:contentTypeScope="" ma:versionID="e32904b2c973f3bee20ee8b605687d7b">
  <xsd:schema xmlns:xsd="http://www.w3.org/2001/XMLSchema" xmlns:xs="http://www.w3.org/2001/XMLSchema" xmlns:p="http://schemas.microsoft.com/office/2006/metadata/properties" xmlns:ns2="b4a6d052-adc2-43ce-91ee-69b46b848ff5" targetNamespace="http://schemas.microsoft.com/office/2006/metadata/properties" ma:root="true" ma:fieldsID="2c8a5900f7b98f549811a7dd5ea4580c" ns2:_="">
    <xsd:import namespace="b4a6d052-adc2-43ce-91ee-69b46b848ff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a6d052-adc2-43ce-91ee-69b46b848f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BC928F-FE07-4D96-B3FE-65B3B0990CD3}"/>
</file>

<file path=customXml/itemProps2.xml><?xml version="1.0" encoding="utf-8"?>
<ds:datastoreItem xmlns:ds="http://schemas.openxmlformats.org/officeDocument/2006/customXml" ds:itemID="{8AADF4A2-FA07-48F3-8151-D131EC07B36E}"/>
</file>

<file path=customXml/itemProps3.xml><?xml version="1.0" encoding="utf-8"?>
<ds:datastoreItem xmlns:ds="http://schemas.openxmlformats.org/officeDocument/2006/customXml" ds:itemID="{09D26B70-4315-42BB-81ED-A761D7FB6BA2}"/>
</file>

<file path=docProps/app.xml><?xml version="1.0" encoding="utf-8"?>
<Properties xmlns="http://schemas.openxmlformats.org/officeDocument/2006/extended-properties" xmlns:vt="http://schemas.openxmlformats.org/officeDocument/2006/docPropsVTypes">
  <TotalTime>0</TotalTime>
  <Words>1427</Words>
  <Application>Microsoft Office PowerPoint</Application>
  <PresentationFormat>Widescreen</PresentationFormat>
  <Paragraphs>183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Century Gothic</vt:lpstr>
      <vt:lpstr>Office Theme</vt:lpstr>
      <vt:lpstr>Introduction To Digital Marketing    </vt:lpstr>
      <vt:lpstr>1- Digital Marketing Platforms: </vt:lpstr>
      <vt:lpstr>1- Digital Marketing Platforms: </vt:lpstr>
      <vt:lpstr>1- Digital Marketing Platforms: </vt:lpstr>
      <vt:lpstr>1- Digital Marketing Platforms: </vt:lpstr>
      <vt:lpstr>1- Digital Marketing Platforms: </vt:lpstr>
      <vt:lpstr>2- Ads Creation Projects: </vt:lpstr>
      <vt:lpstr>2- Ads Creation Projects: </vt:lpstr>
      <vt:lpstr>2- Ads Creation Projects: </vt:lpstr>
      <vt:lpstr>2- Ads Creation Projects: </vt:lpstr>
      <vt:lpstr>3- Blogs Maintenance &amp; Development:</vt:lpstr>
      <vt:lpstr>3- Blogs Maintenance &amp; Development:</vt:lpstr>
      <vt:lpstr>3- Blogs Maintenance &amp; Development:</vt:lpstr>
      <vt:lpstr>4- Social Media Community Management:</vt:lpstr>
      <vt:lpstr>4- Social Media Community Management:</vt:lpstr>
      <vt:lpstr>4- Social Media Community Management:</vt:lpstr>
      <vt:lpstr>4- Social Media Community Management:</vt:lpstr>
      <vt:lpstr>4- Social Media Community Management:</vt:lpstr>
      <vt:lpstr>Online Lead Generation &amp; Sales:</vt:lpstr>
      <vt:lpstr>Online Lead Generation &amp; Sales:</vt:lpstr>
      <vt:lpstr>Online Lead Generation &amp; Sales:</vt:lpstr>
      <vt:lpstr>Online Lead Generation &amp; Sales:</vt:lpstr>
      <vt:lpstr>Lead Generation Techniques:</vt:lpstr>
      <vt:lpstr>Lead Generation Techniques:</vt:lpstr>
      <vt:lpstr>Lead Generation Techniques:</vt:lpstr>
      <vt:lpstr>Lead Generation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Digital Marketing    </dc:title>
  <dc:creator>Sabahat</dc:creator>
  <cp:lastModifiedBy>Sabahat</cp:lastModifiedBy>
  <cp:revision>7</cp:revision>
  <dcterms:created xsi:type="dcterms:W3CDTF">2020-05-21T07:51:55Z</dcterms:created>
  <dcterms:modified xsi:type="dcterms:W3CDTF">2020-07-07T04:34:43Z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0x010100C5E65A8536752B4298AB91159E51B675</vt:lpwstr>
  </property>
</Properties>
</file>