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37" autoAdjust="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FD31C-BADC-41A8-BFFE-B6D742A6DAD8}" type="datetimeFigureOut">
              <a:rPr lang="en-PK" smtClean="0"/>
              <a:t>07/07/2020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75191-3407-4583-87D7-87BFF0A915C4}" type="slidenum">
              <a:rPr lang="en-PK" smtClean="0"/>
              <a:t>‹#›</a:t>
            </a:fld>
            <a:endParaRPr lang="en-PK"/>
          </a:p>
        </p:txBody>
      </p:sp>
    </p:spTree>
    <p:extLst>
      <p:ext uri="{BB962C8B-B14F-4D97-AF65-F5344CB8AC3E}">
        <p14:creationId xmlns:p14="http://schemas.microsoft.com/office/powerpoint/2010/main" val="32809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Century Gothic" panose="020B0502020202020204" pitchFamily="34" charset="0"/>
              </a:rPr>
              <a:t>A value proposition refers to the value a company promises to deliver to customers either should they choose to buy their product. ... A value proposition can be presented as a business or marketing statement that a company uses to summarize why a consumer should buy a product or use a service</a:t>
            </a:r>
            <a:endParaRPr lang="en-PK" b="0" dirty="0">
              <a:latin typeface="Century Gothic" panose="020B0502020202020204" pitchFamily="34" charset="0"/>
            </a:endParaRPr>
          </a:p>
        </p:txBody>
      </p:sp>
      <p:sp>
        <p:nvSpPr>
          <p:cNvPr id="4" name="Slide Number Placeholder 3"/>
          <p:cNvSpPr>
            <a:spLocks noGrp="1"/>
          </p:cNvSpPr>
          <p:nvPr>
            <p:ph type="sldNum" sz="quarter" idx="5"/>
          </p:nvPr>
        </p:nvSpPr>
        <p:spPr/>
        <p:txBody>
          <a:bodyPr/>
          <a:lstStyle/>
          <a:p>
            <a:fld id="{89075191-3407-4583-87D7-87BFF0A915C4}" type="slidenum">
              <a:rPr lang="en-PK" smtClean="0"/>
              <a:t>4</a:t>
            </a:fld>
            <a:endParaRPr lang="en-PK"/>
          </a:p>
        </p:txBody>
      </p:sp>
    </p:spTree>
    <p:extLst>
      <p:ext uri="{BB962C8B-B14F-4D97-AF65-F5344CB8AC3E}">
        <p14:creationId xmlns:p14="http://schemas.microsoft.com/office/powerpoint/2010/main" val="2077993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89075191-3407-4583-87D7-87BFF0A915C4}" type="slidenum">
              <a:rPr lang="en-PK" smtClean="0"/>
              <a:t>6</a:t>
            </a:fld>
            <a:endParaRPr lang="en-PK"/>
          </a:p>
        </p:txBody>
      </p:sp>
    </p:spTree>
    <p:extLst>
      <p:ext uri="{BB962C8B-B14F-4D97-AF65-F5344CB8AC3E}">
        <p14:creationId xmlns:p14="http://schemas.microsoft.com/office/powerpoint/2010/main" val="292242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79FB-5660-45B3-B847-6A5EC0D48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EFD14CB-D61B-490B-B679-C0F65424B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235D2F8F-70FA-48F0-8276-82BC328C013B}"/>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5" name="Footer Placeholder 4">
            <a:extLst>
              <a:ext uri="{FF2B5EF4-FFF2-40B4-BE49-F238E27FC236}">
                <a16:creationId xmlns:a16="http://schemas.microsoft.com/office/drawing/2014/main" id="{36A9D55A-D589-4311-88A8-49D741CAB2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A8D5A7-B536-4CBC-B895-6EC458511B56}"/>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270989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B6CA-6229-4351-A2F7-6AED981F65F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0B88D20-47DE-46E5-8137-96AA07EA4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466A614-CEF6-48A0-B3AA-CD453B1A235C}"/>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5" name="Footer Placeholder 4">
            <a:extLst>
              <a:ext uri="{FF2B5EF4-FFF2-40B4-BE49-F238E27FC236}">
                <a16:creationId xmlns:a16="http://schemas.microsoft.com/office/drawing/2014/main" id="{F49A91C9-57D3-40D9-82E6-BD4CD95CBE3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D458022-A1E1-46EC-AF2C-62C1FAB5FB7A}"/>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273546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1480E-61D4-4174-A05D-008A77B363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5C02FAA-00CD-4555-9330-0DFDF99570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0FE71B4-61D5-4149-A1B2-E96BC7B84E86}"/>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5" name="Footer Placeholder 4">
            <a:extLst>
              <a:ext uri="{FF2B5EF4-FFF2-40B4-BE49-F238E27FC236}">
                <a16:creationId xmlns:a16="http://schemas.microsoft.com/office/drawing/2014/main" id="{0D445896-7F02-4BE9-BF82-D123BF53CBF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6A4DE01-FFCE-47FD-AF5D-753F0D1BF081}"/>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94917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C44B-DAE9-4E02-89C0-6F0ABC9CC39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BD12301-E7F1-4CF3-9534-5C2D4F54EB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A5382BD-211D-4444-8D61-8E2062807672}"/>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5" name="Footer Placeholder 4">
            <a:extLst>
              <a:ext uri="{FF2B5EF4-FFF2-40B4-BE49-F238E27FC236}">
                <a16:creationId xmlns:a16="http://schemas.microsoft.com/office/drawing/2014/main" id="{C4E474B6-068E-459A-9EDA-282167E7216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FA5F020-3691-4DC6-8AF3-5D58FE985DD2}"/>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132476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86EE-9263-4BA4-8A82-1BCE0E23C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B74DF25-7F44-44EF-99BE-DCD76A413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12F25B-95C9-4963-A119-144E29FB7CBE}"/>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5" name="Footer Placeholder 4">
            <a:extLst>
              <a:ext uri="{FF2B5EF4-FFF2-40B4-BE49-F238E27FC236}">
                <a16:creationId xmlns:a16="http://schemas.microsoft.com/office/drawing/2014/main" id="{E1DDF055-B307-4440-87C5-4B132192FF3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69E42E0-4B14-43A0-925E-368854C3DEC3}"/>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72549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D2D5-9183-4E77-991C-21DC55A1AF7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65DD7E7-95DC-4DC0-938E-92812A8C8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B685C5F-40E6-42E7-A072-78AFDF95F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473B26F-3C12-495B-A22F-F3411A94256D}"/>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6" name="Footer Placeholder 5">
            <a:extLst>
              <a:ext uri="{FF2B5EF4-FFF2-40B4-BE49-F238E27FC236}">
                <a16:creationId xmlns:a16="http://schemas.microsoft.com/office/drawing/2014/main" id="{91D19C45-A3DC-4E7B-8FE4-E8F5EA1290F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2B30C2C-78B1-46A9-B919-4BD8D08EC754}"/>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93622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7D81-D992-47A5-A7FA-0AAF52FB116B}"/>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FC76549-A413-48BC-89CF-4F77724E5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A38389-732F-46C2-9F46-537A82186D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96C13D2-4E09-448C-A9E5-1BC5C939E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E9908-B554-4E11-BA7A-CDF01FBED4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0F56EC8-4DEF-4810-BD18-74B03577498E}"/>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8" name="Footer Placeholder 7">
            <a:extLst>
              <a:ext uri="{FF2B5EF4-FFF2-40B4-BE49-F238E27FC236}">
                <a16:creationId xmlns:a16="http://schemas.microsoft.com/office/drawing/2014/main" id="{22C52FED-C095-4FCF-B7A0-9105CBB67FF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58B3CD9-B930-412D-9A93-123C2FB7A263}"/>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377646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708B-0299-40DF-B7A5-EC4678B5D7C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029BDD4-DD59-4E54-A40F-45DD65402BBB}"/>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4" name="Footer Placeholder 3">
            <a:extLst>
              <a:ext uri="{FF2B5EF4-FFF2-40B4-BE49-F238E27FC236}">
                <a16:creationId xmlns:a16="http://schemas.microsoft.com/office/drawing/2014/main" id="{F321C7BB-2114-4695-A63B-9563873D6496}"/>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998C6BED-8C35-4F4B-87D1-DF22C6C9201E}"/>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257538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B551E-3535-4C50-88ED-FB3187030B69}"/>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3" name="Footer Placeholder 2">
            <a:extLst>
              <a:ext uri="{FF2B5EF4-FFF2-40B4-BE49-F238E27FC236}">
                <a16:creationId xmlns:a16="http://schemas.microsoft.com/office/drawing/2014/main" id="{7F6B4D18-FB67-4835-AABF-A43EA955B71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22D994E-DCF5-45D9-B777-15289A3E40A4}"/>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18597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6843-94CF-4B2A-8B32-19AA12D0B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BB6432F-C0E6-4C4F-8148-4AD62F15D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118E944-ECAB-4EC0-89BC-B5982CB9D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3B933-03A3-49C6-940D-E05BFEFDC378}"/>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6" name="Footer Placeholder 5">
            <a:extLst>
              <a:ext uri="{FF2B5EF4-FFF2-40B4-BE49-F238E27FC236}">
                <a16:creationId xmlns:a16="http://schemas.microsoft.com/office/drawing/2014/main" id="{C8E9ABA2-0749-46B1-932C-29F23BE94B7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5DD5EC6-7E35-434B-902E-57ABA81FD4AD}"/>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152249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484C-8CBE-47B9-A669-5507DC6BA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5E38A0B-15C5-45DF-AFA8-90BA0636E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D94DDB0-404F-450E-B2CE-B040EA908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FF004-C604-4794-A9D8-49B7AC180A3C}"/>
              </a:ext>
            </a:extLst>
          </p:cNvPr>
          <p:cNvSpPr>
            <a:spLocks noGrp="1"/>
          </p:cNvSpPr>
          <p:nvPr>
            <p:ph type="dt" sz="half" idx="10"/>
          </p:nvPr>
        </p:nvSpPr>
        <p:spPr/>
        <p:txBody>
          <a:bodyPr/>
          <a:lstStyle/>
          <a:p>
            <a:fld id="{B22F64DA-47AE-46A1-BCD8-83B93D5A76FC}" type="datetimeFigureOut">
              <a:rPr lang="en-PK" smtClean="0"/>
              <a:t>07/07/2020</a:t>
            </a:fld>
            <a:endParaRPr lang="en-PK"/>
          </a:p>
        </p:txBody>
      </p:sp>
      <p:sp>
        <p:nvSpPr>
          <p:cNvPr id="6" name="Footer Placeholder 5">
            <a:extLst>
              <a:ext uri="{FF2B5EF4-FFF2-40B4-BE49-F238E27FC236}">
                <a16:creationId xmlns:a16="http://schemas.microsoft.com/office/drawing/2014/main" id="{B43BCB81-861F-453A-8E9A-E42D266A3BA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AC8B3FB-88B6-463C-8934-460803B34AC5}"/>
              </a:ext>
            </a:extLst>
          </p:cNvPr>
          <p:cNvSpPr>
            <a:spLocks noGrp="1"/>
          </p:cNvSpPr>
          <p:nvPr>
            <p:ph type="sldNum" sz="quarter" idx="12"/>
          </p:nvPr>
        </p:nvSpPr>
        <p:spPr/>
        <p:txBody>
          <a:bodyPr/>
          <a:lstStyle/>
          <a:p>
            <a:fld id="{28BC1A22-CD83-4995-9B89-BCAC17E2C23F}" type="slidenum">
              <a:rPr lang="en-PK" smtClean="0"/>
              <a:t>‹#›</a:t>
            </a:fld>
            <a:endParaRPr lang="en-PK"/>
          </a:p>
        </p:txBody>
      </p:sp>
    </p:spTree>
    <p:extLst>
      <p:ext uri="{BB962C8B-B14F-4D97-AF65-F5344CB8AC3E}">
        <p14:creationId xmlns:p14="http://schemas.microsoft.com/office/powerpoint/2010/main" val="137679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7C58F-F945-4C90-8DCF-30EC15FDC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428F64C-78C2-40B0-BB93-573EE7B7A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E4C0787-95C7-464F-9E35-837EEC705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F64DA-47AE-46A1-BCD8-83B93D5A76FC}" type="datetimeFigureOut">
              <a:rPr lang="en-PK" smtClean="0"/>
              <a:t>07/07/2020</a:t>
            </a:fld>
            <a:endParaRPr lang="en-PK"/>
          </a:p>
        </p:txBody>
      </p:sp>
      <p:sp>
        <p:nvSpPr>
          <p:cNvPr id="5" name="Footer Placeholder 4">
            <a:extLst>
              <a:ext uri="{FF2B5EF4-FFF2-40B4-BE49-F238E27FC236}">
                <a16:creationId xmlns:a16="http://schemas.microsoft.com/office/drawing/2014/main" id="{EFBE3844-CDC1-40D4-B253-2336B99C7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110B512-5C1C-4690-BB96-7DD2481DE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C1A22-CD83-4995-9B89-BCAC17E2C23F}" type="slidenum">
              <a:rPr lang="en-PK" smtClean="0"/>
              <a:t>‹#›</a:t>
            </a:fld>
            <a:endParaRPr lang="en-PK"/>
          </a:p>
        </p:txBody>
      </p:sp>
    </p:spTree>
    <p:extLst>
      <p:ext uri="{BB962C8B-B14F-4D97-AF65-F5344CB8AC3E}">
        <p14:creationId xmlns:p14="http://schemas.microsoft.com/office/powerpoint/2010/main" val="180405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24000" y="1584325"/>
            <a:ext cx="9144000" cy="2387600"/>
          </a:xfrm>
        </p:spPr>
        <p:txBody>
          <a:bodyPr/>
          <a:lstStyle/>
          <a:p>
            <a:r>
              <a:rPr lang="en-US" b="1" dirty="0">
                <a:solidFill>
                  <a:srgbClr val="002060"/>
                </a:solidFill>
                <a:latin typeface="Century Gothic" panose="020B0502020202020204" pitchFamily="34" charset="0"/>
              </a:rPr>
              <a:t>Introduction To Digital Marketing</a:t>
            </a:r>
            <a:r>
              <a:rPr lang="en-US" b="1" dirty="0">
                <a:latin typeface="Century Gothic" panose="020B0502020202020204" pitchFamily="34" charset="0"/>
              </a:rPr>
              <a:t>    </a:t>
            </a:r>
            <a:endParaRPr lang="en-PK" b="1" dirty="0">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524000" y="4079875"/>
            <a:ext cx="9144000" cy="1655762"/>
          </a:xfrm>
        </p:spPr>
        <p:txBody>
          <a:bodyPr/>
          <a:lstStyle/>
          <a:p>
            <a:r>
              <a:rPr lang="en-US" dirty="0"/>
              <a:t>                                                  (Digital Marketing Plan)</a:t>
            </a:r>
            <a:endParaRPr lang="en-PK" dirty="0"/>
          </a:p>
        </p:txBody>
      </p:sp>
    </p:spTree>
    <p:extLst>
      <p:ext uri="{BB962C8B-B14F-4D97-AF65-F5344CB8AC3E}">
        <p14:creationId xmlns:p14="http://schemas.microsoft.com/office/powerpoint/2010/main" val="123130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lstStyle/>
          <a:p>
            <a:pPr marL="0" indent="0">
              <a:buNone/>
            </a:pPr>
            <a:r>
              <a:rPr lang="en-US" sz="2400" b="1" dirty="0">
                <a:latin typeface="Century Gothic" panose="020B0502020202020204" pitchFamily="34" charset="0"/>
              </a:rPr>
              <a:t>Executive Summary:</a:t>
            </a:r>
          </a:p>
          <a:p>
            <a:endParaRPr lang="en-US" sz="2400" dirty="0">
              <a:latin typeface="Century Gothic" panose="020B0502020202020204" pitchFamily="34" charset="0"/>
            </a:endParaRPr>
          </a:p>
          <a:p>
            <a:r>
              <a:rPr lang="en-US" sz="2400" dirty="0">
                <a:latin typeface="Century Gothic" panose="020B0502020202020204" pitchFamily="34" charset="0"/>
              </a:rPr>
              <a:t>It includes following pinpoints</a:t>
            </a:r>
          </a:p>
          <a:p>
            <a:pPr lvl="1"/>
            <a:r>
              <a:rPr lang="en-US" dirty="0">
                <a:latin typeface="Century Gothic" panose="020B0502020202020204" pitchFamily="34" charset="0"/>
              </a:rPr>
              <a:t>details about table of contents </a:t>
            </a:r>
          </a:p>
          <a:p>
            <a:pPr lvl="1"/>
            <a:r>
              <a:rPr lang="en-US" dirty="0">
                <a:latin typeface="Century Gothic" panose="020B0502020202020204" pitchFamily="34" charset="0"/>
              </a:rPr>
              <a:t>What does a customer research tell us?</a:t>
            </a:r>
          </a:p>
          <a:p>
            <a:pPr lvl="1"/>
            <a:r>
              <a:rPr lang="en-US" dirty="0">
                <a:latin typeface="Century Gothic" panose="020B0502020202020204" pitchFamily="34" charset="0"/>
              </a:rPr>
              <a:t>What strategies and tactics we have proposed in DM plan? </a:t>
            </a:r>
          </a:p>
          <a:p>
            <a:pPr lvl="1"/>
            <a:r>
              <a:rPr lang="en-US" dirty="0">
                <a:latin typeface="Century Gothic" panose="020B0502020202020204" pitchFamily="34" charset="0"/>
              </a:rPr>
              <a:t>How much budget is required to achieve the objectives</a:t>
            </a:r>
          </a:p>
          <a:p>
            <a:endParaRPr lang="en-PK" dirty="0"/>
          </a:p>
        </p:txBody>
      </p:sp>
    </p:spTree>
    <p:extLst>
      <p:ext uri="{BB962C8B-B14F-4D97-AF65-F5344CB8AC3E}">
        <p14:creationId xmlns:p14="http://schemas.microsoft.com/office/powerpoint/2010/main" val="354516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lstStyle/>
          <a:p>
            <a:pPr marL="0" indent="0">
              <a:buNone/>
            </a:pPr>
            <a:r>
              <a:rPr lang="en-US" sz="2400" b="1" dirty="0">
                <a:latin typeface="Century Gothic" panose="020B0502020202020204" pitchFamily="34" charset="0"/>
              </a:rPr>
              <a:t>Introduction To The Project:</a:t>
            </a:r>
            <a:r>
              <a:rPr lang="en-US" b="1" dirty="0">
                <a:latin typeface="Century Gothic" panose="020B0502020202020204" pitchFamily="34" charset="0"/>
              </a:rPr>
              <a:t> </a:t>
            </a:r>
          </a:p>
          <a:p>
            <a:pPr marL="0" indent="0">
              <a:buNone/>
            </a:pPr>
            <a:endParaRPr lang="en-US" sz="2400" dirty="0">
              <a:latin typeface="Century Gothic" panose="020B0502020202020204" pitchFamily="34" charset="0"/>
            </a:endParaRPr>
          </a:p>
          <a:p>
            <a:r>
              <a:rPr lang="en-US" sz="2400" dirty="0">
                <a:latin typeface="Century Gothic" panose="020B0502020202020204" pitchFamily="34" charset="0"/>
              </a:rPr>
              <a:t>How project was originated?</a:t>
            </a:r>
          </a:p>
          <a:p>
            <a:r>
              <a:rPr lang="en-US" sz="2400" dirty="0">
                <a:latin typeface="Century Gothic" panose="020B0502020202020204" pitchFamily="34" charset="0"/>
              </a:rPr>
              <a:t>What was the client thinking?</a:t>
            </a:r>
          </a:p>
          <a:p>
            <a:r>
              <a:rPr lang="en-US" sz="2400" dirty="0">
                <a:latin typeface="Century Gothic" panose="020B0502020202020204" pitchFamily="34" charset="0"/>
              </a:rPr>
              <a:t>Which processes and protocols you followed that were given to you by your client?</a:t>
            </a:r>
          </a:p>
          <a:p>
            <a:r>
              <a:rPr lang="en-US" sz="2400" dirty="0">
                <a:latin typeface="Century Gothic" panose="020B0502020202020204" pitchFamily="34" charset="0"/>
              </a:rPr>
              <a:t>What are the requirements for the project? </a:t>
            </a:r>
          </a:p>
          <a:p>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Give details about all aforementioned points in 1-1.5 page</a:t>
            </a:r>
            <a:endParaRPr lang="en-PK" sz="2400" dirty="0">
              <a:latin typeface="Century Gothic" panose="020B0502020202020204" pitchFamily="34" charset="0"/>
            </a:endParaRPr>
          </a:p>
        </p:txBody>
      </p:sp>
    </p:spTree>
    <p:extLst>
      <p:ext uri="{BB962C8B-B14F-4D97-AF65-F5344CB8AC3E}">
        <p14:creationId xmlns:p14="http://schemas.microsoft.com/office/powerpoint/2010/main" val="33088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Digital Marketing Landscape:</a:t>
            </a:r>
          </a:p>
          <a:p>
            <a:pPr marL="0" indent="0">
              <a:buNone/>
            </a:pPr>
            <a:endParaRPr lang="en-US" sz="2400" dirty="0">
              <a:latin typeface="Century Gothic" panose="020B0502020202020204" pitchFamily="34" charset="0"/>
            </a:endParaRPr>
          </a:p>
          <a:p>
            <a:r>
              <a:rPr lang="en-US" sz="2400" dirty="0">
                <a:latin typeface="Century Gothic" panose="020B0502020202020204" pitchFamily="34" charset="0"/>
              </a:rPr>
              <a:t>Landscape is dependent on the secondary data (already collected and available on internet)</a:t>
            </a:r>
          </a:p>
          <a:p>
            <a:r>
              <a:rPr lang="en-US" sz="2400" dirty="0">
                <a:latin typeface="Century Gothic" panose="020B0502020202020204" pitchFamily="34" charset="0"/>
              </a:rPr>
              <a:t>Use graphics and data in this part of document(pie charts, histogram </a:t>
            </a:r>
            <a:r>
              <a:rPr lang="en-US" sz="2400" dirty="0" err="1">
                <a:latin typeface="Century Gothic" panose="020B0502020202020204" pitchFamily="34" charset="0"/>
              </a:rPr>
              <a:t>etc</a:t>
            </a:r>
            <a:r>
              <a:rPr lang="en-US" sz="2400" dirty="0">
                <a:latin typeface="Century Gothic" panose="020B0502020202020204" pitchFamily="34" charset="0"/>
              </a:rPr>
              <a:t>)</a:t>
            </a:r>
          </a:p>
          <a:p>
            <a:r>
              <a:rPr lang="en-US" sz="2400" dirty="0">
                <a:latin typeface="Century Gothic" panose="020B0502020202020204" pitchFamily="34" charset="0"/>
              </a:rPr>
              <a:t> </a:t>
            </a:r>
            <a:r>
              <a:rPr lang="en-US" sz="2400" dirty="0" err="1">
                <a:latin typeface="Century Gothic" panose="020B0502020202020204" pitchFamily="34" charset="0"/>
              </a:rPr>
              <a:t>E.g</a:t>
            </a:r>
            <a:r>
              <a:rPr lang="en-US" sz="2400" dirty="0">
                <a:latin typeface="Century Gothic" panose="020B0502020202020204" pitchFamily="34" charset="0"/>
              </a:rPr>
              <a:t> it can show </a:t>
            </a:r>
          </a:p>
          <a:p>
            <a:pPr lvl="1"/>
            <a:r>
              <a:rPr lang="en-US" sz="2000" dirty="0">
                <a:latin typeface="Century Gothic" panose="020B0502020202020204" pitchFamily="34" charset="0"/>
              </a:rPr>
              <a:t>trends of the market(3G, 4G)</a:t>
            </a:r>
          </a:p>
          <a:p>
            <a:pPr lvl="1"/>
            <a:r>
              <a:rPr lang="en-US" sz="2000" dirty="0">
                <a:latin typeface="Century Gothic" panose="020B0502020202020204" pitchFamily="34" charset="0"/>
              </a:rPr>
              <a:t>Purpose of internet usage (for entertainment, shopping or information)</a:t>
            </a:r>
            <a:endParaRPr lang="en-PK" sz="2000" dirty="0">
              <a:latin typeface="Century Gothic" panose="020B0502020202020204" pitchFamily="34" charset="0"/>
            </a:endParaRPr>
          </a:p>
        </p:txBody>
      </p:sp>
    </p:spTree>
    <p:extLst>
      <p:ext uri="{BB962C8B-B14F-4D97-AF65-F5344CB8AC3E}">
        <p14:creationId xmlns:p14="http://schemas.microsoft.com/office/powerpoint/2010/main" val="97087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lstStyle/>
          <a:p>
            <a:pPr marL="0" indent="0">
              <a:buNone/>
            </a:pPr>
            <a:r>
              <a:rPr lang="en-US" sz="2400" b="1" dirty="0">
                <a:latin typeface="Century Gothic" panose="020B0502020202020204" pitchFamily="34" charset="0"/>
              </a:rPr>
              <a:t>Step-2   (Internal Resource Audit For DM Plan)</a:t>
            </a: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Internal audit is the evaluation of current activities of the company </a:t>
            </a:r>
            <a:r>
              <a:rPr lang="en-US" sz="2400" dirty="0" err="1">
                <a:latin typeface="Century Gothic" panose="020B0502020202020204" pitchFamily="34" charset="0"/>
              </a:rPr>
              <a:t>i</a:t>
            </a:r>
            <a:r>
              <a:rPr lang="en-US" sz="2400" dirty="0">
                <a:latin typeface="Century Gothic" panose="020B0502020202020204" pitchFamily="34" charset="0"/>
              </a:rPr>
              <a:t>-e how internal activities are performed, what is missing and needs to be added to fill the gap.</a:t>
            </a:r>
          </a:p>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Internal Audit:</a:t>
            </a:r>
          </a:p>
          <a:p>
            <a:pPr lvl="1"/>
            <a:r>
              <a:rPr lang="en-US" sz="2000" dirty="0">
                <a:latin typeface="Century Gothic" panose="020B0502020202020204" pitchFamily="34" charset="0"/>
              </a:rPr>
              <a:t>What is the reach of particular company?      (take help from data)</a:t>
            </a:r>
          </a:p>
          <a:p>
            <a:pPr lvl="2"/>
            <a:r>
              <a:rPr lang="en-US" dirty="0">
                <a:latin typeface="Century Gothic" panose="020B0502020202020204" pitchFamily="34" charset="0"/>
              </a:rPr>
              <a:t>Socialbakers.com</a:t>
            </a:r>
          </a:p>
          <a:p>
            <a:pPr lvl="1"/>
            <a:r>
              <a:rPr lang="en-US" sz="2000" dirty="0">
                <a:latin typeface="Century Gothic" panose="020B0502020202020204" pitchFamily="34" charset="0"/>
              </a:rPr>
              <a:t>What are the trends?</a:t>
            </a:r>
          </a:p>
          <a:p>
            <a:pPr lvl="1"/>
            <a:r>
              <a:rPr lang="en-US" sz="2000" dirty="0">
                <a:latin typeface="Century Gothic" panose="020B0502020202020204" pitchFamily="34" charset="0"/>
              </a:rPr>
              <a:t>Audit of the social media presence of the company </a:t>
            </a:r>
          </a:p>
          <a:p>
            <a:pPr marL="0" indent="0">
              <a:buNone/>
            </a:pPr>
            <a:endParaRPr lang="en-PK" dirty="0"/>
          </a:p>
        </p:txBody>
      </p:sp>
    </p:spTree>
    <p:extLst>
      <p:ext uri="{BB962C8B-B14F-4D97-AF65-F5344CB8AC3E}">
        <p14:creationId xmlns:p14="http://schemas.microsoft.com/office/powerpoint/2010/main" val="134794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Architecture Audit:</a:t>
            </a:r>
          </a:p>
          <a:p>
            <a:pPr lvl="1"/>
            <a:endParaRPr lang="en-US" dirty="0">
              <a:latin typeface="Century Gothic" panose="020B0502020202020204" pitchFamily="34" charset="0"/>
            </a:endParaRPr>
          </a:p>
          <a:p>
            <a:pPr lvl="1"/>
            <a:r>
              <a:rPr lang="en-US" dirty="0">
                <a:latin typeface="Century Gothic" panose="020B0502020202020204" pitchFamily="34" charset="0"/>
              </a:rPr>
              <a:t>Audit for the architecture of website/app of that particular company</a:t>
            </a:r>
          </a:p>
          <a:p>
            <a:pPr lvl="1"/>
            <a:r>
              <a:rPr lang="en-US" dirty="0">
                <a:latin typeface="Century Gothic" panose="020B0502020202020204" pitchFamily="34" charset="0"/>
              </a:rPr>
              <a:t>Audit for its layout</a:t>
            </a:r>
          </a:p>
          <a:p>
            <a:pPr lvl="1"/>
            <a:r>
              <a:rPr lang="en-US" dirty="0">
                <a:latin typeface="Century Gothic" panose="020B0502020202020204" pitchFamily="34" charset="0"/>
              </a:rPr>
              <a:t>Audit for position of buttons(either they are in correct position or not)</a:t>
            </a:r>
          </a:p>
          <a:p>
            <a:pPr lvl="1"/>
            <a:r>
              <a:rPr lang="en-US" dirty="0">
                <a:latin typeface="Century Gothic" panose="020B0502020202020204" pitchFamily="34" charset="0"/>
              </a:rPr>
              <a:t>Audit for the navigation</a:t>
            </a:r>
            <a:endParaRPr lang="en-PK" dirty="0">
              <a:latin typeface="Century Gothic" panose="020B0502020202020204" pitchFamily="34" charset="0"/>
            </a:endParaRPr>
          </a:p>
        </p:txBody>
      </p:sp>
    </p:spTree>
    <p:extLst>
      <p:ext uri="{BB962C8B-B14F-4D97-AF65-F5344CB8AC3E}">
        <p14:creationId xmlns:p14="http://schemas.microsoft.com/office/powerpoint/2010/main" val="1772336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Content Audit:</a:t>
            </a:r>
          </a:p>
          <a:p>
            <a:endParaRPr lang="en-US" sz="2400" dirty="0">
              <a:latin typeface="Century Gothic" panose="020B0502020202020204" pitchFamily="34" charset="0"/>
            </a:endParaRPr>
          </a:p>
          <a:p>
            <a:r>
              <a:rPr lang="en-US" sz="2400" dirty="0">
                <a:latin typeface="Century Gothic" panose="020B0502020202020204" pitchFamily="34" charset="0"/>
              </a:rPr>
              <a:t>What is effect of the content on the reach?</a:t>
            </a:r>
          </a:p>
          <a:p>
            <a:pPr lvl="1"/>
            <a:r>
              <a:rPr lang="en-US" sz="2000" dirty="0">
                <a:latin typeface="Century Gothic" panose="020B0502020202020204" pitchFamily="34" charset="0"/>
              </a:rPr>
              <a:t>Effect of humor related content</a:t>
            </a:r>
          </a:p>
          <a:p>
            <a:pPr lvl="1"/>
            <a:r>
              <a:rPr lang="en-US" sz="2000" dirty="0">
                <a:latin typeface="Century Gothic" panose="020B0502020202020204" pitchFamily="34" charset="0"/>
              </a:rPr>
              <a:t>Content related to entertainment</a:t>
            </a:r>
          </a:p>
          <a:p>
            <a:pPr lvl="1"/>
            <a:r>
              <a:rPr lang="en-US" sz="2000" dirty="0">
                <a:latin typeface="Century Gothic" panose="020B0502020202020204" pitchFamily="34" charset="0"/>
              </a:rPr>
              <a:t>Informative content</a:t>
            </a:r>
          </a:p>
          <a:p>
            <a:pPr lvl="1"/>
            <a:endParaRPr lang="en-US" sz="2000" dirty="0">
              <a:latin typeface="Century Gothic" panose="020B0502020202020204" pitchFamily="34" charset="0"/>
            </a:endParaRPr>
          </a:p>
        </p:txBody>
      </p:sp>
    </p:spTree>
    <p:extLst>
      <p:ext uri="{BB962C8B-B14F-4D97-AF65-F5344CB8AC3E}">
        <p14:creationId xmlns:p14="http://schemas.microsoft.com/office/powerpoint/2010/main" val="315520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Conversion Audit:</a:t>
            </a:r>
          </a:p>
          <a:p>
            <a:r>
              <a:rPr lang="en-US" sz="2400" dirty="0">
                <a:latin typeface="Century Gothic" panose="020B0502020202020204" pitchFamily="34" charset="0"/>
              </a:rPr>
              <a:t>How many people clicked the link of website</a:t>
            </a:r>
          </a:p>
          <a:p>
            <a:r>
              <a:rPr lang="en-US" sz="2400" dirty="0">
                <a:latin typeface="Century Gothic" panose="020B0502020202020204" pitchFamily="34" charset="0"/>
              </a:rPr>
              <a:t>Number of website visits </a:t>
            </a:r>
            <a:r>
              <a:rPr lang="en-US" sz="2400" dirty="0" err="1">
                <a:latin typeface="Century Gothic" panose="020B0502020202020204" pitchFamily="34" charset="0"/>
              </a:rPr>
              <a:t>etc</a:t>
            </a:r>
            <a:endParaRPr lang="en-US" sz="2400" dirty="0">
              <a:latin typeface="Century Gothic" panose="020B0502020202020204" pitchFamily="34" charset="0"/>
            </a:endParaRPr>
          </a:p>
          <a:p>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Integration Audit:</a:t>
            </a:r>
          </a:p>
          <a:p>
            <a:r>
              <a:rPr lang="en-US" sz="2400" dirty="0">
                <a:latin typeface="Century Gothic" panose="020B0502020202020204" pitchFamily="34" charset="0"/>
              </a:rPr>
              <a:t>Audit to assess either each and every channel(</a:t>
            </a:r>
            <a:r>
              <a:rPr lang="en-US" sz="2400" dirty="0" err="1">
                <a:latin typeface="Century Gothic" panose="020B0502020202020204" pitchFamily="34" charset="0"/>
              </a:rPr>
              <a:t>facebook</a:t>
            </a:r>
            <a:r>
              <a:rPr lang="en-US" sz="2400" dirty="0">
                <a:latin typeface="Century Gothic" panose="020B0502020202020204" pitchFamily="34" charset="0"/>
              </a:rPr>
              <a:t>, </a:t>
            </a:r>
            <a:r>
              <a:rPr lang="en-US" sz="2400" dirty="0" err="1">
                <a:latin typeface="Century Gothic" panose="020B0502020202020204" pitchFamily="34" charset="0"/>
              </a:rPr>
              <a:t>insta</a:t>
            </a:r>
            <a:r>
              <a:rPr lang="en-US" sz="2400" dirty="0">
                <a:latin typeface="Century Gothic" panose="020B0502020202020204" pitchFamily="34" charset="0"/>
              </a:rPr>
              <a:t>, twitter) are integrated or not</a:t>
            </a:r>
            <a:endParaRPr lang="en-PK" sz="2400" dirty="0">
              <a:latin typeface="Century Gothic" panose="020B0502020202020204" pitchFamily="34" charset="0"/>
            </a:endParaRPr>
          </a:p>
        </p:txBody>
      </p:sp>
    </p:spTree>
    <p:extLst>
      <p:ext uri="{BB962C8B-B14F-4D97-AF65-F5344CB8AC3E}">
        <p14:creationId xmlns:p14="http://schemas.microsoft.com/office/powerpoint/2010/main" val="43280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6C79-BA0B-4541-A572-888B89CA19D5}"/>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dirty="0"/>
          </a:p>
        </p:txBody>
      </p:sp>
      <p:sp>
        <p:nvSpPr>
          <p:cNvPr id="3" name="Content Placeholder 2">
            <a:extLst>
              <a:ext uri="{FF2B5EF4-FFF2-40B4-BE49-F238E27FC236}">
                <a16:creationId xmlns:a16="http://schemas.microsoft.com/office/drawing/2014/main" id="{8AE5381D-3C8F-42CE-A0A5-5CA5DCF2C5C1}"/>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Measurement Audit:</a:t>
            </a:r>
          </a:p>
          <a:p>
            <a:pPr marL="0" indent="0">
              <a:buNone/>
            </a:pPr>
            <a:endParaRPr lang="en-US" sz="2400" dirty="0">
              <a:latin typeface="Century Gothic" panose="020B0502020202020204" pitchFamily="34" charset="0"/>
            </a:endParaRPr>
          </a:p>
          <a:p>
            <a:r>
              <a:rPr lang="en-US" sz="2400" dirty="0">
                <a:latin typeface="Century Gothic" panose="020B0502020202020204" pitchFamily="34" charset="0"/>
              </a:rPr>
              <a:t>Measurement audit is performed by asking questions from client to check either steps are measured or not?</a:t>
            </a:r>
          </a:p>
          <a:p>
            <a:r>
              <a:rPr lang="en-US" sz="2400" dirty="0">
                <a:latin typeface="Century Gothic" panose="020B0502020202020204" pitchFamily="34" charset="0"/>
              </a:rPr>
              <a:t>These questions will give you information about the effectiveness of measurement mechanism that certain company is following</a:t>
            </a:r>
            <a:endParaRPr lang="en-PK" sz="2400" dirty="0">
              <a:latin typeface="Century Gothic" panose="020B0502020202020204" pitchFamily="34" charset="0"/>
            </a:endParaRPr>
          </a:p>
        </p:txBody>
      </p:sp>
    </p:spTree>
    <p:extLst>
      <p:ext uri="{BB962C8B-B14F-4D97-AF65-F5344CB8AC3E}">
        <p14:creationId xmlns:p14="http://schemas.microsoft.com/office/powerpoint/2010/main" val="257694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C263-A719-4056-94F2-A44C7770C7F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r>
              <a:rPr lang="en-US" dirty="0"/>
              <a:t> </a:t>
            </a:r>
            <a:endParaRPr lang="en-PK" dirty="0"/>
          </a:p>
        </p:txBody>
      </p:sp>
      <p:sp>
        <p:nvSpPr>
          <p:cNvPr id="3" name="Content Placeholder 2">
            <a:extLst>
              <a:ext uri="{FF2B5EF4-FFF2-40B4-BE49-F238E27FC236}">
                <a16:creationId xmlns:a16="http://schemas.microsoft.com/office/drawing/2014/main" id="{7F275F6A-EEB5-4549-8A2C-411DA48A13BC}"/>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Step-3           (Customer Research):</a:t>
            </a:r>
          </a:p>
          <a:p>
            <a:pPr marL="0" indent="0">
              <a:buNone/>
            </a:pPr>
            <a:endParaRPr lang="en-US" sz="2400" b="1" dirty="0">
              <a:latin typeface="Century Gothic" panose="020B0502020202020204" pitchFamily="34" charset="0"/>
            </a:endParaRPr>
          </a:p>
          <a:p>
            <a:r>
              <a:rPr lang="en-US" sz="2400" dirty="0">
                <a:latin typeface="Century Gothic" panose="020B0502020202020204" pitchFamily="34" charset="0"/>
              </a:rPr>
              <a:t>Document everything about customer</a:t>
            </a:r>
          </a:p>
          <a:p>
            <a:r>
              <a:rPr lang="en-US" sz="2400" dirty="0">
                <a:latin typeface="Century Gothic" panose="020B0502020202020204" pitchFamily="34" charset="0"/>
              </a:rPr>
              <a:t>Do comprehensive customer/potential user research</a:t>
            </a:r>
          </a:p>
          <a:p>
            <a:r>
              <a:rPr lang="en-US" sz="2400" dirty="0">
                <a:latin typeface="Century Gothic" panose="020B0502020202020204" pitchFamily="34" charset="0"/>
              </a:rPr>
              <a:t>Use data &amp; graphics (charts)</a:t>
            </a:r>
          </a:p>
          <a:p>
            <a:endParaRPr lang="en-US" sz="24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498429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FC9F-B114-419C-895A-8641A7C7E8F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r>
              <a:rPr lang="en-US" dirty="0"/>
              <a:t> </a:t>
            </a:r>
            <a:endParaRPr lang="en-PK" dirty="0"/>
          </a:p>
        </p:txBody>
      </p:sp>
      <p:sp>
        <p:nvSpPr>
          <p:cNvPr id="3" name="Content Placeholder 2">
            <a:extLst>
              <a:ext uri="{FF2B5EF4-FFF2-40B4-BE49-F238E27FC236}">
                <a16:creationId xmlns:a16="http://schemas.microsoft.com/office/drawing/2014/main" id="{3EA3E33F-7C7C-45F0-94B9-6BAFA095828E}"/>
              </a:ext>
            </a:extLst>
          </p:cNvPr>
          <p:cNvSpPr>
            <a:spLocks noGrp="1"/>
          </p:cNvSpPr>
          <p:nvPr>
            <p:ph idx="1"/>
          </p:nvPr>
        </p:nvSpPr>
        <p:spPr/>
        <p:txBody>
          <a:bodyPr>
            <a:normAutofit/>
          </a:bodyPr>
          <a:lstStyle/>
          <a:p>
            <a:r>
              <a:rPr lang="en-US" sz="2400" dirty="0">
                <a:latin typeface="Century Gothic" panose="020B0502020202020204" pitchFamily="34" charset="0"/>
              </a:rPr>
              <a:t>Following are the points that are focused while doing a customer research.</a:t>
            </a:r>
          </a:p>
          <a:p>
            <a:pPr marL="457200" indent="-457200">
              <a:buFont typeface="+mj-lt"/>
              <a:buAutoNum type="arabicPeriod"/>
            </a:pPr>
            <a:endParaRPr lang="en-US" sz="2400" b="1" dirty="0">
              <a:latin typeface="Century Gothic" panose="020B0502020202020204" pitchFamily="34" charset="0"/>
            </a:endParaRPr>
          </a:p>
          <a:p>
            <a:pPr marL="457200" indent="-457200">
              <a:buFont typeface="+mj-lt"/>
              <a:buAutoNum type="arabicPeriod"/>
            </a:pPr>
            <a:r>
              <a:rPr lang="en-US" sz="2400" b="1" dirty="0">
                <a:latin typeface="Century Gothic" panose="020B0502020202020204" pitchFamily="34" charset="0"/>
              </a:rPr>
              <a:t>Who are the customers?</a:t>
            </a:r>
            <a:r>
              <a:rPr lang="en-US" sz="2400" dirty="0">
                <a:latin typeface="Century Gothic" panose="020B0502020202020204" pitchFamily="34" charset="0"/>
              </a:rPr>
              <a:t>  </a:t>
            </a:r>
          </a:p>
          <a:p>
            <a:pPr lvl="1"/>
            <a:r>
              <a:rPr lang="en-US" dirty="0">
                <a:latin typeface="Century Gothic" panose="020B0502020202020204" pitchFamily="34" charset="0"/>
              </a:rPr>
              <a:t>What is the age, gender, income, location and education of a customer</a:t>
            </a:r>
          </a:p>
          <a:p>
            <a:pPr lvl="1"/>
            <a:r>
              <a:rPr lang="en-US" dirty="0">
                <a:latin typeface="Century Gothic" panose="020B0502020202020204" pitchFamily="34" charset="0"/>
              </a:rPr>
              <a:t>The information gained about the customer will give you a descriptive data</a:t>
            </a:r>
            <a:endParaRPr lang="en-PK" dirty="0">
              <a:latin typeface="Century Gothic" panose="020B0502020202020204" pitchFamily="34" charset="0"/>
            </a:endParaRPr>
          </a:p>
        </p:txBody>
      </p:sp>
    </p:spTree>
    <p:extLst>
      <p:ext uri="{BB962C8B-B14F-4D97-AF65-F5344CB8AC3E}">
        <p14:creationId xmlns:p14="http://schemas.microsoft.com/office/powerpoint/2010/main" val="143680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A33F-60A9-4972-9E86-75B8C1926D75}"/>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45E2342-35E2-4DED-AE19-8A0318B4565C}"/>
              </a:ext>
            </a:extLst>
          </p:cNvPr>
          <p:cNvSpPr>
            <a:spLocks noGrp="1"/>
          </p:cNvSpPr>
          <p:nvPr>
            <p:ph idx="1"/>
          </p:nvPr>
        </p:nvSpPr>
        <p:spPr/>
        <p:txBody>
          <a:bodyPr>
            <a:normAutofit/>
          </a:bodyPr>
          <a:lstStyle/>
          <a:p>
            <a:pPr marL="0" indent="0" algn="ctr">
              <a:buNone/>
            </a:pPr>
            <a:r>
              <a:rPr lang="en-US" sz="2400" dirty="0">
                <a:solidFill>
                  <a:srgbClr val="111111"/>
                </a:solidFill>
                <a:latin typeface="Century Gothic" panose="020B0502020202020204" pitchFamily="34" charset="0"/>
              </a:rPr>
              <a:t>A digital marketing plan is a document sharing the</a:t>
            </a:r>
          </a:p>
          <a:p>
            <a:pPr marL="0" indent="0" algn="ctr">
              <a:buNone/>
            </a:pPr>
            <a:r>
              <a:rPr lang="en-US" sz="2400" dirty="0">
                <a:solidFill>
                  <a:srgbClr val="111111"/>
                </a:solidFill>
                <a:latin typeface="Century Gothic" panose="020B0502020202020204" pitchFamily="34" charset="0"/>
              </a:rPr>
              <a:t> details for all the planning for your digital marketing campaigns or actions.</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On strategic level, companies need to document a digital marketing plan for making strategies in order to achieve goals digitally.</a:t>
            </a:r>
            <a:endParaRPr lang="en-PK" sz="2400" dirty="0">
              <a:latin typeface="Century Gothic" panose="020B0502020202020204" pitchFamily="34" charset="0"/>
            </a:endParaRPr>
          </a:p>
        </p:txBody>
      </p:sp>
    </p:spTree>
    <p:extLst>
      <p:ext uri="{BB962C8B-B14F-4D97-AF65-F5344CB8AC3E}">
        <p14:creationId xmlns:p14="http://schemas.microsoft.com/office/powerpoint/2010/main" val="328012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FC9F-B114-419C-895A-8641A7C7E8F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r>
              <a:rPr lang="en-US" dirty="0"/>
              <a:t> </a:t>
            </a:r>
            <a:endParaRPr lang="en-PK" dirty="0"/>
          </a:p>
        </p:txBody>
      </p:sp>
      <p:sp>
        <p:nvSpPr>
          <p:cNvPr id="3" name="Content Placeholder 2">
            <a:extLst>
              <a:ext uri="{FF2B5EF4-FFF2-40B4-BE49-F238E27FC236}">
                <a16:creationId xmlns:a16="http://schemas.microsoft.com/office/drawing/2014/main" id="{3EA3E33F-7C7C-45F0-94B9-6BAFA095828E}"/>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2. What are they interested in?</a:t>
            </a:r>
          </a:p>
          <a:p>
            <a:pPr lvl="1"/>
            <a:r>
              <a:rPr lang="en-US" sz="2000" dirty="0">
                <a:latin typeface="Century Gothic" panose="020B0502020202020204" pitchFamily="34" charset="0"/>
              </a:rPr>
              <a:t>What are the interests of your potential user </a:t>
            </a:r>
          </a:p>
          <a:p>
            <a:pPr lvl="1"/>
            <a:r>
              <a:rPr lang="en-US" sz="2000" dirty="0">
                <a:latin typeface="Century Gothic" panose="020B0502020202020204" pitchFamily="34" charset="0"/>
              </a:rPr>
              <a:t>This information can be get by conducting surveys</a:t>
            </a:r>
          </a:p>
          <a:p>
            <a:pPr marL="457200" lvl="1" indent="0">
              <a:buNone/>
            </a:pPr>
            <a:endParaRPr lang="en-US" sz="2000" dirty="0">
              <a:latin typeface="Century Gothic" panose="020B0502020202020204" pitchFamily="34" charset="0"/>
            </a:endParaRPr>
          </a:p>
          <a:p>
            <a:pPr marL="0" indent="0">
              <a:buNone/>
            </a:pPr>
            <a:r>
              <a:rPr lang="en-US" sz="2400" b="1" dirty="0">
                <a:latin typeface="Century Gothic" panose="020B0502020202020204" pitchFamily="34" charset="0"/>
              </a:rPr>
              <a:t>3. What are they doing online?</a:t>
            </a:r>
          </a:p>
          <a:p>
            <a:pPr lvl="1"/>
            <a:r>
              <a:rPr lang="en-US" sz="2000" dirty="0">
                <a:latin typeface="Century Gothic" panose="020B0502020202020204" pitchFamily="34" charset="0"/>
              </a:rPr>
              <a:t>Shopping</a:t>
            </a:r>
          </a:p>
          <a:p>
            <a:pPr lvl="1"/>
            <a:r>
              <a:rPr lang="en-US" sz="2000" dirty="0">
                <a:latin typeface="Century Gothic" panose="020B0502020202020204" pitchFamily="34" charset="0"/>
              </a:rPr>
              <a:t>Sharing Content</a:t>
            </a:r>
          </a:p>
          <a:p>
            <a:pPr lvl="1"/>
            <a:r>
              <a:rPr lang="en-US" sz="2000" dirty="0">
                <a:latin typeface="Century Gothic" panose="020B0502020202020204" pitchFamily="34" charset="0"/>
              </a:rPr>
              <a:t>Education Purpose</a:t>
            </a:r>
          </a:p>
          <a:p>
            <a:pPr lvl="1"/>
            <a:r>
              <a:rPr lang="en-US" sz="2000" dirty="0">
                <a:latin typeface="Century Gothic" panose="020B0502020202020204" pitchFamily="34" charset="0"/>
              </a:rPr>
              <a:t>Entertainment Purpose</a:t>
            </a:r>
          </a:p>
          <a:p>
            <a:pPr lvl="1"/>
            <a:endParaRPr lang="en-US" sz="2000" dirty="0">
              <a:latin typeface="Century Gothic" panose="020B0502020202020204" pitchFamily="34" charset="0"/>
            </a:endParaRPr>
          </a:p>
        </p:txBody>
      </p:sp>
    </p:spTree>
    <p:extLst>
      <p:ext uri="{BB962C8B-B14F-4D97-AF65-F5344CB8AC3E}">
        <p14:creationId xmlns:p14="http://schemas.microsoft.com/office/powerpoint/2010/main" val="296604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FC9F-B114-419C-895A-8641A7C7E8F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r>
              <a:rPr lang="en-US" dirty="0"/>
              <a:t> </a:t>
            </a:r>
            <a:endParaRPr lang="en-PK" dirty="0"/>
          </a:p>
        </p:txBody>
      </p:sp>
      <p:sp>
        <p:nvSpPr>
          <p:cNvPr id="3" name="Content Placeholder 2">
            <a:extLst>
              <a:ext uri="{FF2B5EF4-FFF2-40B4-BE49-F238E27FC236}">
                <a16:creationId xmlns:a16="http://schemas.microsoft.com/office/drawing/2014/main" id="{3EA3E33F-7C7C-45F0-94B9-6BAFA095828E}"/>
              </a:ext>
            </a:extLst>
          </p:cNvPr>
          <p:cNvSpPr>
            <a:spLocks noGrp="1"/>
          </p:cNvSpPr>
          <p:nvPr>
            <p:ph idx="1"/>
          </p:nvPr>
        </p:nvSpPr>
        <p:spPr/>
        <p:txBody>
          <a:bodyPr/>
          <a:lstStyle/>
          <a:p>
            <a:pPr marL="0" indent="0">
              <a:buNone/>
            </a:pPr>
            <a:r>
              <a:rPr lang="en-US" sz="2400" b="1" dirty="0">
                <a:latin typeface="Century Gothic" panose="020B0502020202020204" pitchFamily="34" charset="0"/>
              </a:rPr>
              <a:t>4. What are their sentiments About You?</a:t>
            </a:r>
          </a:p>
          <a:p>
            <a:pPr lvl="1"/>
            <a:r>
              <a:rPr lang="en-US" sz="2000" dirty="0" err="1">
                <a:latin typeface="Century Gothic" panose="020B0502020202020204" pitchFamily="34" charset="0"/>
              </a:rPr>
              <a:t>Sentimments</a:t>
            </a:r>
            <a:r>
              <a:rPr lang="en-US" sz="2000" dirty="0">
                <a:latin typeface="Century Gothic" panose="020B0502020202020204" pitchFamily="34" charset="0"/>
              </a:rPr>
              <a:t> of your potential user can be analyzed through comments</a:t>
            </a:r>
          </a:p>
          <a:p>
            <a:pPr lvl="1"/>
            <a:r>
              <a:rPr lang="en-US" sz="2000" dirty="0">
                <a:latin typeface="Century Gothic" panose="020B0502020202020204" pitchFamily="34" charset="0"/>
              </a:rPr>
              <a:t>Surveys can also be performed to analyze the sentiments</a:t>
            </a:r>
          </a:p>
          <a:p>
            <a:pPr lvl="1"/>
            <a:endParaRPr lang="en-US" dirty="0"/>
          </a:p>
          <a:p>
            <a:pPr marL="0" indent="0">
              <a:buNone/>
            </a:pPr>
            <a:r>
              <a:rPr lang="en-US" sz="2400" b="1" dirty="0">
                <a:latin typeface="Century Gothic" panose="020B0502020202020204" pitchFamily="34" charset="0"/>
              </a:rPr>
              <a:t>5. Ask Specific Questions</a:t>
            </a:r>
            <a:endParaRPr lang="en-PK" sz="2400" b="1" dirty="0">
              <a:latin typeface="Century Gothic" panose="020B0502020202020204" pitchFamily="34" charset="0"/>
            </a:endParaRPr>
          </a:p>
        </p:txBody>
      </p:sp>
    </p:spTree>
    <p:extLst>
      <p:ext uri="{BB962C8B-B14F-4D97-AF65-F5344CB8AC3E}">
        <p14:creationId xmlns:p14="http://schemas.microsoft.com/office/powerpoint/2010/main" val="2772578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FC9F-B114-419C-895A-8641A7C7E8F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r>
              <a:rPr lang="en-US" dirty="0"/>
              <a:t> </a:t>
            </a:r>
            <a:endParaRPr lang="en-PK" dirty="0"/>
          </a:p>
        </p:txBody>
      </p:sp>
      <p:sp>
        <p:nvSpPr>
          <p:cNvPr id="3" name="Content Placeholder 2">
            <a:extLst>
              <a:ext uri="{FF2B5EF4-FFF2-40B4-BE49-F238E27FC236}">
                <a16:creationId xmlns:a16="http://schemas.microsoft.com/office/drawing/2014/main" id="{3EA3E33F-7C7C-45F0-94B9-6BAFA095828E}"/>
              </a:ext>
            </a:extLst>
          </p:cNvPr>
          <p:cNvSpPr>
            <a:spLocks noGrp="1"/>
          </p:cNvSpPr>
          <p:nvPr>
            <p:ph idx="1"/>
          </p:nvPr>
        </p:nvSpPr>
        <p:spPr/>
        <p:txBody>
          <a:bodyPr>
            <a:normAutofit/>
          </a:bodyPr>
          <a:lstStyle/>
          <a:p>
            <a:r>
              <a:rPr lang="en-US" sz="2400" dirty="0">
                <a:latin typeface="Century Gothic" panose="020B0502020202020204" pitchFamily="34" charset="0"/>
              </a:rPr>
              <a:t>Software/platform with which a powerful user research can be done online are helpful in orienting an effective DM plan but also assist in research oriented projects.</a:t>
            </a:r>
          </a:p>
          <a:p>
            <a:pPr lvl="1"/>
            <a:r>
              <a:rPr lang="en-US" sz="2000" dirty="0">
                <a:solidFill>
                  <a:schemeClr val="accent6"/>
                </a:solidFill>
                <a:latin typeface="Century Gothic" panose="020B0502020202020204" pitchFamily="34" charset="0"/>
              </a:rPr>
              <a:t>SurveyMonkey.com</a:t>
            </a:r>
          </a:p>
          <a:p>
            <a:pPr marL="457200" lvl="1" indent="0">
              <a:buNone/>
            </a:pPr>
            <a:endParaRPr lang="en-PK" sz="2000" dirty="0">
              <a:solidFill>
                <a:schemeClr val="accent6"/>
              </a:solidFill>
              <a:latin typeface="Century Gothic" panose="020B0502020202020204" pitchFamily="34" charset="0"/>
            </a:endParaRPr>
          </a:p>
        </p:txBody>
      </p:sp>
      <p:pic>
        <p:nvPicPr>
          <p:cNvPr id="5" name="Picture 4" descr="A close up of a logo&#10;&#10;Description automatically generated">
            <a:extLst>
              <a:ext uri="{FF2B5EF4-FFF2-40B4-BE49-F238E27FC236}">
                <a16:creationId xmlns:a16="http://schemas.microsoft.com/office/drawing/2014/main" id="{5D263748-4B8B-4DFD-9E17-F4B79DC1B5CA}"/>
              </a:ext>
            </a:extLst>
          </p:cNvPr>
          <p:cNvPicPr>
            <a:picLocks noChangeAspect="1"/>
          </p:cNvPicPr>
          <p:nvPr/>
        </p:nvPicPr>
        <p:blipFill rotWithShape="1">
          <a:blip r:embed="rId2">
            <a:extLst>
              <a:ext uri="{28A0092B-C50C-407E-A947-70E740481C1C}">
                <a14:useLocalDpi xmlns:a14="http://schemas.microsoft.com/office/drawing/2010/main" val="0"/>
              </a:ext>
            </a:extLst>
          </a:blip>
          <a:srcRect l="4579" t="28195" r="5838" b="20791"/>
          <a:stretch/>
        </p:blipFill>
        <p:spPr>
          <a:xfrm>
            <a:off x="2164080" y="3596640"/>
            <a:ext cx="6080760" cy="1950720"/>
          </a:xfrm>
          <a:prstGeom prst="rect">
            <a:avLst/>
          </a:prstGeom>
        </p:spPr>
      </p:pic>
    </p:spTree>
    <p:extLst>
      <p:ext uri="{BB962C8B-B14F-4D97-AF65-F5344CB8AC3E}">
        <p14:creationId xmlns:p14="http://schemas.microsoft.com/office/powerpoint/2010/main" val="298620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FC9F-B114-419C-895A-8641A7C7E8F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r>
              <a:rPr lang="en-US" dirty="0"/>
              <a:t> </a:t>
            </a:r>
            <a:endParaRPr lang="en-PK" dirty="0"/>
          </a:p>
        </p:txBody>
      </p:sp>
      <p:sp>
        <p:nvSpPr>
          <p:cNvPr id="3" name="Content Placeholder 2">
            <a:extLst>
              <a:ext uri="{FF2B5EF4-FFF2-40B4-BE49-F238E27FC236}">
                <a16:creationId xmlns:a16="http://schemas.microsoft.com/office/drawing/2014/main" id="{3EA3E33F-7C7C-45F0-94B9-6BAFA095828E}"/>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Step-4             (Competitor Analysis)</a:t>
            </a:r>
          </a:p>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Who is competitor?</a:t>
            </a:r>
          </a:p>
          <a:p>
            <a:pPr marL="0" indent="0">
              <a:buNone/>
            </a:pPr>
            <a:r>
              <a:rPr lang="en-US" sz="2400" dirty="0">
                <a:latin typeface="Century Gothic" panose="020B0502020202020204" pitchFamily="34" charset="0"/>
              </a:rPr>
              <a:t>The one who:</a:t>
            </a:r>
          </a:p>
          <a:p>
            <a:pPr lvl="1"/>
            <a:r>
              <a:rPr lang="en-US" sz="2000" dirty="0">
                <a:latin typeface="Century Gothic" panose="020B0502020202020204" pitchFamily="34" charset="0"/>
              </a:rPr>
              <a:t>Share the same customer</a:t>
            </a:r>
          </a:p>
          <a:p>
            <a:pPr lvl="1"/>
            <a:r>
              <a:rPr lang="en-US" sz="2000" dirty="0">
                <a:latin typeface="Century Gothic" panose="020B0502020202020204" pitchFamily="34" charset="0"/>
              </a:rPr>
              <a:t>Have similar product offering</a:t>
            </a:r>
            <a:endParaRPr lang="en-PK" sz="2000" dirty="0">
              <a:latin typeface="Century Gothic" panose="020B0502020202020204" pitchFamily="34" charset="0"/>
            </a:endParaRPr>
          </a:p>
        </p:txBody>
      </p:sp>
    </p:spTree>
    <p:extLst>
      <p:ext uri="{BB962C8B-B14F-4D97-AF65-F5344CB8AC3E}">
        <p14:creationId xmlns:p14="http://schemas.microsoft.com/office/powerpoint/2010/main" val="903364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FC9F-B114-419C-895A-8641A7C7E8F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r>
              <a:rPr lang="en-US" dirty="0"/>
              <a:t> </a:t>
            </a:r>
            <a:endParaRPr lang="en-PK" dirty="0"/>
          </a:p>
        </p:txBody>
      </p:sp>
      <p:sp>
        <p:nvSpPr>
          <p:cNvPr id="3" name="Content Placeholder 2">
            <a:extLst>
              <a:ext uri="{FF2B5EF4-FFF2-40B4-BE49-F238E27FC236}">
                <a16:creationId xmlns:a16="http://schemas.microsoft.com/office/drawing/2014/main" id="{3EA3E33F-7C7C-45F0-94B9-6BAFA095828E}"/>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What to include in competitor analysis?</a:t>
            </a:r>
          </a:p>
          <a:p>
            <a:pPr marL="457200" indent="-457200">
              <a:buAutoNum type="arabicPeriod"/>
            </a:pPr>
            <a:endParaRPr lang="en-US" sz="2400" dirty="0">
              <a:latin typeface="Century Gothic" panose="020B0502020202020204" pitchFamily="34" charset="0"/>
            </a:endParaRPr>
          </a:p>
          <a:p>
            <a:pPr marL="457200" indent="-457200">
              <a:buAutoNum type="arabicPeriod"/>
            </a:pPr>
            <a:r>
              <a:rPr lang="en-US" sz="2400" b="1" dirty="0">
                <a:latin typeface="Century Gothic" panose="020B0502020202020204" pitchFamily="34" charset="0"/>
              </a:rPr>
              <a:t>Website Audit</a:t>
            </a:r>
          </a:p>
          <a:p>
            <a:pPr lvl="1"/>
            <a:r>
              <a:rPr lang="en-US" sz="2000" dirty="0">
                <a:latin typeface="Century Gothic" panose="020B0502020202020204" pitchFamily="34" charset="0"/>
              </a:rPr>
              <a:t>Analyze the loading time</a:t>
            </a:r>
          </a:p>
          <a:p>
            <a:pPr lvl="1"/>
            <a:r>
              <a:rPr lang="en-US" sz="2000" dirty="0">
                <a:latin typeface="Century Gothic" panose="020B0502020202020204" pitchFamily="34" charset="0"/>
              </a:rPr>
              <a:t>User Access</a:t>
            </a:r>
          </a:p>
          <a:p>
            <a:pPr lvl="1"/>
            <a:r>
              <a:rPr lang="en-US" sz="2000" dirty="0">
                <a:latin typeface="Century Gothic" panose="020B0502020202020204" pitchFamily="34" charset="0"/>
              </a:rPr>
              <a:t>Usability</a:t>
            </a:r>
          </a:p>
          <a:p>
            <a:pPr lvl="1"/>
            <a:r>
              <a:rPr lang="en-US" sz="2000" dirty="0">
                <a:latin typeface="Century Gothic" panose="020B0502020202020204" pitchFamily="34" charset="0"/>
              </a:rPr>
              <a:t>Design</a:t>
            </a:r>
          </a:p>
        </p:txBody>
      </p:sp>
    </p:spTree>
    <p:extLst>
      <p:ext uri="{BB962C8B-B14F-4D97-AF65-F5344CB8AC3E}">
        <p14:creationId xmlns:p14="http://schemas.microsoft.com/office/powerpoint/2010/main" val="289780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FC9F-B114-419C-895A-8641A7C7E8F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r>
              <a:rPr lang="en-US" dirty="0"/>
              <a:t> </a:t>
            </a:r>
            <a:endParaRPr lang="en-PK" dirty="0"/>
          </a:p>
        </p:txBody>
      </p:sp>
      <p:sp>
        <p:nvSpPr>
          <p:cNvPr id="3" name="Content Placeholder 2">
            <a:extLst>
              <a:ext uri="{FF2B5EF4-FFF2-40B4-BE49-F238E27FC236}">
                <a16:creationId xmlns:a16="http://schemas.microsoft.com/office/drawing/2014/main" id="{3EA3E33F-7C7C-45F0-94B9-6BAFA095828E}"/>
              </a:ext>
            </a:extLst>
          </p:cNvPr>
          <p:cNvSpPr>
            <a:spLocks noGrp="1"/>
          </p:cNvSpPr>
          <p:nvPr>
            <p:ph idx="1"/>
          </p:nvPr>
        </p:nvSpPr>
        <p:spPr/>
        <p:txBody>
          <a:bodyPr/>
          <a:lstStyle/>
          <a:p>
            <a:pPr marL="0" indent="0">
              <a:buNone/>
            </a:pPr>
            <a:r>
              <a:rPr lang="en-US" b="1" dirty="0"/>
              <a:t>2. </a:t>
            </a:r>
            <a:r>
              <a:rPr lang="en-US" sz="2400" b="1" dirty="0">
                <a:latin typeface="Century Gothic" panose="020B0502020202020204" pitchFamily="34" charset="0"/>
              </a:rPr>
              <a:t>Social Media Comparison</a:t>
            </a:r>
          </a:p>
          <a:p>
            <a:pPr lvl="1"/>
            <a:r>
              <a:rPr lang="en-US" sz="2000" dirty="0">
                <a:latin typeface="Century Gothic" panose="020B0502020202020204" pitchFamily="34" charset="0"/>
              </a:rPr>
              <a:t>Compare social media channels</a:t>
            </a:r>
          </a:p>
          <a:p>
            <a:pPr lvl="1"/>
            <a:r>
              <a:rPr lang="en-US" sz="2000" dirty="0">
                <a:latin typeface="Century Gothic" panose="020B0502020202020204" pitchFamily="34" charset="0"/>
              </a:rPr>
              <a:t>Audience growth rate</a:t>
            </a:r>
          </a:p>
          <a:p>
            <a:pPr lvl="1"/>
            <a:r>
              <a:rPr lang="en-US" sz="2000" dirty="0">
                <a:latin typeface="Century Gothic" panose="020B0502020202020204" pitchFamily="34" charset="0"/>
              </a:rPr>
              <a:t>Content distribution</a:t>
            </a:r>
          </a:p>
          <a:p>
            <a:pPr lvl="1"/>
            <a:r>
              <a:rPr lang="en-US" sz="2000" dirty="0">
                <a:latin typeface="Century Gothic" panose="020B0502020202020204" pitchFamily="34" charset="0"/>
              </a:rPr>
              <a:t>Content Engagement</a:t>
            </a:r>
          </a:p>
          <a:p>
            <a:pPr lvl="1"/>
            <a:r>
              <a:rPr lang="en-US" sz="2000" dirty="0">
                <a:latin typeface="Century Gothic" panose="020B0502020202020204" pitchFamily="34" charset="0"/>
              </a:rPr>
              <a:t>Share of interactions</a:t>
            </a:r>
            <a:endParaRPr lang="en-PK" sz="2000" dirty="0">
              <a:latin typeface="Century Gothic" panose="020B0502020202020204" pitchFamily="34" charset="0"/>
            </a:endParaRPr>
          </a:p>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3. SEO keyword Analysis</a:t>
            </a:r>
          </a:p>
          <a:p>
            <a:pPr lvl="1"/>
            <a:r>
              <a:rPr lang="en-US" sz="2000" dirty="0">
                <a:latin typeface="Century Gothic" panose="020B0502020202020204" pitchFamily="34" charset="0"/>
              </a:rPr>
              <a:t>Which keywords your competitors are using for SEO</a:t>
            </a:r>
          </a:p>
          <a:p>
            <a:pPr lvl="1"/>
            <a:endParaRPr lang="en-US" sz="2000" dirty="0">
              <a:latin typeface="Century Gothic" panose="020B0502020202020204" pitchFamily="34" charset="0"/>
            </a:endParaRPr>
          </a:p>
          <a:p>
            <a:r>
              <a:rPr lang="en-US" sz="2400" dirty="0">
                <a:latin typeface="Century Gothic" panose="020B0502020202020204" pitchFamily="34" charset="0"/>
              </a:rPr>
              <a:t>Integrate above three points to do a detailed analysis</a:t>
            </a:r>
            <a:endParaRPr lang="en-PK" sz="2400" dirty="0">
              <a:latin typeface="Century Gothic" panose="020B0502020202020204" pitchFamily="34" charset="0"/>
            </a:endParaRPr>
          </a:p>
        </p:txBody>
      </p:sp>
    </p:spTree>
    <p:extLst>
      <p:ext uri="{BB962C8B-B14F-4D97-AF65-F5344CB8AC3E}">
        <p14:creationId xmlns:p14="http://schemas.microsoft.com/office/powerpoint/2010/main" val="266909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Step-5      (Assessing Opportunities &amp; Threats)</a:t>
            </a:r>
          </a:p>
          <a:p>
            <a:pPr marL="0" indent="0">
              <a:buNone/>
            </a:pPr>
            <a:r>
              <a:rPr lang="en-US" sz="2400" dirty="0">
                <a:latin typeface="Century Gothic" panose="020B0502020202020204" pitchFamily="34" charset="0"/>
              </a:rPr>
              <a:t>Opportunities and threats are external factors that are not in your control.</a:t>
            </a:r>
          </a:p>
          <a:p>
            <a:pPr marL="457200" indent="-457200">
              <a:buAutoNum type="arabicPeriod"/>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PEST Analysis</a:t>
            </a:r>
          </a:p>
          <a:p>
            <a:pPr marL="0" indent="0">
              <a:buNone/>
            </a:pPr>
            <a:r>
              <a:rPr lang="en-US" sz="2400" b="1" dirty="0">
                <a:latin typeface="Century Gothic" panose="020B0502020202020204" pitchFamily="34" charset="0"/>
              </a:rPr>
              <a:t>P=   </a:t>
            </a:r>
            <a:r>
              <a:rPr lang="en-US" sz="2400" dirty="0">
                <a:latin typeface="Century Gothic" panose="020B0502020202020204" pitchFamily="34" charset="0"/>
              </a:rPr>
              <a:t>Political Analysis</a:t>
            </a: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E=   </a:t>
            </a:r>
            <a:r>
              <a:rPr lang="en-US" sz="2400" dirty="0">
                <a:latin typeface="Century Gothic" panose="020B0502020202020204" pitchFamily="34" charset="0"/>
              </a:rPr>
              <a:t>Economic Analysis</a:t>
            </a: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S=   </a:t>
            </a:r>
            <a:r>
              <a:rPr lang="en-US" sz="2400" dirty="0">
                <a:latin typeface="Century Gothic" panose="020B0502020202020204" pitchFamily="34" charset="0"/>
              </a:rPr>
              <a:t>Social Analysis</a:t>
            </a: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T=   </a:t>
            </a:r>
            <a:r>
              <a:rPr lang="en-US" sz="2400" dirty="0">
                <a:latin typeface="Century Gothic" panose="020B0502020202020204" pitchFamily="34" charset="0"/>
              </a:rPr>
              <a:t>Technological Analysis</a:t>
            </a:r>
            <a:endParaRPr lang="en-US" sz="2400" b="1" dirty="0">
              <a:latin typeface="Century Gothic" panose="020B0502020202020204" pitchFamily="34" charset="0"/>
            </a:endParaRPr>
          </a:p>
          <a:p>
            <a:pPr marL="0" indent="0">
              <a:buNone/>
            </a:pPr>
            <a:endParaRPr lang="en-PK" sz="2400" dirty="0">
              <a:latin typeface="Century Gothic" panose="020B0502020202020204" pitchFamily="34" charset="0"/>
            </a:endParaRPr>
          </a:p>
        </p:txBody>
      </p:sp>
    </p:spTree>
    <p:extLst>
      <p:ext uri="{BB962C8B-B14F-4D97-AF65-F5344CB8AC3E}">
        <p14:creationId xmlns:p14="http://schemas.microsoft.com/office/powerpoint/2010/main" val="1397231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normAutofit/>
          </a:bodyPr>
          <a:lstStyle/>
          <a:p>
            <a:pPr marL="457200" indent="-457200">
              <a:buAutoNum type="arabicPeriod"/>
            </a:pPr>
            <a:r>
              <a:rPr lang="en-US" sz="2400" b="1" dirty="0">
                <a:latin typeface="Century Gothic" panose="020B0502020202020204" pitchFamily="34" charset="0"/>
              </a:rPr>
              <a:t>Industry Oriented Threats &amp; Opportunities:</a:t>
            </a:r>
          </a:p>
          <a:p>
            <a:pPr lvl="1"/>
            <a:r>
              <a:rPr lang="en-US" sz="2000" dirty="0">
                <a:latin typeface="Century Gothic" panose="020B0502020202020204" pitchFamily="34" charset="0"/>
              </a:rPr>
              <a:t> Target industry support 4G or 3G?</a:t>
            </a:r>
          </a:p>
          <a:p>
            <a:pPr lvl="1"/>
            <a:r>
              <a:rPr lang="en-US" sz="2000" dirty="0">
                <a:latin typeface="Century Gothic" panose="020B0502020202020204" pitchFamily="34" charset="0"/>
              </a:rPr>
              <a:t>Customer use internet for online shopping or reading news?</a:t>
            </a:r>
          </a:p>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2. Customer Related Opportunities &amp; Threats:</a:t>
            </a:r>
          </a:p>
          <a:p>
            <a:pPr lvl="1"/>
            <a:r>
              <a:rPr lang="en-US" sz="2000" dirty="0">
                <a:latin typeface="Century Gothic" panose="020B0502020202020204" pitchFamily="34" charset="0"/>
              </a:rPr>
              <a:t>Age wise</a:t>
            </a:r>
          </a:p>
          <a:p>
            <a:pPr lvl="1"/>
            <a:r>
              <a:rPr lang="en-US" sz="2000" dirty="0">
                <a:latin typeface="Century Gothic" panose="020B0502020202020204" pitchFamily="34" charset="0"/>
              </a:rPr>
              <a:t>Usage pattern</a:t>
            </a:r>
          </a:p>
          <a:p>
            <a:pPr lvl="1"/>
            <a:endParaRPr lang="en-US" sz="2000" dirty="0">
              <a:latin typeface="Century Gothic" panose="020B0502020202020204" pitchFamily="34" charset="0"/>
            </a:endParaRPr>
          </a:p>
          <a:p>
            <a:pPr marL="0" indent="0">
              <a:buNone/>
            </a:pPr>
            <a:r>
              <a:rPr lang="en-US" sz="2400" b="1" dirty="0">
                <a:latin typeface="Century Gothic" panose="020B0502020202020204" pitchFamily="34" charset="0"/>
              </a:rPr>
              <a:t>3. Government Related Threats &amp; Opportunities:</a:t>
            </a:r>
          </a:p>
          <a:p>
            <a:pPr lvl="1"/>
            <a:r>
              <a:rPr lang="en-US" sz="2000" dirty="0">
                <a:latin typeface="Century Gothic" panose="020B0502020202020204" pitchFamily="34" charset="0"/>
              </a:rPr>
              <a:t>Government laws and policies</a:t>
            </a:r>
          </a:p>
        </p:txBody>
      </p:sp>
    </p:spTree>
    <p:extLst>
      <p:ext uri="{BB962C8B-B14F-4D97-AF65-F5344CB8AC3E}">
        <p14:creationId xmlns:p14="http://schemas.microsoft.com/office/powerpoint/2010/main" val="53384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lstStyle/>
          <a:p>
            <a:pPr marL="0" indent="0">
              <a:buNone/>
            </a:pPr>
            <a:r>
              <a:rPr lang="en-US" dirty="0"/>
              <a:t>How to do it practically?</a:t>
            </a:r>
          </a:p>
          <a:p>
            <a:pPr lvl="1"/>
            <a:r>
              <a:rPr lang="en-US" dirty="0"/>
              <a:t>Initially, find out just three opportunities and three threats</a:t>
            </a:r>
          </a:p>
          <a:p>
            <a:pPr lvl="1"/>
            <a:r>
              <a:rPr lang="en-US" dirty="0"/>
              <a:t>Support all of them with the help of data</a:t>
            </a:r>
          </a:p>
          <a:p>
            <a:endParaRPr lang="en-US" dirty="0"/>
          </a:p>
          <a:p>
            <a:r>
              <a:rPr lang="en-US" dirty="0"/>
              <a:t>Your action plan that you are going to develop will address these opportunities and threats. </a:t>
            </a:r>
            <a:endParaRPr lang="en-PK" dirty="0"/>
          </a:p>
        </p:txBody>
      </p:sp>
    </p:spTree>
    <p:extLst>
      <p:ext uri="{BB962C8B-B14F-4D97-AF65-F5344CB8AC3E}">
        <p14:creationId xmlns:p14="http://schemas.microsoft.com/office/powerpoint/2010/main" val="544197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Step-6            (Setting SMART Objectives)</a:t>
            </a:r>
          </a:p>
          <a:p>
            <a:pPr marL="0" indent="0">
              <a:buNone/>
            </a:pPr>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SMART</a:t>
            </a:r>
            <a:r>
              <a:rPr lang="en-US" sz="2400" dirty="0">
                <a:latin typeface="Century Gothic" panose="020B0502020202020204" pitchFamily="34" charset="0"/>
              </a:rPr>
              <a:t> objectives:</a:t>
            </a:r>
          </a:p>
          <a:p>
            <a:pPr marL="0" indent="0">
              <a:buNone/>
            </a:pPr>
            <a:r>
              <a:rPr lang="en-US" sz="2400" b="1" dirty="0">
                <a:latin typeface="Century Gothic" panose="020B0502020202020204" pitchFamily="34" charset="0"/>
              </a:rPr>
              <a:t>S= </a:t>
            </a:r>
            <a:r>
              <a:rPr lang="en-US" sz="2400" dirty="0">
                <a:latin typeface="Century Gothic" panose="020B0502020202020204" pitchFamily="34" charset="0"/>
              </a:rPr>
              <a:t>Specific</a:t>
            </a: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M= </a:t>
            </a:r>
            <a:r>
              <a:rPr lang="en-US" sz="2400" dirty="0">
                <a:latin typeface="Century Gothic" panose="020B0502020202020204" pitchFamily="34" charset="0"/>
              </a:rPr>
              <a:t>Measurable</a:t>
            </a: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A=</a:t>
            </a:r>
            <a:r>
              <a:rPr lang="en-US" sz="2400" dirty="0">
                <a:latin typeface="Century Gothic" panose="020B0502020202020204" pitchFamily="34" charset="0"/>
              </a:rPr>
              <a:t> Achievable/Attainable</a:t>
            </a: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R=</a:t>
            </a:r>
            <a:r>
              <a:rPr lang="en-US" sz="2400" dirty="0">
                <a:latin typeface="Century Gothic" panose="020B0502020202020204" pitchFamily="34" charset="0"/>
              </a:rPr>
              <a:t> Relevant</a:t>
            </a: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T=</a:t>
            </a:r>
            <a:r>
              <a:rPr lang="en-US" sz="2400" dirty="0">
                <a:latin typeface="Century Gothic" panose="020B0502020202020204" pitchFamily="34" charset="0"/>
              </a:rPr>
              <a:t> Time bound</a:t>
            </a:r>
            <a:endParaRPr lang="en-US" sz="2400" b="1" dirty="0">
              <a:latin typeface="Century Gothic" panose="020B0502020202020204" pitchFamily="34" charset="0"/>
            </a:endParaRPr>
          </a:p>
          <a:p>
            <a:pPr marL="0" indent="0">
              <a:buNone/>
            </a:pPr>
            <a:endParaRPr lang="en-PK" sz="2400" dirty="0">
              <a:latin typeface="Century Gothic" panose="020B0502020202020204" pitchFamily="34" charset="0"/>
            </a:endParaRPr>
          </a:p>
        </p:txBody>
      </p:sp>
    </p:spTree>
    <p:extLst>
      <p:ext uri="{BB962C8B-B14F-4D97-AF65-F5344CB8AC3E}">
        <p14:creationId xmlns:p14="http://schemas.microsoft.com/office/powerpoint/2010/main" val="234318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E131-CB25-40B8-A8CA-9B6468FE7ED3}"/>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dirty="0"/>
          </a:p>
        </p:txBody>
      </p:sp>
      <p:sp>
        <p:nvSpPr>
          <p:cNvPr id="3" name="Content Placeholder 2">
            <a:extLst>
              <a:ext uri="{FF2B5EF4-FFF2-40B4-BE49-F238E27FC236}">
                <a16:creationId xmlns:a16="http://schemas.microsoft.com/office/drawing/2014/main" id="{77F208BF-ED50-49B0-8F91-1DA9446A7CF1}"/>
              </a:ext>
            </a:extLst>
          </p:cNvPr>
          <p:cNvSpPr>
            <a:spLocks noGrp="1"/>
          </p:cNvSpPr>
          <p:nvPr>
            <p:ph idx="1"/>
          </p:nvPr>
        </p:nvSpPr>
        <p:spPr>
          <a:xfrm>
            <a:off x="838200" y="1554480"/>
            <a:ext cx="10515600" cy="5061904"/>
          </a:xfrm>
        </p:spPr>
        <p:txBody>
          <a:bodyPr>
            <a:normAutofit/>
          </a:bodyPr>
          <a:lstStyle/>
          <a:p>
            <a:pPr marL="0" indent="0">
              <a:buNone/>
            </a:pPr>
            <a:r>
              <a:rPr lang="en-US" sz="2400" dirty="0">
                <a:latin typeface="Century Gothic" panose="020B0502020202020204" pitchFamily="34" charset="0"/>
              </a:rPr>
              <a:t>DM plan includes:</a:t>
            </a:r>
          </a:p>
          <a:p>
            <a:pPr marL="457200" indent="-457200">
              <a:buFont typeface="+mj-lt"/>
              <a:buAutoNum type="arabicPeriod"/>
            </a:pPr>
            <a:r>
              <a:rPr lang="en-US" sz="2400" dirty="0">
                <a:latin typeface="Century Gothic" panose="020B0502020202020204" pitchFamily="34" charset="0"/>
              </a:rPr>
              <a:t>Goals &amp; Objectives</a:t>
            </a:r>
          </a:p>
          <a:p>
            <a:pPr lvl="1"/>
            <a:r>
              <a:rPr lang="en-US" sz="2000" dirty="0">
                <a:latin typeface="Century Gothic" panose="020B0502020202020204" pitchFamily="34" charset="0"/>
              </a:rPr>
              <a:t>For a specific marketing </a:t>
            </a:r>
            <a:r>
              <a:rPr lang="en-US" sz="2000" dirty="0" err="1">
                <a:latin typeface="Century Gothic" panose="020B0502020202020204" pitchFamily="34" charset="0"/>
              </a:rPr>
              <a:t>compaign</a:t>
            </a:r>
            <a:endParaRPr lang="en-US" sz="2000" dirty="0">
              <a:latin typeface="Century Gothic" panose="020B0502020202020204" pitchFamily="34" charset="0"/>
            </a:endParaRPr>
          </a:p>
          <a:p>
            <a:pPr lvl="1"/>
            <a:r>
              <a:rPr lang="en-US" sz="2000" dirty="0">
                <a:latin typeface="Century Gothic" panose="020B0502020202020204" pitchFamily="34" charset="0"/>
              </a:rPr>
              <a:t>Well-thought out &amp; outlined with experience</a:t>
            </a:r>
          </a:p>
          <a:p>
            <a:pPr marL="457200" indent="-457200">
              <a:buFont typeface="+mj-lt"/>
              <a:buAutoNum type="arabicPeriod"/>
            </a:pPr>
            <a:r>
              <a:rPr lang="en-US" sz="2400" dirty="0">
                <a:latin typeface="Century Gothic" panose="020B0502020202020204" pitchFamily="34" charset="0"/>
              </a:rPr>
              <a:t>Research</a:t>
            </a:r>
          </a:p>
          <a:p>
            <a:pPr lvl="1"/>
            <a:r>
              <a:rPr lang="en-US" sz="2000" dirty="0">
                <a:latin typeface="Century Gothic" panose="020B0502020202020204" pitchFamily="34" charset="0"/>
              </a:rPr>
              <a:t>Customer Research                                               </a:t>
            </a:r>
          </a:p>
          <a:p>
            <a:pPr lvl="1"/>
            <a:r>
              <a:rPr lang="en-US" sz="2000" dirty="0">
                <a:latin typeface="Century Gothic" panose="020B0502020202020204" pitchFamily="34" charset="0"/>
              </a:rPr>
              <a:t>Competitor Research</a:t>
            </a:r>
          </a:p>
          <a:p>
            <a:pPr lvl="1"/>
            <a:r>
              <a:rPr lang="en-US" sz="2000" dirty="0">
                <a:latin typeface="Century Gothic" panose="020B0502020202020204" pitchFamily="34" charset="0"/>
              </a:rPr>
              <a:t>Market Research</a:t>
            </a:r>
          </a:p>
          <a:p>
            <a:pPr marL="457200" indent="-457200">
              <a:buFont typeface="+mj-lt"/>
              <a:buAutoNum type="arabicPeriod"/>
            </a:pPr>
            <a:r>
              <a:rPr lang="en-US" sz="2400" dirty="0">
                <a:latin typeface="Century Gothic" panose="020B0502020202020204" pitchFamily="34" charset="0"/>
              </a:rPr>
              <a:t>Strategies &amp; Tactics</a:t>
            </a:r>
          </a:p>
          <a:p>
            <a:pPr lvl="1"/>
            <a:r>
              <a:rPr lang="en-US" sz="2000" dirty="0">
                <a:latin typeface="Century Gothic" panose="020B0502020202020204" pitchFamily="34" charset="0"/>
              </a:rPr>
              <a:t>What </a:t>
            </a:r>
            <a:r>
              <a:rPr lang="en-US" sz="2000" dirty="0" err="1">
                <a:latin typeface="Century Gothic" panose="020B0502020202020204" pitchFamily="34" charset="0"/>
              </a:rPr>
              <a:t>plateforms</a:t>
            </a:r>
            <a:r>
              <a:rPr lang="en-US" sz="2000" dirty="0">
                <a:latin typeface="Century Gothic" panose="020B0502020202020204" pitchFamily="34" charset="0"/>
              </a:rPr>
              <a:t> to use and how to use them</a:t>
            </a:r>
          </a:p>
          <a:p>
            <a:pPr marL="457200" indent="-457200">
              <a:buFont typeface="+mj-lt"/>
              <a:buAutoNum type="arabicPeriod"/>
            </a:pPr>
            <a:r>
              <a:rPr lang="en-US" sz="2400" dirty="0">
                <a:latin typeface="Century Gothic" panose="020B0502020202020204" pitchFamily="34" charset="0"/>
              </a:rPr>
              <a:t>Control &amp; Implementation</a:t>
            </a:r>
          </a:p>
          <a:p>
            <a:pPr lvl="1"/>
            <a:r>
              <a:rPr lang="en-US" sz="2000" dirty="0">
                <a:latin typeface="Century Gothic" panose="020B0502020202020204" pitchFamily="34" charset="0"/>
              </a:rPr>
              <a:t>Decide a mechanism through which DM is controlled, implemented and </a:t>
            </a:r>
            <a:r>
              <a:rPr lang="en-US" sz="2000" dirty="0" err="1">
                <a:latin typeface="Century Gothic" panose="020B0502020202020204" pitchFamily="34" charset="0"/>
              </a:rPr>
              <a:t>recieved</a:t>
            </a:r>
            <a:endParaRPr lang="en-PK" sz="2000" dirty="0">
              <a:latin typeface="Century Gothic" panose="020B0502020202020204" pitchFamily="34" charset="0"/>
            </a:endParaRPr>
          </a:p>
        </p:txBody>
      </p:sp>
    </p:spTree>
    <p:extLst>
      <p:ext uri="{BB962C8B-B14F-4D97-AF65-F5344CB8AC3E}">
        <p14:creationId xmlns:p14="http://schemas.microsoft.com/office/powerpoint/2010/main" val="1944503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Specific:</a:t>
            </a:r>
          </a:p>
          <a:p>
            <a:pPr lvl="1"/>
            <a:r>
              <a:rPr lang="en-US" sz="2000" dirty="0" err="1">
                <a:latin typeface="Century Gothic" panose="020B0502020202020204" pitchFamily="34" charset="0"/>
              </a:rPr>
              <a:t>E.g</a:t>
            </a:r>
            <a:r>
              <a:rPr lang="en-US" sz="2000" dirty="0">
                <a:latin typeface="Century Gothic" panose="020B0502020202020204" pitchFamily="34" charset="0"/>
              </a:rPr>
              <a:t> Increasing # of users in </a:t>
            </a:r>
            <a:r>
              <a:rPr lang="en-US" sz="2000" dirty="0" err="1">
                <a:latin typeface="Century Gothic" panose="020B0502020202020204" pitchFamily="34" charset="0"/>
              </a:rPr>
              <a:t>facebook</a:t>
            </a:r>
            <a:endParaRPr lang="en-US" sz="2000" dirty="0">
              <a:latin typeface="Century Gothic" panose="020B0502020202020204" pitchFamily="34" charset="0"/>
            </a:endParaRPr>
          </a:p>
          <a:p>
            <a:pPr marL="0" indent="0">
              <a:buNone/>
            </a:pPr>
            <a:r>
              <a:rPr lang="en-US" sz="2400" b="1" dirty="0">
                <a:latin typeface="Century Gothic" panose="020B0502020202020204" pitchFamily="34" charset="0"/>
              </a:rPr>
              <a:t>Measurable:</a:t>
            </a:r>
          </a:p>
          <a:p>
            <a:pPr lvl="1"/>
            <a:r>
              <a:rPr lang="en-US" sz="2000" dirty="0">
                <a:latin typeface="Century Gothic" panose="020B0502020202020204" pitchFamily="34" charset="0"/>
              </a:rPr>
              <a:t>Attach a number with your objectives</a:t>
            </a:r>
          </a:p>
          <a:p>
            <a:pPr marL="0" indent="0">
              <a:buNone/>
            </a:pPr>
            <a:r>
              <a:rPr lang="en-US" sz="2400" b="1" dirty="0">
                <a:latin typeface="Century Gothic" panose="020B0502020202020204" pitchFamily="34" charset="0"/>
              </a:rPr>
              <a:t>Achievable/Attainable:</a:t>
            </a:r>
          </a:p>
          <a:p>
            <a:pPr lvl="1"/>
            <a:r>
              <a:rPr lang="en-US" sz="2000" dirty="0">
                <a:latin typeface="Century Gothic" panose="020B0502020202020204" pitchFamily="34" charset="0"/>
              </a:rPr>
              <a:t>On the basis of research, analyze either they are possible or not</a:t>
            </a:r>
          </a:p>
          <a:p>
            <a:pPr marL="0" indent="0">
              <a:buNone/>
            </a:pPr>
            <a:r>
              <a:rPr lang="en-US" sz="2400" b="1" dirty="0">
                <a:latin typeface="Century Gothic" panose="020B0502020202020204" pitchFamily="34" charset="0"/>
              </a:rPr>
              <a:t>Relevant:</a:t>
            </a:r>
          </a:p>
          <a:p>
            <a:pPr lvl="1"/>
            <a:r>
              <a:rPr lang="en-US" sz="2000" dirty="0">
                <a:latin typeface="Century Gothic" panose="020B0502020202020204" pitchFamily="34" charset="0"/>
              </a:rPr>
              <a:t>Objectives must be relevant with your company</a:t>
            </a:r>
          </a:p>
          <a:p>
            <a:pPr marL="0" indent="0">
              <a:buNone/>
            </a:pPr>
            <a:r>
              <a:rPr lang="en-US" sz="2400" b="1" dirty="0">
                <a:latin typeface="Century Gothic" panose="020B0502020202020204" pitchFamily="34" charset="0"/>
              </a:rPr>
              <a:t>Time Bound:</a:t>
            </a:r>
          </a:p>
          <a:p>
            <a:pPr lvl="1"/>
            <a:r>
              <a:rPr lang="en-US" sz="2000" dirty="0">
                <a:latin typeface="Century Gothic" panose="020B0502020202020204" pitchFamily="34" charset="0"/>
              </a:rPr>
              <a:t>Specify exact time for every objective</a:t>
            </a:r>
            <a:endParaRPr lang="en-PK" sz="2000" dirty="0">
              <a:latin typeface="Century Gothic" panose="020B0502020202020204" pitchFamily="34" charset="0"/>
            </a:endParaRPr>
          </a:p>
        </p:txBody>
      </p:sp>
    </p:spTree>
    <p:extLst>
      <p:ext uri="{BB962C8B-B14F-4D97-AF65-F5344CB8AC3E}">
        <p14:creationId xmlns:p14="http://schemas.microsoft.com/office/powerpoint/2010/main" val="4255632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lstStyle/>
          <a:p>
            <a:pPr marL="0" indent="0">
              <a:buNone/>
            </a:pPr>
            <a:r>
              <a:rPr lang="en-US" b="1" dirty="0"/>
              <a:t>Examples:</a:t>
            </a:r>
          </a:p>
          <a:p>
            <a:pPr marL="0" indent="0">
              <a:buNone/>
            </a:pPr>
            <a:r>
              <a:rPr lang="en-US" sz="2400" b="1" dirty="0"/>
              <a:t>Engagement Objective:</a:t>
            </a:r>
          </a:p>
          <a:p>
            <a:pPr marL="0" indent="0" algn="ctr">
              <a:buNone/>
            </a:pPr>
            <a:r>
              <a:rPr lang="en-US" sz="2400" dirty="0"/>
              <a:t>         “Increase active customers by 500 this month”</a:t>
            </a:r>
          </a:p>
          <a:p>
            <a:pPr marL="0" indent="0">
              <a:buNone/>
            </a:pPr>
            <a:r>
              <a:rPr lang="en-US" sz="2400" dirty="0"/>
              <a:t>Active customer = Person who makes one interaction a week</a:t>
            </a:r>
          </a:p>
          <a:p>
            <a:pPr marL="0" indent="0">
              <a:buNone/>
            </a:pPr>
            <a:endParaRPr lang="en-US" sz="2400" dirty="0"/>
          </a:p>
          <a:p>
            <a:pPr marL="0" indent="0">
              <a:buNone/>
            </a:pPr>
            <a:r>
              <a:rPr lang="en-US" sz="2400" b="1" dirty="0"/>
              <a:t>E-commerce Objective:</a:t>
            </a:r>
          </a:p>
          <a:p>
            <a:pPr marL="0" indent="0" algn="ctr">
              <a:buNone/>
            </a:pPr>
            <a:r>
              <a:rPr lang="en-US" sz="2400" dirty="0"/>
              <a:t>“Achieve 10% revenue from e-commerce website within 3 years”</a:t>
            </a:r>
            <a:endParaRPr lang="en-PK" sz="2400" dirty="0"/>
          </a:p>
        </p:txBody>
      </p:sp>
    </p:spTree>
    <p:extLst>
      <p:ext uri="{BB962C8B-B14F-4D97-AF65-F5344CB8AC3E}">
        <p14:creationId xmlns:p14="http://schemas.microsoft.com/office/powerpoint/2010/main" val="3552788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normAutofit/>
          </a:bodyPr>
          <a:lstStyle/>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Lead Objective:</a:t>
            </a:r>
          </a:p>
          <a:p>
            <a:pPr marL="0" indent="0" algn="ctr">
              <a:buNone/>
            </a:pPr>
            <a:endParaRPr lang="en-US" sz="2400" dirty="0">
              <a:latin typeface="Century Gothic" panose="020B0502020202020204" pitchFamily="34" charset="0"/>
            </a:endParaRPr>
          </a:p>
          <a:p>
            <a:pPr marL="0" indent="0" algn="ctr">
              <a:buNone/>
            </a:pPr>
            <a:r>
              <a:rPr lang="en-US" sz="2400" dirty="0">
                <a:latin typeface="Century Gothic" panose="020B0502020202020204" pitchFamily="34" charset="0"/>
              </a:rPr>
              <a:t>“Get 1500 new online customers this year at an average cost per acquisition (CPA) of $15 and profitability of $20”</a:t>
            </a:r>
            <a:endParaRPr lang="en-PK" sz="2400" dirty="0">
              <a:latin typeface="Century Gothic" panose="020B0502020202020204" pitchFamily="34" charset="0"/>
            </a:endParaRPr>
          </a:p>
        </p:txBody>
      </p:sp>
    </p:spTree>
    <p:extLst>
      <p:ext uri="{BB962C8B-B14F-4D97-AF65-F5344CB8AC3E}">
        <p14:creationId xmlns:p14="http://schemas.microsoft.com/office/powerpoint/2010/main" val="21462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Step-7    (Selection Of Platforms To Achieve Objectives)</a:t>
            </a:r>
          </a:p>
          <a:p>
            <a:endParaRPr lang="en-US" sz="2400" dirty="0">
              <a:latin typeface="Century Gothic" panose="020B0502020202020204" pitchFamily="34" charset="0"/>
            </a:endParaRPr>
          </a:p>
          <a:p>
            <a:r>
              <a:rPr lang="en-US" sz="2400" dirty="0">
                <a:latin typeface="Century Gothic" panose="020B0502020202020204" pitchFamily="34" charset="0"/>
              </a:rPr>
              <a:t>Which platform will your client use to achieve objectives.</a:t>
            </a:r>
          </a:p>
          <a:p>
            <a:r>
              <a:rPr lang="en-US" sz="2400" dirty="0">
                <a:latin typeface="Century Gothic" panose="020B0502020202020204" pitchFamily="34" charset="0"/>
              </a:rPr>
              <a:t>Following points are justified in an effective DM plan</a:t>
            </a:r>
          </a:p>
          <a:p>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Which platform is relevant to you?</a:t>
            </a:r>
          </a:p>
          <a:p>
            <a:pPr lvl="1"/>
            <a:r>
              <a:rPr lang="en-US" sz="2000" dirty="0">
                <a:latin typeface="Century Gothic" panose="020B0502020202020204" pitchFamily="34" charset="0"/>
              </a:rPr>
              <a:t>Write a short detail about particular platform that you suggested to use in DM plan</a:t>
            </a:r>
          </a:p>
          <a:p>
            <a:pPr marL="0" indent="0">
              <a:buNone/>
            </a:pPr>
            <a:endParaRPr lang="en-PK" sz="2400" dirty="0">
              <a:latin typeface="Century Gothic" panose="020B0502020202020204" pitchFamily="34" charset="0"/>
            </a:endParaRPr>
          </a:p>
        </p:txBody>
      </p:sp>
    </p:spTree>
    <p:extLst>
      <p:ext uri="{BB962C8B-B14F-4D97-AF65-F5344CB8AC3E}">
        <p14:creationId xmlns:p14="http://schemas.microsoft.com/office/powerpoint/2010/main" val="49455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E796-5040-423D-B6B7-DF92749E9AB0}"/>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7DD263A-B8A7-4E9C-B8C1-DF7EC2E05259}"/>
              </a:ext>
            </a:extLst>
          </p:cNvPr>
          <p:cNvSpPr>
            <a:spLocks noGrp="1"/>
          </p:cNvSpPr>
          <p:nvPr>
            <p:ph idx="1"/>
          </p:nvPr>
        </p:nvSpPr>
        <p:spPr/>
        <p:txBody>
          <a:bodyPr>
            <a:normAutofit/>
          </a:bodyPr>
          <a:lstStyle/>
          <a:p>
            <a:pPr marL="0" indent="0">
              <a:buNone/>
            </a:pPr>
            <a:r>
              <a:rPr lang="en-US" sz="2400" dirty="0">
                <a:latin typeface="Century Gothic" panose="020B0502020202020204" pitchFamily="34" charset="0"/>
              </a:rPr>
              <a:t>2. What are the objectives?</a:t>
            </a:r>
          </a:p>
          <a:p>
            <a:pPr lvl="1"/>
            <a:r>
              <a:rPr lang="en-US" sz="2000" dirty="0">
                <a:latin typeface="Century Gothic" panose="020B0502020202020204" pitchFamily="34" charset="0"/>
              </a:rPr>
              <a:t>Revise your objectives and merge them with those platform</a:t>
            </a:r>
          </a:p>
          <a:p>
            <a:pPr lvl="1"/>
            <a:endParaRPr lang="en-US" sz="2000" dirty="0">
              <a:latin typeface="Century Gothic" panose="020B0502020202020204" pitchFamily="34" charset="0"/>
            </a:endParaRPr>
          </a:p>
          <a:p>
            <a:pPr marL="0" indent="0">
              <a:buNone/>
            </a:pPr>
            <a:r>
              <a:rPr lang="en-US" sz="2400" dirty="0">
                <a:latin typeface="Century Gothic" panose="020B0502020202020204" pitchFamily="34" charset="0"/>
              </a:rPr>
              <a:t>3. What channels your customers are using?</a:t>
            </a:r>
          </a:p>
          <a:p>
            <a:pPr lvl="1"/>
            <a:r>
              <a:rPr lang="en-US" sz="2000" dirty="0">
                <a:latin typeface="Century Gothic" panose="020B0502020202020204" pitchFamily="34" charset="0"/>
              </a:rPr>
              <a:t>Justify it</a:t>
            </a:r>
          </a:p>
          <a:p>
            <a:pPr marL="0" indent="0">
              <a:buNone/>
            </a:pPr>
            <a:r>
              <a:rPr lang="en-US" sz="2400" dirty="0">
                <a:latin typeface="Century Gothic" panose="020B0502020202020204" pitchFamily="34" charset="0"/>
              </a:rPr>
              <a:t>4. What channels your competitors are using?</a:t>
            </a:r>
          </a:p>
          <a:p>
            <a:pPr lvl="1"/>
            <a:r>
              <a:rPr lang="en-US" sz="2000" dirty="0">
                <a:latin typeface="Century Gothic" panose="020B0502020202020204" pitchFamily="34" charset="0"/>
              </a:rPr>
              <a:t>Justify it</a:t>
            </a:r>
          </a:p>
          <a:p>
            <a:pPr marL="0" indent="0">
              <a:buNone/>
            </a:pPr>
            <a:r>
              <a:rPr lang="en-US" sz="2400" dirty="0">
                <a:latin typeface="Century Gothic" panose="020B0502020202020204" pitchFamily="34" charset="0"/>
              </a:rPr>
              <a:t>5. What kind of content will you share?</a:t>
            </a:r>
          </a:p>
          <a:p>
            <a:pPr marL="0" indent="0">
              <a:buNone/>
            </a:pPr>
            <a:r>
              <a:rPr lang="en-US" sz="2400" dirty="0">
                <a:latin typeface="Century Gothic" panose="020B0502020202020204" pitchFamily="34" charset="0"/>
              </a:rPr>
              <a:t>6. How many channels can you manage?</a:t>
            </a:r>
            <a:endParaRPr lang="en-PK" sz="2400" dirty="0">
              <a:latin typeface="Century Gothic" panose="020B0502020202020204" pitchFamily="34" charset="0"/>
            </a:endParaRPr>
          </a:p>
        </p:txBody>
      </p:sp>
    </p:spTree>
    <p:extLst>
      <p:ext uri="{BB962C8B-B14F-4D97-AF65-F5344CB8AC3E}">
        <p14:creationId xmlns:p14="http://schemas.microsoft.com/office/powerpoint/2010/main" val="2419755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3954-0798-492A-9838-312F0FE96FE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566541A-92F9-45D4-A724-1523BF30B3F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Step-8            (Targeting &amp; Segmentation)</a:t>
            </a:r>
          </a:p>
          <a:p>
            <a:endParaRPr lang="en-US" sz="2400" dirty="0">
              <a:latin typeface="Century Gothic" panose="020B0502020202020204" pitchFamily="34" charset="0"/>
            </a:endParaRPr>
          </a:p>
          <a:p>
            <a:r>
              <a:rPr lang="en-US" sz="2400" dirty="0">
                <a:latin typeface="Century Gothic" panose="020B0502020202020204" pitchFamily="34" charset="0"/>
              </a:rPr>
              <a:t>Identify the segment of the market to which you are trying to deliver your message </a:t>
            </a:r>
          </a:p>
          <a:p>
            <a:r>
              <a:rPr lang="en-US" sz="2400" dirty="0">
                <a:latin typeface="Century Gothic" panose="020B0502020202020204" pitchFamily="34" charset="0"/>
              </a:rPr>
              <a:t>This step leads to breaking customers int groups and focusing the marketing efforts on specific groups</a:t>
            </a:r>
            <a:endParaRPr lang="en-PK" sz="2400" dirty="0">
              <a:latin typeface="Century Gothic" panose="020B0502020202020204" pitchFamily="34" charset="0"/>
            </a:endParaRPr>
          </a:p>
        </p:txBody>
      </p:sp>
    </p:spTree>
    <p:extLst>
      <p:ext uri="{BB962C8B-B14F-4D97-AF65-F5344CB8AC3E}">
        <p14:creationId xmlns:p14="http://schemas.microsoft.com/office/powerpoint/2010/main" val="943220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3954-0798-492A-9838-312F0FE96FE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566541A-92F9-45D4-A724-1523BF30B3F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Why segment &amp; target?</a:t>
            </a:r>
          </a:p>
          <a:p>
            <a:endParaRPr lang="en-US" sz="2400" dirty="0">
              <a:latin typeface="Century Gothic" panose="020B0502020202020204" pitchFamily="34" charset="0"/>
            </a:endParaRPr>
          </a:p>
          <a:p>
            <a:r>
              <a:rPr lang="en-US" sz="2400" dirty="0">
                <a:latin typeface="Century Gothic" panose="020B0502020202020204" pitchFamily="34" charset="0"/>
              </a:rPr>
              <a:t>It saves you money</a:t>
            </a:r>
          </a:p>
          <a:p>
            <a:r>
              <a:rPr lang="en-US" sz="2400" dirty="0" err="1">
                <a:latin typeface="Century Gothic" panose="020B0502020202020204" pitchFamily="34" charset="0"/>
              </a:rPr>
              <a:t>Riched</a:t>
            </a:r>
            <a:r>
              <a:rPr lang="en-US" sz="2400" dirty="0">
                <a:latin typeface="Century Gothic" panose="020B0502020202020204" pitchFamily="34" charset="0"/>
              </a:rPr>
              <a:t>/Enhanced </a:t>
            </a:r>
            <a:r>
              <a:rPr lang="en-US" sz="2400" dirty="0" err="1">
                <a:latin typeface="Century Gothic" panose="020B0502020202020204" pitchFamily="34" charset="0"/>
              </a:rPr>
              <a:t>compaign</a:t>
            </a:r>
            <a:endParaRPr lang="en-US" sz="2400" dirty="0">
              <a:latin typeface="Century Gothic" panose="020B0502020202020204" pitchFamily="34" charset="0"/>
            </a:endParaRPr>
          </a:p>
          <a:p>
            <a:r>
              <a:rPr lang="en-US" sz="2400" dirty="0">
                <a:latin typeface="Century Gothic" panose="020B0502020202020204" pitchFamily="34" charset="0"/>
              </a:rPr>
              <a:t>Focused </a:t>
            </a:r>
            <a:r>
              <a:rPr lang="en-US" sz="2400" dirty="0" err="1">
                <a:latin typeface="Century Gothic" panose="020B0502020202020204" pitchFamily="34" charset="0"/>
              </a:rPr>
              <a:t>compaign</a:t>
            </a:r>
            <a:endParaRPr lang="en-US" sz="2400" dirty="0">
              <a:latin typeface="Century Gothic" panose="020B0502020202020204" pitchFamily="34" charset="0"/>
            </a:endParaRPr>
          </a:p>
          <a:p>
            <a:pPr marL="0" indent="0">
              <a:buNone/>
            </a:pPr>
            <a:endParaRPr lang="en-US" sz="2400" b="1" dirty="0">
              <a:latin typeface="Century Gothic" panose="020B0502020202020204" pitchFamily="34" charset="0"/>
            </a:endParaRPr>
          </a:p>
          <a:p>
            <a:pPr marL="0" indent="0">
              <a:buNone/>
            </a:pPr>
            <a:endParaRPr lang="en-PK" sz="2400" dirty="0">
              <a:latin typeface="Century Gothic" panose="020B0502020202020204" pitchFamily="34" charset="0"/>
            </a:endParaRPr>
          </a:p>
        </p:txBody>
      </p:sp>
    </p:spTree>
    <p:extLst>
      <p:ext uri="{BB962C8B-B14F-4D97-AF65-F5344CB8AC3E}">
        <p14:creationId xmlns:p14="http://schemas.microsoft.com/office/powerpoint/2010/main" val="2553099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3954-0798-492A-9838-312F0FE96FE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566541A-92F9-45D4-A724-1523BF30B3F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How to segment?</a:t>
            </a:r>
          </a:p>
          <a:p>
            <a:pPr marL="0" indent="0">
              <a:buNone/>
            </a:pPr>
            <a:endParaRPr lang="en-US" sz="2400" dirty="0">
              <a:latin typeface="Century Gothic" panose="020B0502020202020204" pitchFamily="34" charset="0"/>
            </a:endParaRPr>
          </a:p>
          <a:p>
            <a:r>
              <a:rPr lang="en-US" sz="2400" dirty="0">
                <a:latin typeface="Century Gothic" panose="020B0502020202020204" pitchFamily="34" charset="0"/>
              </a:rPr>
              <a:t>On the basis of </a:t>
            </a:r>
            <a:r>
              <a:rPr lang="en-US" dirty="0">
                <a:latin typeface="Century Gothic" panose="020B0502020202020204" pitchFamily="34" charset="0"/>
              </a:rPr>
              <a:t>demographics, behavior, </a:t>
            </a:r>
            <a:r>
              <a:rPr lang="en-US" dirty="0" err="1">
                <a:latin typeface="Century Gothic" panose="020B0502020202020204" pitchFamily="34" charset="0"/>
              </a:rPr>
              <a:t>geographics</a:t>
            </a:r>
            <a:r>
              <a:rPr lang="en-US" dirty="0">
                <a:latin typeface="Century Gothic" panose="020B0502020202020204" pitchFamily="34" charset="0"/>
              </a:rPr>
              <a:t> and lifestyle of the customer.</a:t>
            </a:r>
            <a:endParaRPr lang="en-US" b="1" dirty="0">
              <a:latin typeface="Century Gothic" panose="020B0502020202020204" pitchFamily="34" charset="0"/>
            </a:endParaRPr>
          </a:p>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How to Target?</a:t>
            </a:r>
          </a:p>
          <a:p>
            <a:r>
              <a:rPr lang="en-US" sz="2400" dirty="0">
                <a:latin typeface="Century Gothic" panose="020B0502020202020204" pitchFamily="34" charset="0"/>
              </a:rPr>
              <a:t>On the basis of:</a:t>
            </a:r>
          </a:p>
          <a:p>
            <a:pPr lvl="1"/>
            <a:r>
              <a:rPr lang="en-US" sz="2000" dirty="0">
                <a:latin typeface="Century Gothic" panose="020B0502020202020204" pitchFamily="34" charset="0"/>
              </a:rPr>
              <a:t>Profitability</a:t>
            </a:r>
          </a:p>
          <a:p>
            <a:pPr lvl="1"/>
            <a:r>
              <a:rPr lang="en-US" sz="2000" dirty="0">
                <a:latin typeface="Century Gothic" panose="020B0502020202020204" pitchFamily="34" charset="0"/>
              </a:rPr>
              <a:t>Size &amp;</a:t>
            </a:r>
          </a:p>
          <a:p>
            <a:pPr lvl="1"/>
            <a:r>
              <a:rPr lang="en-US" sz="2000" dirty="0">
                <a:latin typeface="Century Gothic" panose="020B0502020202020204" pitchFamily="34" charset="0"/>
              </a:rPr>
              <a:t>Potential Growth</a:t>
            </a:r>
            <a:endParaRPr lang="en-PK" sz="2000" dirty="0">
              <a:latin typeface="Century Gothic" panose="020B0502020202020204" pitchFamily="34" charset="0"/>
            </a:endParaRPr>
          </a:p>
        </p:txBody>
      </p:sp>
    </p:spTree>
    <p:extLst>
      <p:ext uri="{BB962C8B-B14F-4D97-AF65-F5344CB8AC3E}">
        <p14:creationId xmlns:p14="http://schemas.microsoft.com/office/powerpoint/2010/main" val="412040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3954-0798-492A-9838-312F0FE96FE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566541A-92F9-45D4-A724-1523BF30B3F9}"/>
              </a:ext>
            </a:extLst>
          </p:cNvPr>
          <p:cNvSpPr>
            <a:spLocks noGrp="1"/>
          </p:cNvSpPr>
          <p:nvPr>
            <p:ph idx="1"/>
          </p:nvPr>
        </p:nvSpPr>
        <p:spPr/>
        <p:txBody>
          <a:bodyPr>
            <a:normAutofit lnSpcReduction="10000"/>
          </a:bodyPr>
          <a:lstStyle/>
          <a:p>
            <a:pPr marL="0" indent="0">
              <a:buNone/>
            </a:pPr>
            <a:r>
              <a:rPr lang="en-US" b="1" dirty="0">
                <a:latin typeface="Century Gothic" panose="020B0502020202020204" pitchFamily="34" charset="0"/>
              </a:rPr>
              <a:t>Buying Stage:</a:t>
            </a:r>
          </a:p>
          <a:p>
            <a:pPr marL="0" indent="0">
              <a:buNone/>
            </a:pPr>
            <a:r>
              <a:rPr lang="en-US" sz="2400" b="1" dirty="0">
                <a:latin typeface="Century Gothic" panose="020B0502020202020204" pitchFamily="34" charset="0"/>
              </a:rPr>
              <a:t>1. High Actual</a:t>
            </a:r>
          </a:p>
          <a:p>
            <a:pPr marL="0" indent="0">
              <a:buNone/>
            </a:pPr>
            <a:r>
              <a:rPr lang="en-US" sz="2400" dirty="0">
                <a:latin typeface="Century Gothic" panose="020B0502020202020204" pitchFamily="34" charset="0"/>
              </a:rPr>
              <a:t>                 Users that will eventually convert into buyers for your services.</a:t>
            </a:r>
          </a:p>
          <a:p>
            <a:pPr marL="0" indent="0">
              <a:buNone/>
            </a:pPr>
            <a:r>
              <a:rPr lang="en-US" sz="2400" b="1" dirty="0">
                <a:latin typeface="Century Gothic" panose="020B0502020202020204" pitchFamily="34" charset="0"/>
              </a:rPr>
              <a:t>2. High Potential </a:t>
            </a:r>
          </a:p>
          <a:p>
            <a:pPr marL="0" indent="0">
              <a:buNone/>
            </a:pPr>
            <a:r>
              <a:rPr lang="en-US" sz="2400" dirty="0">
                <a:latin typeface="Century Gothic" panose="020B0502020202020204" pitchFamily="34" charset="0"/>
              </a:rPr>
              <a:t>                  Users that agree to buy from you but there is no 100% confirmation that they will convert into your actual customers. These are called your potential users.</a:t>
            </a:r>
          </a:p>
          <a:p>
            <a:pPr marL="0" indent="0">
              <a:buNone/>
            </a:pPr>
            <a:r>
              <a:rPr lang="en-US" sz="2400" b="1" dirty="0">
                <a:latin typeface="Century Gothic" panose="020B0502020202020204" pitchFamily="34" charset="0"/>
              </a:rPr>
              <a:t>3. Everyone else</a:t>
            </a:r>
          </a:p>
          <a:p>
            <a:pPr marL="0" indent="0">
              <a:buNone/>
            </a:pPr>
            <a:r>
              <a:rPr lang="en-US" sz="2400" dirty="0">
                <a:latin typeface="Century Gothic" panose="020B0502020202020204" pitchFamily="34" charset="0"/>
              </a:rPr>
              <a:t>                   Every other user that can be your prospect or lead and also cannot be </a:t>
            </a:r>
            <a:endParaRPr lang="en-PK" sz="2400" dirty="0">
              <a:latin typeface="Century Gothic" panose="020B0502020202020204" pitchFamily="34" charset="0"/>
            </a:endParaRPr>
          </a:p>
        </p:txBody>
      </p:sp>
    </p:spTree>
    <p:extLst>
      <p:ext uri="{BB962C8B-B14F-4D97-AF65-F5344CB8AC3E}">
        <p14:creationId xmlns:p14="http://schemas.microsoft.com/office/powerpoint/2010/main" val="1882324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3954-0798-492A-9838-312F0FE96FE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566541A-92F9-45D4-A724-1523BF30B3F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Step-9         (Message, Ad &amp; Video Development)</a:t>
            </a:r>
          </a:p>
          <a:p>
            <a:pPr marL="0" indent="0">
              <a:buNone/>
            </a:pPr>
            <a:endParaRPr lang="en-US" sz="2400" b="1" i="1" dirty="0">
              <a:latin typeface="Century Gothic" panose="020B0502020202020204" pitchFamily="34" charset="0"/>
            </a:endParaRPr>
          </a:p>
          <a:p>
            <a:pPr marL="0" indent="0">
              <a:buNone/>
            </a:pPr>
            <a:r>
              <a:rPr lang="en-US" sz="2400" b="1" i="1" dirty="0">
                <a:latin typeface="Century Gothic" panose="020B0502020202020204" pitchFamily="34" charset="0"/>
              </a:rPr>
              <a:t>Content Strategy:</a:t>
            </a:r>
          </a:p>
          <a:p>
            <a:r>
              <a:rPr lang="en-US" sz="2400" dirty="0">
                <a:latin typeface="Century Gothic" panose="020B0502020202020204" pitchFamily="34" charset="0"/>
              </a:rPr>
              <a:t>Define all the tactics and strategies that you/your client will use to implement DM plan.</a:t>
            </a:r>
          </a:p>
          <a:p>
            <a:r>
              <a:rPr lang="en-US" sz="2400" dirty="0">
                <a:latin typeface="Century Gothic" panose="020B0502020202020204" pitchFamily="34" charset="0"/>
              </a:rPr>
              <a:t>Clearly illustrate posting </a:t>
            </a:r>
            <a:r>
              <a:rPr lang="en-US" sz="2400" dirty="0" err="1">
                <a:latin typeface="Century Gothic" panose="020B0502020202020204" pitchFamily="34" charset="0"/>
              </a:rPr>
              <a:t>calender</a:t>
            </a:r>
            <a:r>
              <a:rPr lang="en-US" sz="2400" dirty="0">
                <a:latin typeface="Century Gothic" panose="020B0502020202020204" pitchFamily="34" charset="0"/>
              </a:rPr>
              <a:t>, processes &amp; workflows</a:t>
            </a:r>
          </a:p>
          <a:p>
            <a:r>
              <a:rPr lang="en-US" sz="2400" dirty="0">
                <a:latin typeface="Century Gothic" panose="020B0502020202020204" pitchFamily="34" charset="0"/>
              </a:rPr>
              <a:t>Share 30 days posting plan</a:t>
            </a:r>
          </a:p>
          <a:p>
            <a:r>
              <a:rPr lang="en-US" sz="2400" dirty="0">
                <a:latin typeface="Century Gothic" panose="020B0502020202020204" pitchFamily="34" charset="0"/>
              </a:rPr>
              <a:t>Share sample images/videos to be shared or posted</a:t>
            </a:r>
            <a:endParaRPr lang="en-PK" sz="2400" dirty="0">
              <a:latin typeface="Century Gothic" panose="020B0502020202020204" pitchFamily="34" charset="0"/>
            </a:endParaRPr>
          </a:p>
        </p:txBody>
      </p:sp>
    </p:spTree>
    <p:extLst>
      <p:ext uri="{BB962C8B-B14F-4D97-AF65-F5344CB8AC3E}">
        <p14:creationId xmlns:p14="http://schemas.microsoft.com/office/powerpoint/2010/main" val="76255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FBAD-3DD5-41C3-8D48-41C4EBA1C0DA}"/>
              </a:ext>
            </a:extLst>
          </p:cNvPr>
          <p:cNvSpPr>
            <a:spLocks noGrp="1"/>
          </p:cNvSpPr>
          <p:nvPr>
            <p:ph type="title"/>
          </p:nvPr>
        </p:nvSpPr>
        <p:spPr/>
        <p:txBody>
          <a:bodyPr/>
          <a:lstStyle/>
          <a:p>
            <a:r>
              <a:rPr lang="en-US" b="1" dirty="0">
                <a:solidFill>
                  <a:srgbClr val="002060"/>
                </a:solidFill>
                <a:latin typeface="Century Gothic" panose="020B0502020202020204" pitchFamily="34" charset="0"/>
              </a:rPr>
              <a:t>Why To Use DM Plan?</a:t>
            </a:r>
            <a:endParaRPr lang="en-PK" dirty="0"/>
          </a:p>
        </p:txBody>
      </p:sp>
      <p:sp>
        <p:nvSpPr>
          <p:cNvPr id="3" name="Content Placeholder 2">
            <a:extLst>
              <a:ext uri="{FF2B5EF4-FFF2-40B4-BE49-F238E27FC236}">
                <a16:creationId xmlns:a16="http://schemas.microsoft.com/office/drawing/2014/main" id="{1D52DA63-5F80-42CC-92FE-863C1FC998E7}"/>
              </a:ext>
            </a:extLst>
          </p:cNvPr>
          <p:cNvSpPr>
            <a:spLocks noGrp="1"/>
          </p:cNvSpPr>
          <p:nvPr>
            <p:ph idx="1"/>
          </p:nvPr>
        </p:nvSpPr>
        <p:spPr/>
        <p:txBody>
          <a:bodyPr>
            <a:normAutofit/>
          </a:bodyPr>
          <a:lstStyle/>
          <a:p>
            <a:r>
              <a:rPr lang="en-US" sz="2400" dirty="0">
                <a:latin typeface="Century Gothic" panose="020B0502020202020204" pitchFamily="34" charset="0"/>
              </a:rPr>
              <a:t>Gives direction to the company</a:t>
            </a:r>
          </a:p>
          <a:p>
            <a:r>
              <a:rPr lang="en-US" sz="2400" dirty="0">
                <a:latin typeface="Century Gothic" panose="020B0502020202020204" pitchFamily="34" charset="0"/>
              </a:rPr>
              <a:t>Gives knowledge about customer and competition</a:t>
            </a:r>
          </a:p>
          <a:p>
            <a:r>
              <a:rPr lang="en-US" sz="2400" dirty="0">
                <a:latin typeface="Century Gothic" panose="020B0502020202020204" pitchFamily="34" charset="0"/>
              </a:rPr>
              <a:t>Streamline value proposition</a:t>
            </a:r>
          </a:p>
          <a:p>
            <a:r>
              <a:rPr lang="en-US" sz="2400" dirty="0">
                <a:latin typeface="Century Gothic" panose="020B0502020202020204" pitchFamily="34" charset="0"/>
              </a:rPr>
              <a:t>Integrated Effort</a:t>
            </a:r>
          </a:p>
          <a:p>
            <a:r>
              <a:rPr lang="en-US" sz="2400" dirty="0">
                <a:latin typeface="Century Gothic" panose="020B0502020202020204" pitchFamily="34" charset="0"/>
              </a:rPr>
              <a:t>Budget</a:t>
            </a:r>
          </a:p>
          <a:p>
            <a:r>
              <a:rPr lang="en-US" sz="2400" dirty="0">
                <a:latin typeface="Century Gothic" panose="020B0502020202020204" pitchFamily="34" charset="0"/>
              </a:rPr>
              <a:t>Optimization</a:t>
            </a:r>
            <a:endParaRPr lang="en-PK" sz="2400" dirty="0">
              <a:latin typeface="Century Gothic" panose="020B0502020202020204" pitchFamily="34" charset="0"/>
            </a:endParaRPr>
          </a:p>
        </p:txBody>
      </p:sp>
    </p:spTree>
    <p:extLst>
      <p:ext uri="{BB962C8B-B14F-4D97-AF65-F5344CB8AC3E}">
        <p14:creationId xmlns:p14="http://schemas.microsoft.com/office/powerpoint/2010/main" val="2321739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3954-0798-492A-9838-312F0FE96FE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566541A-92F9-45D4-A724-1523BF30B3F9}"/>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Processes &amp; Workflows:</a:t>
            </a:r>
          </a:p>
          <a:p>
            <a:endParaRPr lang="en-US" sz="2400" dirty="0">
              <a:latin typeface="Century Gothic" panose="020B0502020202020204" pitchFamily="34" charset="0"/>
            </a:endParaRPr>
          </a:p>
          <a:p>
            <a:r>
              <a:rPr lang="en-US" sz="2400" dirty="0">
                <a:latin typeface="Century Gothic" panose="020B0502020202020204" pitchFamily="34" charset="0"/>
              </a:rPr>
              <a:t>Steps that are followed by your client to implement DM plan.</a:t>
            </a:r>
          </a:p>
          <a:p>
            <a:r>
              <a:rPr lang="en-US" sz="2400" dirty="0">
                <a:latin typeface="Century Gothic" panose="020B0502020202020204" pitchFamily="34" charset="0"/>
              </a:rPr>
              <a:t>Processes and workflows include defining roles and tasks assigned to different people and departments that occur in following hierarchy.</a:t>
            </a:r>
          </a:p>
          <a:p>
            <a:pPr lvl="1"/>
            <a:r>
              <a:rPr lang="en-US" sz="2000" dirty="0">
                <a:latin typeface="Century Gothic" panose="020B0502020202020204" pitchFamily="34" charset="0"/>
              </a:rPr>
              <a:t>Content Strategist</a:t>
            </a:r>
          </a:p>
          <a:p>
            <a:pPr marL="457200" lvl="1" indent="0">
              <a:buNone/>
            </a:pPr>
            <a:r>
              <a:rPr lang="en-US" sz="2000" dirty="0">
                <a:latin typeface="Century Gothic" panose="020B0502020202020204" pitchFamily="34" charset="0"/>
              </a:rPr>
              <a:t>                      Person who is responsible to generate ideas about sharing and developing of content</a:t>
            </a:r>
          </a:p>
          <a:p>
            <a:pPr lvl="1"/>
            <a:r>
              <a:rPr lang="en-US" sz="2000" dirty="0">
                <a:latin typeface="Century Gothic" panose="020B0502020202020204" pitchFamily="34" charset="0"/>
              </a:rPr>
              <a:t>Graphic designers &amp; developers</a:t>
            </a:r>
          </a:p>
          <a:p>
            <a:pPr lvl="1"/>
            <a:r>
              <a:rPr lang="en-US" sz="2000" dirty="0">
                <a:latin typeface="Century Gothic" panose="020B0502020202020204" pitchFamily="34" charset="0"/>
              </a:rPr>
              <a:t>Quality Control</a:t>
            </a:r>
          </a:p>
          <a:p>
            <a:pPr marL="457200" lvl="1" indent="0">
              <a:buNone/>
            </a:pPr>
            <a:r>
              <a:rPr lang="en-US" sz="2000" dirty="0">
                <a:latin typeface="Century Gothic" panose="020B0502020202020204" pitchFamily="34" charset="0"/>
              </a:rPr>
              <a:t>              Responsible to assure quality in the product and process.</a:t>
            </a:r>
          </a:p>
          <a:p>
            <a:pPr lvl="1"/>
            <a:endParaRPr lang="en-US" sz="2000" dirty="0">
              <a:latin typeface="Century Gothic" panose="020B0502020202020204" pitchFamily="34" charset="0"/>
            </a:endParaRPr>
          </a:p>
        </p:txBody>
      </p:sp>
    </p:spTree>
    <p:extLst>
      <p:ext uri="{BB962C8B-B14F-4D97-AF65-F5344CB8AC3E}">
        <p14:creationId xmlns:p14="http://schemas.microsoft.com/office/powerpoint/2010/main" val="3976358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3954-0798-492A-9838-312F0FE96FE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566541A-92F9-45D4-A724-1523BF30B3F9}"/>
              </a:ext>
            </a:extLst>
          </p:cNvPr>
          <p:cNvSpPr>
            <a:spLocks noGrp="1"/>
          </p:cNvSpPr>
          <p:nvPr>
            <p:ph idx="1"/>
          </p:nvPr>
        </p:nvSpPr>
        <p:spPr/>
        <p:txBody>
          <a:bodyPr>
            <a:normAutofit/>
          </a:bodyPr>
          <a:lstStyle/>
          <a:p>
            <a:pPr lvl="1"/>
            <a:r>
              <a:rPr lang="en-US" sz="2000" dirty="0">
                <a:latin typeface="Century Gothic" panose="020B0502020202020204" pitchFamily="34" charset="0"/>
              </a:rPr>
              <a:t>Posting &amp; Promotion</a:t>
            </a:r>
          </a:p>
          <a:p>
            <a:pPr marL="457200" lvl="1" indent="0">
              <a:buNone/>
            </a:pPr>
            <a:r>
              <a:rPr lang="en-US" sz="2000" dirty="0">
                <a:latin typeface="Century Gothic" panose="020B0502020202020204" pitchFamily="34" charset="0"/>
              </a:rPr>
              <a:t>              Content is ready to post in this stage and is handed over to person responsible to post and promote it</a:t>
            </a:r>
          </a:p>
          <a:p>
            <a:pPr lvl="1"/>
            <a:r>
              <a:rPr lang="en-US" sz="2000" dirty="0">
                <a:latin typeface="Century Gothic" panose="020B0502020202020204" pitchFamily="34" charset="0"/>
              </a:rPr>
              <a:t>Maintenance</a:t>
            </a:r>
          </a:p>
          <a:p>
            <a:pPr marL="457200" lvl="1" indent="0">
              <a:buNone/>
            </a:pPr>
            <a:r>
              <a:rPr lang="en-US" sz="2000" dirty="0">
                <a:latin typeface="Century Gothic" panose="020B0502020202020204" pitchFamily="34" charset="0"/>
              </a:rPr>
              <a:t>                Based on feedback and requirement, content is then updated, altered or deleted.</a:t>
            </a:r>
          </a:p>
          <a:p>
            <a:endParaRPr lang="en-US" sz="2400" dirty="0">
              <a:latin typeface="Century Gothic" panose="020B0502020202020204" pitchFamily="34" charset="0"/>
            </a:endParaRPr>
          </a:p>
          <a:p>
            <a:r>
              <a:rPr lang="en-US" sz="2400" dirty="0">
                <a:latin typeface="Century Gothic" panose="020B0502020202020204" pitchFamily="34" charset="0"/>
              </a:rPr>
              <a:t>This whole process occur in a loop and is repeated again and again to obtain desired results. </a:t>
            </a:r>
            <a:endParaRPr lang="en-PK" sz="2400" dirty="0">
              <a:latin typeface="Century Gothic" panose="020B0502020202020204" pitchFamily="34" charset="0"/>
            </a:endParaRPr>
          </a:p>
        </p:txBody>
      </p:sp>
    </p:spTree>
    <p:extLst>
      <p:ext uri="{BB962C8B-B14F-4D97-AF65-F5344CB8AC3E}">
        <p14:creationId xmlns:p14="http://schemas.microsoft.com/office/powerpoint/2010/main" val="3389523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4EDD-D619-4F4A-B0B0-B2CDD86A6CD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364C1B2-DDF3-4B07-9E57-AD2BCC68C8C4}"/>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 10      (Budgeting)</a:t>
            </a:r>
          </a:p>
          <a:p>
            <a:pPr marL="0" indent="0">
              <a:buNone/>
            </a:pPr>
            <a:r>
              <a:rPr lang="en-US" sz="2400" dirty="0">
                <a:latin typeface="Century Gothic" panose="020B0502020202020204" pitchFamily="34" charset="0"/>
              </a:rPr>
              <a:t>1. Cost Of Ads</a:t>
            </a:r>
          </a:p>
          <a:p>
            <a:pPr lvl="1"/>
            <a:r>
              <a:rPr lang="en-US" sz="2000" dirty="0">
                <a:latin typeface="Century Gothic" panose="020B0502020202020204" pitchFamily="34" charset="0"/>
              </a:rPr>
              <a:t>Specify on the basis of required reach and the platform used</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2. Risk Tolerance</a:t>
            </a:r>
          </a:p>
          <a:p>
            <a:pPr lvl="1"/>
            <a:r>
              <a:rPr lang="en-US" sz="2000" dirty="0">
                <a:latin typeface="Century Gothic" panose="020B0502020202020204" pitchFamily="34" charset="0"/>
              </a:rPr>
              <a:t>Most important part of budgeting</a:t>
            </a:r>
          </a:p>
          <a:p>
            <a:pPr lvl="1"/>
            <a:r>
              <a:rPr lang="en-US" sz="2000" dirty="0">
                <a:latin typeface="Century Gothic" panose="020B0502020202020204" pitchFamily="34" charset="0"/>
              </a:rPr>
              <a:t>Define a figure that will minimize your risk</a:t>
            </a:r>
          </a:p>
          <a:p>
            <a:pPr lvl="1"/>
            <a:r>
              <a:rPr lang="en-US" sz="2000" dirty="0" err="1">
                <a:latin typeface="Century Gothic" panose="020B0502020202020204" pitchFamily="34" charset="0"/>
              </a:rPr>
              <a:t>E.g</a:t>
            </a:r>
            <a:r>
              <a:rPr lang="en-US" sz="2000" dirty="0">
                <a:latin typeface="Century Gothic" panose="020B0502020202020204" pitchFamily="34" charset="0"/>
              </a:rPr>
              <a:t> Dollar rates are not static, they changed every now and then. Lets suppose for certain reason dollar rate gets high, so in this case you can use the amount that you specified as risk assurance amount in advance while making DM plan</a:t>
            </a:r>
            <a:endParaRPr lang="en-PK" sz="2000" dirty="0">
              <a:latin typeface="Century Gothic" panose="020B0502020202020204" pitchFamily="34" charset="0"/>
            </a:endParaRPr>
          </a:p>
        </p:txBody>
      </p:sp>
    </p:spTree>
    <p:extLst>
      <p:ext uri="{BB962C8B-B14F-4D97-AF65-F5344CB8AC3E}">
        <p14:creationId xmlns:p14="http://schemas.microsoft.com/office/powerpoint/2010/main" val="367378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4EDD-D619-4F4A-B0B0-B2CDD86A6CD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364C1B2-DDF3-4B07-9E57-AD2BCC68C8C4}"/>
              </a:ext>
            </a:extLst>
          </p:cNvPr>
          <p:cNvSpPr>
            <a:spLocks noGrp="1"/>
          </p:cNvSpPr>
          <p:nvPr>
            <p:ph idx="1"/>
          </p:nvPr>
        </p:nvSpPr>
        <p:spPr/>
        <p:txBody>
          <a:bodyPr>
            <a:normAutofit/>
          </a:bodyPr>
          <a:lstStyle/>
          <a:p>
            <a:pPr marL="0" indent="0">
              <a:buNone/>
            </a:pPr>
            <a:r>
              <a:rPr lang="en-US" sz="2400" dirty="0">
                <a:latin typeface="Century Gothic" panose="020B0502020202020204" pitchFamily="34" charset="0"/>
              </a:rPr>
              <a:t>3. Target Audience </a:t>
            </a:r>
            <a:r>
              <a:rPr lang="en-US" sz="2400" dirty="0" err="1">
                <a:latin typeface="Century Gothic" panose="020B0502020202020204" pitchFamily="34" charset="0"/>
              </a:rPr>
              <a:t>Behaviour</a:t>
            </a:r>
            <a:endParaRPr lang="en-US" sz="2400" dirty="0">
              <a:latin typeface="Century Gothic" panose="020B0502020202020204" pitchFamily="34" charset="0"/>
            </a:endParaRPr>
          </a:p>
          <a:p>
            <a:pPr lvl="1"/>
            <a:r>
              <a:rPr lang="en-US" sz="2000" dirty="0">
                <a:latin typeface="Century Gothic" panose="020B0502020202020204" pitchFamily="34" charset="0"/>
              </a:rPr>
              <a:t>Unexpectedly if your target customer starts using a new platform that is not included in your DM plan, then in this case you can start posting or working on that new platform by utilizing the budget that you specified in this section</a:t>
            </a:r>
          </a:p>
          <a:p>
            <a:pPr lvl="1"/>
            <a:endParaRPr lang="en-US" sz="2000" dirty="0">
              <a:latin typeface="Century Gothic" panose="020B0502020202020204" pitchFamily="34" charset="0"/>
            </a:endParaRPr>
          </a:p>
          <a:p>
            <a:pPr marL="0" indent="0">
              <a:buNone/>
            </a:pPr>
            <a:r>
              <a:rPr lang="en-US" sz="2400" dirty="0">
                <a:latin typeface="Century Gothic" panose="020B0502020202020204" pitchFamily="34" charset="0"/>
              </a:rPr>
              <a:t>4. Staff Development</a:t>
            </a:r>
          </a:p>
          <a:p>
            <a:pPr lvl="1"/>
            <a:r>
              <a:rPr lang="en-US" sz="2000" dirty="0">
                <a:latin typeface="Century Gothic" panose="020B0502020202020204" pitchFamily="34" charset="0"/>
              </a:rPr>
              <a:t>Salaries</a:t>
            </a:r>
          </a:p>
          <a:p>
            <a:pPr lvl="1"/>
            <a:r>
              <a:rPr lang="en-US" sz="2000" dirty="0">
                <a:latin typeface="Century Gothic" panose="020B0502020202020204" pitchFamily="34" charset="0"/>
              </a:rPr>
              <a:t>Hiring (content writers, freelancers)</a:t>
            </a:r>
          </a:p>
        </p:txBody>
      </p:sp>
    </p:spTree>
    <p:extLst>
      <p:ext uri="{BB962C8B-B14F-4D97-AF65-F5344CB8AC3E}">
        <p14:creationId xmlns:p14="http://schemas.microsoft.com/office/powerpoint/2010/main" val="1475496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4EDD-D619-4F4A-B0B0-B2CDD86A6CD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364C1B2-DDF3-4B07-9E57-AD2BCC68C8C4}"/>
              </a:ext>
            </a:extLst>
          </p:cNvPr>
          <p:cNvSpPr>
            <a:spLocks noGrp="1"/>
          </p:cNvSpPr>
          <p:nvPr>
            <p:ph idx="1"/>
          </p:nvPr>
        </p:nvSpPr>
        <p:spPr/>
        <p:txBody>
          <a:bodyPr>
            <a:normAutofit/>
          </a:bodyPr>
          <a:lstStyle/>
          <a:p>
            <a:pPr marL="0" indent="0">
              <a:buNone/>
            </a:pPr>
            <a:r>
              <a:rPr lang="en-US" sz="2400" dirty="0">
                <a:latin typeface="Century Gothic" panose="020B0502020202020204" pitchFamily="34" charset="0"/>
              </a:rPr>
              <a:t>Things to keep in mind while specifying the budget:</a:t>
            </a:r>
          </a:p>
          <a:p>
            <a:pPr marL="0" indent="0">
              <a:buNone/>
            </a:pPr>
            <a:r>
              <a:rPr lang="en-US" sz="2400" b="1" dirty="0">
                <a:latin typeface="Century Gothic" panose="020B0502020202020204" pitchFamily="34" charset="0"/>
              </a:rPr>
              <a:t>Past Effort</a:t>
            </a:r>
            <a:r>
              <a:rPr lang="en-US" sz="2400" dirty="0">
                <a:latin typeface="Century Gothic" panose="020B0502020202020204" pitchFamily="34" charset="0"/>
              </a:rPr>
              <a:t> </a:t>
            </a:r>
          </a:p>
          <a:p>
            <a:pPr lvl="1"/>
            <a:r>
              <a:rPr lang="en-US" sz="2000" dirty="0">
                <a:latin typeface="Century Gothic" panose="020B0502020202020204" pitchFamily="34" charset="0"/>
              </a:rPr>
              <a:t>Previously, how much money was spent by the company on similar operations for which you are deciding budget</a:t>
            </a:r>
          </a:p>
          <a:p>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Research</a:t>
            </a:r>
          </a:p>
          <a:p>
            <a:pPr lvl="1"/>
            <a:r>
              <a:rPr lang="en-US" sz="2000" dirty="0">
                <a:latin typeface="Century Gothic" panose="020B0502020202020204" pitchFamily="34" charset="0"/>
              </a:rPr>
              <a:t>Do a comprehensive research on the budgeting policies of your competitors</a:t>
            </a:r>
          </a:p>
          <a:p>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One-time spends</a:t>
            </a:r>
          </a:p>
          <a:p>
            <a:pPr lvl="1"/>
            <a:r>
              <a:rPr lang="en-US" sz="2000" dirty="0">
                <a:latin typeface="Century Gothic" panose="020B0502020202020204" pitchFamily="34" charset="0"/>
              </a:rPr>
              <a:t>Things on which you have to spend money only for on time </a:t>
            </a:r>
            <a:r>
              <a:rPr lang="en-US" sz="2000" dirty="0" err="1">
                <a:latin typeface="Century Gothic" panose="020B0502020202020204" pitchFamily="34" charset="0"/>
              </a:rPr>
              <a:t>e.g</a:t>
            </a:r>
            <a:r>
              <a:rPr lang="en-US" sz="2000" dirty="0">
                <a:latin typeface="Century Gothic" panose="020B0502020202020204" pitchFamily="34" charset="0"/>
              </a:rPr>
              <a:t> purchasing some software or equipment</a:t>
            </a:r>
          </a:p>
          <a:p>
            <a:pPr marL="914400" lvl="2" indent="0">
              <a:buNone/>
            </a:pPr>
            <a:endParaRPr lang="en-PK" dirty="0">
              <a:latin typeface="Century Gothic" panose="020B0502020202020204" pitchFamily="34" charset="0"/>
            </a:endParaRPr>
          </a:p>
        </p:txBody>
      </p:sp>
    </p:spTree>
    <p:extLst>
      <p:ext uri="{BB962C8B-B14F-4D97-AF65-F5344CB8AC3E}">
        <p14:creationId xmlns:p14="http://schemas.microsoft.com/office/powerpoint/2010/main" val="3985809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4EDD-D619-4F4A-B0B0-B2CDD86A6CD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364C1B2-DDF3-4B07-9E57-AD2BCC68C8C4}"/>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Step 11     (Execution &amp; Monitoring)</a:t>
            </a:r>
          </a:p>
          <a:p>
            <a:r>
              <a:rPr lang="en-US" sz="2400" dirty="0">
                <a:latin typeface="Century Gothic" panose="020B0502020202020204" pitchFamily="34" charset="0"/>
              </a:rPr>
              <a:t>Last step in digital marketing plan is to execute/implement the plan and monitor it for further improvements.</a:t>
            </a:r>
          </a:p>
          <a:p>
            <a:pPr marL="0" indent="0">
              <a:buNone/>
            </a:pPr>
            <a:endParaRPr lang="en-US" sz="2400" dirty="0">
              <a:latin typeface="Century Gothic" panose="020B0502020202020204" pitchFamily="34" charset="0"/>
            </a:endParaRPr>
          </a:p>
          <a:p>
            <a:pPr marL="457200" indent="-457200">
              <a:buAutoNum type="arabicPeriod"/>
            </a:pPr>
            <a:r>
              <a:rPr lang="en-US" sz="2400" dirty="0">
                <a:latin typeface="Century Gothic" panose="020B0502020202020204" pitchFamily="34" charset="0"/>
              </a:rPr>
              <a:t>Execution</a:t>
            </a:r>
          </a:p>
          <a:p>
            <a:pPr marL="457200" indent="-457200">
              <a:buAutoNum type="arabicPeriod"/>
            </a:pPr>
            <a:r>
              <a:rPr lang="en-US" sz="2400" dirty="0">
                <a:latin typeface="Century Gothic" panose="020B0502020202020204" pitchFamily="34" charset="0"/>
              </a:rPr>
              <a:t>Reporting</a:t>
            </a:r>
          </a:p>
          <a:p>
            <a:pPr marL="457200" indent="-457200">
              <a:buAutoNum type="arabicPeriod"/>
            </a:pPr>
            <a:r>
              <a:rPr lang="en-US" sz="2400" dirty="0">
                <a:latin typeface="Century Gothic" panose="020B0502020202020204" pitchFamily="34" charset="0"/>
              </a:rPr>
              <a:t>Monitoring </a:t>
            </a:r>
            <a:endParaRPr lang="en-PK" sz="2400" dirty="0">
              <a:latin typeface="Century Gothic" panose="020B0502020202020204" pitchFamily="34" charset="0"/>
            </a:endParaRPr>
          </a:p>
        </p:txBody>
      </p:sp>
    </p:spTree>
    <p:extLst>
      <p:ext uri="{BB962C8B-B14F-4D97-AF65-F5344CB8AC3E}">
        <p14:creationId xmlns:p14="http://schemas.microsoft.com/office/powerpoint/2010/main" val="590998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4EDD-D619-4F4A-B0B0-B2CDD86A6CD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364C1B2-DDF3-4B07-9E57-AD2BCC68C8C4}"/>
              </a:ext>
            </a:extLst>
          </p:cNvPr>
          <p:cNvSpPr>
            <a:spLocks noGrp="1"/>
          </p:cNvSpPr>
          <p:nvPr>
            <p:ph idx="1"/>
          </p:nvPr>
        </p:nvSpPr>
        <p:spPr/>
        <p:txBody>
          <a:bodyPr>
            <a:normAutofit/>
          </a:bodyPr>
          <a:lstStyle/>
          <a:p>
            <a:pPr marL="457200" indent="-457200">
              <a:buAutoNum type="arabicPeriod"/>
            </a:pPr>
            <a:r>
              <a:rPr lang="en-US" sz="2400" b="1" dirty="0">
                <a:latin typeface="Century Gothic" panose="020B0502020202020204" pitchFamily="34" charset="0"/>
              </a:rPr>
              <a:t>Execution</a:t>
            </a:r>
          </a:p>
          <a:p>
            <a:pPr lvl="1"/>
            <a:r>
              <a:rPr lang="en-US" sz="2000" dirty="0">
                <a:latin typeface="Century Gothic" panose="020B0502020202020204" pitchFamily="34" charset="0"/>
              </a:rPr>
              <a:t>How posting will be done</a:t>
            </a:r>
          </a:p>
          <a:p>
            <a:pPr lvl="1"/>
            <a:r>
              <a:rPr lang="en-US" sz="2000" dirty="0">
                <a:latin typeface="Century Gothic" panose="020B0502020202020204" pitchFamily="34" charset="0"/>
              </a:rPr>
              <a:t>When and where to post the content</a:t>
            </a:r>
          </a:p>
          <a:p>
            <a:pPr marL="0" indent="0">
              <a:buNone/>
            </a:pPr>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2. Reporting</a:t>
            </a:r>
          </a:p>
          <a:p>
            <a:pPr lvl="1"/>
            <a:r>
              <a:rPr lang="en-US" sz="2000" dirty="0">
                <a:latin typeface="Century Gothic" panose="020B0502020202020204" pitchFamily="34" charset="0"/>
              </a:rPr>
              <a:t>Analyze what different data analytics are reporting</a:t>
            </a:r>
          </a:p>
          <a:p>
            <a:pPr lvl="1"/>
            <a:r>
              <a:rPr lang="en-US" sz="2000" dirty="0">
                <a:latin typeface="Century Gothic" panose="020B0502020202020204" pitchFamily="34" charset="0"/>
              </a:rPr>
              <a:t>Assess the data on hourly or daily basis</a:t>
            </a:r>
          </a:p>
          <a:p>
            <a:pPr lvl="1"/>
            <a:endParaRPr lang="en-US" sz="2000" dirty="0">
              <a:latin typeface="Century Gothic" panose="020B0502020202020204" pitchFamily="34" charset="0"/>
            </a:endParaRPr>
          </a:p>
          <a:p>
            <a:pPr marL="0" indent="0">
              <a:buNone/>
            </a:pPr>
            <a:r>
              <a:rPr lang="en-US" sz="2400" b="1" dirty="0">
                <a:latin typeface="Century Gothic" panose="020B0502020202020204" pitchFamily="34" charset="0"/>
              </a:rPr>
              <a:t>3. Monitoring</a:t>
            </a:r>
          </a:p>
          <a:p>
            <a:pPr lvl="1"/>
            <a:r>
              <a:rPr lang="en-US" sz="2000" dirty="0">
                <a:latin typeface="Century Gothic" panose="020B0502020202020204" pitchFamily="34" charset="0"/>
              </a:rPr>
              <a:t>Monitor the progress whether the objectives are achieved or not?</a:t>
            </a:r>
          </a:p>
        </p:txBody>
      </p:sp>
    </p:spTree>
    <p:extLst>
      <p:ext uri="{BB962C8B-B14F-4D97-AF65-F5344CB8AC3E}">
        <p14:creationId xmlns:p14="http://schemas.microsoft.com/office/powerpoint/2010/main" val="1838203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4EDD-D619-4F4A-B0B0-B2CDD86A6CD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364C1B2-DDF3-4B07-9E57-AD2BCC68C8C4}"/>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Indices To Measure:</a:t>
            </a:r>
          </a:p>
          <a:p>
            <a:pPr marL="457200" indent="-457200">
              <a:buAutoNum type="arabicPeriod"/>
            </a:pPr>
            <a:r>
              <a:rPr lang="en-US" sz="2400" dirty="0">
                <a:latin typeface="Century Gothic" panose="020B0502020202020204" pitchFamily="34" charset="0"/>
              </a:rPr>
              <a:t>Site Activity</a:t>
            </a:r>
          </a:p>
          <a:p>
            <a:pPr lvl="1"/>
            <a:r>
              <a:rPr lang="en-US" sz="2000" dirty="0">
                <a:latin typeface="Century Gothic" panose="020B0502020202020204" pitchFamily="34" charset="0"/>
              </a:rPr>
              <a:t>Measure your site activity by:</a:t>
            </a:r>
          </a:p>
          <a:p>
            <a:pPr lvl="1"/>
            <a:r>
              <a:rPr lang="en-US" sz="2000" dirty="0">
                <a:latin typeface="Century Gothic" panose="020B0502020202020204" pitchFamily="34" charset="0"/>
              </a:rPr>
              <a:t>Number of unique visitors</a:t>
            </a:r>
          </a:p>
          <a:p>
            <a:pPr lvl="1"/>
            <a:r>
              <a:rPr lang="en-US" sz="2000" dirty="0">
                <a:latin typeface="Century Gothic" panose="020B0502020202020204" pitchFamily="34" charset="0"/>
              </a:rPr>
              <a:t>Number of returning visitors</a:t>
            </a:r>
          </a:p>
          <a:p>
            <a:pPr lvl="1"/>
            <a:r>
              <a:rPr lang="en-US" sz="2000" dirty="0">
                <a:latin typeface="Century Gothic" panose="020B0502020202020204" pitchFamily="34" charset="0"/>
              </a:rPr>
              <a:t>Time spent on website</a:t>
            </a:r>
          </a:p>
          <a:p>
            <a:pPr lvl="1"/>
            <a:r>
              <a:rPr lang="en-US" sz="2000" dirty="0">
                <a:latin typeface="Century Gothic" panose="020B0502020202020204" pitchFamily="34" charset="0"/>
              </a:rPr>
              <a:t>Navigation path</a:t>
            </a:r>
          </a:p>
          <a:p>
            <a:pPr lvl="1"/>
            <a:r>
              <a:rPr lang="en-US" sz="2000" dirty="0">
                <a:latin typeface="Century Gothic" panose="020B0502020202020204" pitchFamily="34" charset="0"/>
              </a:rPr>
              <a:t>Exit rate</a:t>
            </a:r>
          </a:p>
          <a:p>
            <a:pPr lvl="1"/>
            <a:r>
              <a:rPr lang="en-US" sz="2000" dirty="0">
                <a:latin typeface="Century Gothic" panose="020B0502020202020204" pitchFamily="34" charset="0"/>
              </a:rPr>
              <a:t>Lead generation rate(actual selling)</a:t>
            </a:r>
            <a:endParaRPr lang="en-PK" sz="2000" dirty="0">
              <a:latin typeface="Century Gothic" panose="020B0502020202020204" pitchFamily="34" charset="0"/>
            </a:endParaRPr>
          </a:p>
        </p:txBody>
      </p:sp>
    </p:spTree>
    <p:extLst>
      <p:ext uri="{BB962C8B-B14F-4D97-AF65-F5344CB8AC3E}">
        <p14:creationId xmlns:p14="http://schemas.microsoft.com/office/powerpoint/2010/main" val="2201180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4EDD-D619-4F4A-B0B0-B2CDD86A6CD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A364C1B2-DDF3-4B07-9E57-AD2BCC68C8C4}"/>
              </a:ext>
            </a:extLst>
          </p:cNvPr>
          <p:cNvSpPr>
            <a:spLocks noGrp="1"/>
          </p:cNvSpPr>
          <p:nvPr>
            <p:ph idx="1"/>
          </p:nvPr>
        </p:nvSpPr>
        <p:spPr/>
        <p:txBody>
          <a:bodyPr>
            <a:normAutofit/>
          </a:bodyPr>
          <a:lstStyle/>
          <a:p>
            <a:pPr marL="0" indent="0">
              <a:buNone/>
            </a:pPr>
            <a:r>
              <a:rPr lang="en-US" sz="2400" dirty="0">
                <a:latin typeface="Century Gothic" panose="020B0502020202020204" pitchFamily="34" charset="0"/>
              </a:rPr>
              <a:t>2. Sales &amp; Revenue</a:t>
            </a:r>
          </a:p>
          <a:p>
            <a:pPr lvl="1"/>
            <a:r>
              <a:rPr lang="en-US" sz="2000" dirty="0">
                <a:latin typeface="Century Gothic" panose="020B0502020202020204" pitchFamily="34" charset="0"/>
              </a:rPr>
              <a:t>Revenue per customer</a:t>
            </a:r>
          </a:p>
          <a:p>
            <a:pPr lvl="1"/>
            <a:r>
              <a:rPr lang="en-US" sz="2000" dirty="0">
                <a:latin typeface="Century Gothic" panose="020B0502020202020204" pitchFamily="34" charset="0"/>
              </a:rPr>
              <a:t>Total Revenue</a:t>
            </a:r>
          </a:p>
          <a:p>
            <a:pPr lvl="1"/>
            <a:r>
              <a:rPr lang="en-US" sz="2000" dirty="0">
                <a:latin typeface="Century Gothic" panose="020B0502020202020204" pitchFamily="34" charset="0"/>
              </a:rPr>
              <a:t>Total Sales</a:t>
            </a:r>
          </a:p>
          <a:p>
            <a:pPr lvl="1"/>
            <a:r>
              <a:rPr lang="en-US" sz="2000" dirty="0">
                <a:latin typeface="Century Gothic" panose="020B0502020202020204" pitchFamily="34" charset="0"/>
              </a:rPr>
              <a:t>Conversion/response rate</a:t>
            </a:r>
          </a:p>
          <a:p>
            <a:pPr lvl="1"/>
            <a:r>
              <a:rPr lang="en-US" sz="2000" dirty="0">
                <a:latin typeface="Century Gothic" panose="020B0502020202020204" pitchFamily="34" charset="0"/>
              </a:rPr>
              <a:t>Revenue per channel</a:t>
            </a:r>
          </a:p>
          <a:p>
            <a:pPr lvl="1"/>
            <a:endParaRPr lang="en-US" sz="2000" dirty="0">
              <a:latin typeface="Century Gothic" panose="020B0502020202020204" pitchFamily="34" charset="0"/>
            </a:endParaRPr>
          </a:p>
          <a:p>
            <a:pPr marL="0" indent="0">
              <a:buNone/>
            </a:pPr>
            <a:r>
              <a:rPr lang="en-US" sz="2400" dirty="0">
                <a:latin typeface="Century Gothic" panose="020B0502020202020204" pitchFamily="34" charset="0"/>
              </a:rPr>
              <a:t>3. Profitability Report</a:t>
            </a:r>
          </a:p>
          <a:p>
            <a:pPr lvl="1"/>
            <a:r>
              <a:rPr lang="en-US" sz="2000" dirty="0">
                <a:latin typeface="Century Gothic" panose="020B0502020202020204" pitchFamily="34" charset="0"/>
              </a:rPr>
              <a:t>Cost per lead</a:t>
            </a:r>
          </a:p>
          <a:p>
            <a:pPr lvl="1"/>
            <a:r>
              <a:rPr lang="en-US" sz="2000" dirty="0">
                <a:latin typeface="Century Gothic" panose="020B0502020202020204" pitchFamily="34" charset="0"/>
              </a:rPr>
              <a:t>Profit per customers</a:t>
            </a:r>
          </a:p>
          <a:p>
            <a:pPr lvl="1"/>
            <a:r>
              <a:rPr lang="en-US" sz="2000" dirty="0">
                <a:latin typeface="Century Gothic" panose="020B0502020202020204" pitchFamily="34" charset="0"/>
              </a:rPr>
              <a:t>ROI   (Return On Investment)</a:t>
            </a:r>
            <a:endParaRPr lang="en-PK" sz="2000" dirty="0">
              <a:latin typeface="Century Gothic" panose="020B0502020202020204" pitchFamily="34" charset="0"/>
            </a:endParaRPr>
          </a:p>
        </p:txBody>
      </p:sp>
    </p:spTree>
    <p:extLst>
      <p:ext uri="{BB962C8B-B14F-4D97-AF65-F5344CB8AC3E}">
        <p14:creationId xmlns:p14="http://schemas.microsoft.com/office/powerpoint/2010/main" val="2275523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71A5-B88C-4E26-9071-9C914F8008E4}"/>
              </a:ext>
            </a:extLst>
          </p:cNvPr>
          <p:cNvSpPr>
            <a:spLocks noGrp="1"/>
          </p:cNvSpPr>
          <p:nvPr>
            <p:ph type="title"/>
          </p:nvPr>
        </p:nvSpPr>
        <p:spPr>
          <a:xfrm>
            <a:off x="838200" y="319405"/>
            <a:ext cx="10515600" cy="1325563"/>
          </a:xfrm>
        </p:spPr>
        <p:txBody>
          <a:bodyPr/>
          <a:lstStyle/>
          <a:p>
            <a:r>
              <a:rPr lang="en-US" b="1" dirty="0">
                <a:solidFill>
                  <a:srgbClr val="002060"/>
                </a:solidFill>
                <a:latin typeface="Century Gothic" panose="020B0502020202020204" pitchFamily="34" charset="0"/>
              </a:rPr>
              <a:t>Digital Marketing Plan</a:t>
            </a:r>
            <a:endParaRPr lang="en-PK" dirty="0"/>
          </a:p>
        </p:txBody>
      </p:sp>
      <p:sp>
        <p:nvSpPr>
          <p:cNvPr id="3" name="Content Placeholder 2">
            <a:extLst>
              <a:ext uri="{FF2B5EF4-FFF2-40B4-BE49-F238E27FC236}">
                <a16:creationId xmlns:a16="http://schemas.microsoft.com/office/drawing/2014/main" id="{2C85F28C-8212-4F88-B474-30C7E928DCC0}"/>
              </a:ext>
            </a:extLst>
          </p:cNvPr>
          <p:cNvSpPr>
            <a:spLocks noGrp="1"/>
          </p:cNvSpPr>
          <p:nvPr>
            <p:ph idx="1"/>
          </p:nvPr>
        </p:nvSpPr>
        <p:spPr/>
        <p:txBody>
          <a:bodyPr>
            <a:normAutofit/>
          </a:bodyPr>
          <a:lstStyle/>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4. Customer Engagement Report</a:t>
            </a:r>
          </a:p>
          <a:p>
            <a:pPr lvl="1"/>
            <a:endParaRPr lang="en-US" sz="2000" dirty="0">
              <a:latin typeface="Century Gothic" panose="020B0502020202020204" pitchFamily="34" charset="0"/>
            </a:endParaRPr>
          </a:p>
          <a:p>
            <a:pPr lvl="1"/>
            <a:r>
              <a:rPr lang="en-US" sz="2000" dirty="0">
                <a:latin typeface="Century Gothic" panose="020B0502020202020204" pitchFamily="34" charset="0"/>
              </a:rPr>
              <a:t>Retention rate</a:t>
            </a:r>
          </a:p>
          <a:p>
            <a:pPr lvl="1"/>
            <a:r>
              <a:rPr lang="en-US" sz="2000" dirty="0">
                <a:latin typeface="Century Gothic" panose="020B0502020202020204" pitchFamily="34" charset="0"/>
              </a:rPr>
              <a:t>Number of likes &amp; shares</a:t>
            </a:r>
          </a:p>
          <a:p>
            <a:pPr lvl="1"/>
            <a:r>
              <a:rPr lang="en-US" sz="2000" dirty="0">
                <a:latin typeface="Century Gothic" panose="020B0502020202020204" pitchFamily="34" charset="0"/>
              </a:rPr>
              <a:t>Followers</a:t>
            </a:r>
          </a:p>
          <a:p>
            <a:pPr lvl="1"/>
            <a:r>
              <a:rPr lang="en-US" sz="2000" dirty="0">
                <a:latin typeface="Century Gothic" panose="020B0502020202020204" pitchFamily="34" charset="0"/>
              </a:rPr>
              <a:t>Total comments</a:t>
            </a:r>
            <a:endParaRPr lang="en-PK" sz="2000" dirty="0">
              <a:latin typeface="Century Gothic" panose="020B0502020202020204" pitchFamily="34" charset="0"/>
            </a:endParaRPr>
          </a:p>
        </p:txBody>
      </p:sp>
    </p:spTree>
    <p:extLst>
      <p:ext uri="{BB962C8B-B14F-4D97-AF65-F5344CB8AC3E}">
        <p14:creationId xmlns:p14="http://schemas.microsoft.com/office/powerpoint/2010/main" val="145661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E093-91F0-4D74-95DA-2F59E127F3C5}"/>
              </a:ext>
            </a:extLst>
          </p:cNvPr>
          <p:cNvSpPr>
            <a:spLocks noGrp="1"/>
          </p:cNvSpPr>
          <p:nvPr>
            <p:ph type="title"/>
          </p:nvPr>
        </p:nvSpPr>
        <p:spPr/>
        <p:txBody>
          <a:bodyPr/>
          <a:lstStyle/>
          <a:p>
            <a:r>
              <a:rPr lang="en-US" b="1" dirty="0">
                <a:solidFill>
                  <a:srgbClr val="002060"/>
                </a:solidFill>
                <a:latin typeface="Century Gothic" panose="020B0502020202020204" pitchFamily="34" charset="0"/>
              </a:rPr>
              <a:t>Table Of Content For DM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027EF6A7-1277-4C76-AB9F-21A4301E1A58}"/>
              </a:ext>
            </a:extLst>
          </p:cNvPr>
          <p:cNvSpPr>
            <a:spLocks noGrp="1"/>
          </p:cNvSpPr>
          <p:nvPr>
            <p:ph idx="1"/>
          </p:nvPr>
        </p:nvSpPr>
        <p:spPr/>
        <p:txBody>
          <a:bodyPr>
            <a:normAutofit/>
          </a:bodyPr>
          <a:lstStyle/>
          <a:p>
            <a:r>
              <a:rPr lang="en-US" sz="2400" dirty="0">
                <a:latin typeface="Century Gothic" panose="020B0502020202020204" pitchFamily="34" charset="0"/>
              </a:rPr>
              <a:t>An overview of DM plan document contents is explained as under:</a:t>
            </a:r>
          </a:p>
          <a:p>
            <a:pPr marL="514350" indent="-514350">
              <a:buFont typeface="+mj-lt"/>
              <a:buAutoNum type="arabicPeriod"/>
            </a:pPr>
            <a:r>
              <a:rPr lang="en-US" sz="2400" dirty="0">
                <a:latin typeface="Century Gothic" panose="020B0502020202020204" pitchFamily="34" charset="0"/>
              </a:rPr>
              <a:t>Captivating Start</a:t>
            </a:r>
          </a:p>
          <a:p>
            <a:pPr lvl="1"/>
            <a:r>
              <a:rPr lang="en-US" dirty="0">
                <a:latin typeface="Century Gothic" panose="020B0502020202020204" pitchFamily="34" charset="0"/>
              </a:rPr>
              <a:t>Document must start with a “wow factor” and must be attractive to the reader</a:t>
            </a:r>
          </a:p>
          <a:p>
            <a:pPr lvl="1"/>
            <a:r>
              <a:rPr lang="en-US" sz="2000" dirty="0">
                <a:latin typeface="Century Gothic" panose="020B0502020202020204" pitchFamily="34" charset="0"/>
              </a:rPr>
              <a:t>Introduction to the project</a:t>
            </a:r>
          </a:p>
          <a:p>
            <a:pPr lvl="1"/>
            <a:r>
              <a:rPr lang="en-US" sz="2000" dirty="0">
                <a:latin typeface="Century Gothic" panose="020B0502020202020204" pitchFamily="34" charset="0"/>
              </a:rPr>
              <a:t>Executive Summary</a:t>
            </a:r>
          </a:p>
          <a:p>
            <a:pPr lvl="1"/>
            <a:r>
              <a:rPr lang="en-US" sz="2000" dirty="0">
                <a:latin typeface="Century Gothic" panose="020B0502020202020204" pitchFamily="34" charset="0"/>
              </a:rPr>
              <a:t>Digital Marketing Landscape</a:t>
            </a:r>
          </a:p>
          <a:p>
            <a:pPr marL="514350" indent="-514350">
              <a:buFont typeface="+mj-lt"/>
              <a:buAutoNum type="arabicPeriod"/>
            </a:pPr>
            <a:r>
              <a:rPr lang="en-US" sz="2400" dirty="0">
                <a:latin typeface="Century Gothic" panose="020B0502020202020204" pitchFamily="34" charset="0"/>
              </a:rPr>
              <a:t>Situation Analysis</a:t>
            </a:r>
          </a:p>
          <a:p>
            <a:pPr lvl="1"/>
            <a:r>
              <a:rPr lang="en-US" sz="2000" dirty="0">
                <a:latin typeface="Century Gothic" panose="020B0502020202020204" pitchFamily="34" charset="0"/>
              </a:rPr>
              <a:t>Comprehensively analyze norms &amp; trends of place where you are implementing the plan</a:t>
            </a:r>
          </a:p>
        </p:txBody>
      </p:sp>
    </p:spTree>
    <p:extLst>
      <p:ext uri="{BB962C8B-B14F-4D97-AF65-F5344CB8AC3E}">
        <p14:creationId xmlns:p14="http://schemas.microsoft.com/office/powerpoint/2010/main" val="3245741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BE7A-3E22-4A2F-9A8E-FE17F99F1ED7}"/>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dirty="0"/>
          </a:p>
        </p:txBody>
      </p:sp>
      <p:sp>
        <p:nvSpPr>
          <p:cNvPr id="3" name="Content Placeholder 2">
            <a:extLst>
              <a:ext uri="{FF2B5EF4-FFF2-40B4-BE49-F238E27FC236}">
                <a16:creationId xmlns:a16="http://schemas.microsoft.com/office/drawing/2014/main" id="{46E32508-0147-4A13-8D5B-5DFC29B53D72}"/>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Brand Reputation:</a:t>
            </a:r>
          </a:p>
          <a:p>
            <a:r>
              <a:rPr lang="en-US" sz="2400" dirty="0">
                <a:latin typeface="Century Gothic" panose="020B0502020202020204" pitchFamily="34" charset="0"/>
              </a:rPr>
              <a:t>Eventual goal of DM plan is brand reputation</a:t>
            </a:r>
          </a:p>
          <a:p>
            <a:pPr marL="914400" lvl="1" indent="-457200">
              <a:buFont typeface="+mj-lt"/>
              <a:buAutoNum type="arabicPeriod"/>
            </a:pPr>
            <a:endParaRPr lang="en-US" sz="2000" dirty="0">
              <a:latin typeface="Century Gothic" panose="020B0502020202020204" pitchFamily="34" charset="0"/>
            </a:endParaRPr>
          </a:p>
          <a:p>
            <a:pPr marL="914400" lvl="1" indent="-457200">
              <a:buFont typeface="+mj-lt"/>
              <a:buAutoNum type="arabicPeriod"/>
            </a:pPr>
            <a:r>
              <a:rPr lang="en-US" sz="2000" dirty="0">
                <a:latin typeface="Century Gothic" panose="020B0502020202020204" pitchFamily="34" charset="0"/>
              </a:rPr>
              <a:t>Market Share</a:t>
            </a:r>
          </a:p>
          <a:p>
            <a:pPr marL="914400" lvl="1" indent="-457200">
              <a:buFont typeface="+mj-lt"/>
              <a:buAutoNum type="arabicPeriod"/>
            </a:pPr>
            <a:r>
              <a:rPr lang="en-US" sz="2000" dirty="0">
                <a:latin typeface="Century Gothic" panose="020B0502020202020204" pitchFamily="34" charset="0"/>
              </a:rPr>
              <a:t>Search </a:t>
            </a:r>
            <a:r>
              <a:rPr lang="en-US" sz="2000" dirty="0" err="1">
                <a:latin typeface="Century Gothic" panose="020B0502020202020204" pitchFamily="34" charset="0"/>
              </a:rPr>
              <a:t>Enfgine</a:t>
            </a:r>
            <a:r>
              <a:rPr lang="en-US" sz="2000" dirty="0">
                <a:latin typeface="Century Gothic" panose="020B0502020202020204" pitchFamily="34" charset="0"/>
              </a:rPr>
              <a:t> Rankings</a:t>
            </a:r>
          </a:p>
          <a:p>
            <a:pPr marL="914400" lvl="1" indent="-457200">
              <a:buFont typeface="+mj-lt"/>
              <a:buAutoNum type="arabicPeriod"/>
            </a:pPr>
            <a:r>
              <a:rPr lang="en-US" sz="2000" dirty="0">
                <a:latin typeface="Century Gothic" panose="020B0502020202020204" pitchFamily="34" charset="0"/>
              </a:rPr>
              <a:t>Positive/negative comments count in interactions</a:t>
            </a:r>
          </a:p>
          <a:p>
            <a:pPr marL="914400" lvl="1" indent="-457200">
              <a:buFont typeface="+mj-lt"/>
              <a:buAutoNum type="arabicPeriod"/>
            </a:pPr>
            <a:r>
              <a:rPr lang="en-US" sz="2000" dirty="0">
                <a:latin typeface="Century Gothic" panose="020B0502020202020204" pitchFamily="34" charset="0"/>
              </a:rPr>
              <a:t>Media</a:t>
            </a:r>
            <a:endParaRPr lang="en-PK" sz="2000" dirty="0">
              <a:latin typeface="Century Gothic" panose="020B0502020202020204" pitchFamily="34" charset="0"/>
            </a:endParaRPr>
          </a:p>
        </p:txBody>
      </p:sp>
    </p:spTree>
    <p:extLst>
      <p:ext uri="{BB962C8B-B14F-4D97-AF65-F5344CB8AC3E}">
        <p14:creationId xmlns:p14="http://schemas.microsoft.com/office/powerpoint/2010/main" val="231545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1748-CF72-4CF7-9A08-84D1F9E858EF}"/>
              </a:ext>
            </a:extLst>
          </p:cNvPr>
          <p:cNvSpPr>
            <a:spLocks noGrp="1"/>
          </p:cNvSpPr>
          <p:nvPr>
            <p:ph type="title"/>
          </p:nvPr>
        </p:nvSpPr>
        <p:spPr/>
        <p:txBody>
          <a:bodyPr/>
          <a:lstStyle/>
          <a:p>
            <a:r>
              <a:rPr lang="en-US" b="1" dirty="0">
                <a:solidFill>
                  <a:srgbClr val="002060"/>
                </a:solidFill>
                <a:latin typeface="Century Gothic" panose="020B0502020202020204" pitchFamily="34" charset="0"/>
              </a:rPr>
              <a:t>Table Of Content For DM Plan</a:t>
            </a:r>
            <a:endParaRPr lang="en-PK" dirty="0"/>
          </a:p>
        </p:txBody>
      </p:sp>
      <p:sp>
        <p:nvSpPr>
          <p:cNvPr id="3" name="Content Placeholder 2">
            <a:extLst>
              <a:ext uri="{FF2B5EF4-FFF2-40B4-BE49-F238E27FC236}">
                <a16:creationId xmlns:a16="http://schemas.microsoft.com/office/drawing/2014/main" id="{2486B9D3-FB7C-487F-9A95-F2AC7044D41B}"/>
              </a:ext>
            </a:extLst>
          </p:cNvPr>
          <p:cNvSpPr>
            <a:spLocks noGrp="1"/>
          </p:cNvSpPr>
          <p:nvPr>
            <p:ph idx="1"/>
          </p:nvPr>
        </p:nvSpPr>
        <p:spPr/>
        <p:txBody>
          <a:bodyPr>
            <a:normAutofit/>
          </a:bodyPr>
          <a:lstStyle/>
          <a:p>
            <a:pPr marL="457200" lvl="0" indent="-457200">
              <a:buAutoNum type="arabicPeriod" startAt="3"/>
            </a:pPr>
            <a:r>
              <a:rPr lang="en-US" sz="2400" dirty="0">
                <a:latin typeface="Century Gothic" panose="020B0502020202020204" pitchFamily="34" charset="0"/>
              </a:rPr>
              <a:t>Customer Research</a:t>
            </a:r>
          </a:p>
          <a:p>
            <a:pPr lvl="1"/>
            <a:r>
              <a:rPr lang="en-US" sz="2000" dirty="0">
                <a:solidFill>
                  <a:prstClr val="black"/>
                </a:solidFill>
                <a:latin typeface="Century Gothic" panose="020B0502020202020204" pitchFamily="34" charset="0"/>
              </a:rPr>
              <a:t>Explain everything about your customer</a:t>
            </a:r>
          </a:p>
          <a:p>
            <a:pPr marL="0" lvl="0" indent="0">
              <a:buNone/>
            </a:pPr>
            <a:r>
              <a:rPr lang="en-US" sz="2400" dirty="0">
                <a:solidFill>
                  <a:prstClr val="black"/>
                </a:solidFill>
                <a:latin typeface="Century Gothic" panose="020B0502020202020204" pitchFamily="34" charset="0"/>
              </a:rPr>
              <a:t>4.   Competitor Analysis</a:t>
            </a:r>
          </a:p>
          <a:p>
            <a:pPr marL="457200" lvl="0" indent="-457200">
              <a:buAutoNum type="arabicPeriod" startAt="5"/>
            </a:pPr>
            <a:r>
              <a:rPr lang="en-US" sz="2400" dirty="0">
                <a:solidFill>
                  <a:prstClr val="black"/>
                </a:solidFill>
                <a:latin typeface="Century Gothic" panose="020B0502020202020204" pitchFamily="34" charset="0"/>
              </a:rPr>
              <a:t>Opportunities &amp; Threats</a:t>
            </a:r>
          </a:p>
          <a:p>
            <a:pPr lvl="1"/>
            <a:r>
              <a:rPr lang="en-US" sz="2000" dirty="0">
                <a:solidFill>
                  <a:prstClr val="black"/>
                </a:solidFill>
                <a:latin typeface="Century Gothic" panose="020B0502020202020204" pitchFamily="34" charset="0"/>
              </a:rPr>
              <a:t>Analysis of all the external forces from which you can get opportunities and threats. </a:t>
            </a:r>
          </a:p>
          <a:p>
            <a:pPr marL="457200" lvl="0" indent="-457200">
              <a:buAutoNum type="arabicPeriod" startAt="6"/>
            </a:pPr>
            <a:r>
              <a:rPr lang="en-US" sz="2400" dirty="0">
                <a:solidFill>
                  <a:prstClr val="black"/>
                </a:solidFill>
                <a:latin typeface="Century Gothic" panose="020B0502020202020204" pitchFamily="34" charset="0"/>
              </a:rPr>
              <a:t>Objectives</a:t>
            </a:r>
          </a:p>
          <a:p>
            <a:pPr lvl="1"/>
            <a:r>
              <a:rPr lang="en-US" sz="2000" dirty="0">
                <a:solidFill>
                  <a:prstClr val="black"/>
                </a:solidFill>
                <a:latin typeface="Century Gothic" panose="020B0502020202020204" pitchFamily="34" charset="0"/>
              </a:rPr>
              <a:t>What targets company/organization is aiming to achieve</a:t>
            </a:r>
          </a:p>
          <a:p>
            <a:endParaRPr lang="en-PK" sz="2400" dirty="0"/>
          </a:p>
        </p:txBody>
      </p:sp>
    </p:spTree>
    <p:extLst>
      <p:ext uri="{BB962C8B-B14F-4D97-AF65-F5344CB8AC3E}">
        <p14:creationId xmlns:p14="http://schemas.microsoft.com/office/powerpoint/2010/main" val="58910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761E-6DFC-4AF9-9167-6B0BA8921874}"/>
              </a:ext>
            </a:extLst>
          </p:cNvPr>
          <p:cNvSpPr>
            <a:spLocks noGrp="1"/>
          </p:cNvSpPr>
          <p:nvPr>
            <p:ph type="title"/>
          </p:nvPr>
        </p:nvSpPr>
        <p:spPr/>
        <p:txBody>
          <a:bodyPr/>
          <a:lstStyle/>
          <a:p>
            <a:r>
              <a:rPr lang="en-US" b="1" dirty="0">
                <a:solidFill>
                  <a:srgbClr val="002060"/>
                </a:solidFill>
                <a:latin typeface="Century Gothic" panose="020B0502020202020204" pitchFamily="34" charset="0"/>
              </a:rPr>
              <a:t>Table Of Content For DM Plan</a:t>
            </a:r>
            <a:endParaRPr lang="en-PK" dirty="0"/>
          </a:p>
        </p:txBody>
      </p:sp>
      <p:sp>
        <p:nvSpPr>
          <p:cNvPr id="3" name="Content Placeholder 2">
            <a:extLst>
              <a:ext uri="{FF2B5EF4-FFF2-40B4-BE49-F238E27FC236}">
                <a16:creationId xmlns:a16="http://schemas.microsoft.com/office/drawing/2014/main" id="{12AFEA78-D6BF-46BB-8A02-E8A808A6B4ED}"/>
              </a:ext>
            </a:extLst>
          </p:cNvPr>
          <p:cNvSpPr>
            <a:spLocks noGrp="1"/>
          </p:cNvSpPr>
          <p:nvPr>
            <p:ph idx="1"/>
          </p:nvPr>
        </p:nvSpPr>
        <p:spPr/>
        <p:txBody>
          <a:bodyPr>
            <a:normAutofit/>
          </a:bodyPr>
          <a:lstStyle/>
          <a:p>
            <a:pPr marL="514350" lvl="0" indent="-514350">
              <a:buAutoNum type="arabicPeriod" startAt="7"/>
            </a:pPr>
            <a:r>
              <a:rPr lang="en-US" sz="2400" dirty="0" err="1">
                <a:solidFill>
                  <a:prstClr val="black"/>
                </a:solidFill>
                <a:latin typeface="Century Gothic" panose="020B0502020202020204" pitchFamily="34" charset="0"/>
              </a:rPr>
              <a:t>Plateforms</a:t>
            </a:r>
            <a:endParaRPr lang="en-US" sz="2400" dirty="0">
              <a:solidFill>
                <a:prstClr val="black"/>
              </a:solidFill>
              <a:latin typeface="Century Gothic" panose="020B0502020202020204" pitchFamily="34" charset="0"/>
            </a:endParaRPr>
          </a:p>
          <a:p>
            <a:pPr lvl="1"/>
            <a:r>
              <a:rPr lang="en-US" sz="2000" dirty="0">
                <a:solidFill>
                  <a:prstClr val="black"/>
                </a:solidFill>
                <a:latin typeface="Century Gothic" panose="020B0502020202020204" pitchFamily="34" charset="0"/>
              </a:rPr>
              <a:t>Which </a:t>
            </a:r>
            <a:r>
              <a:rPr lang="en-US" sz="2000" dirty="0" err="1">
                <a:solidFill>
                  <a:prstClr val="black"/>
                </a:solidFill>
                <a:latin typeface="Century Gothic" panose="020B0502020202020204" pitchFamily="34" charset="0"/>
              </a:rPr>
              <a:t>plateform</a:t>
            </a:r>
            <a:r>
              <a:rPr lang="en-US" sz="2000" dirty="0">
                <a:solidFill>
                  <a:prstClr val="black"/>
                </a:solidFill>
                <a:latin typeface="Century Gothic" panose="020B0502020202020204" pitchFamily="34" charset="0"/>
              </a:rPr>
              <a:t> to use for fulfilling objectives</a:t>
            </a:r>
          </a:p>
          <a:p>
            <a:pPr marL="0" lvl="0" indent="0">
              <a:buNone/>
            </a:pPr>
            <a:r>
              <a:rPr lang="en-US" sz="2400" dirty="0">
                <a:solidFill>
                  <a:prstClr val="black"/>
                </a:solidFill>
                <a:latin typeface="Century Gothic" panose="020B0502020202020204" pitchFamily="34" charset="0"/>
              </a:rPr>
              <a:t>8.   Target Market</a:t>
            </a:r>
          </a:p>
          <a:p>
            <a:pPr marL="0" lvl="0" indent="0">
              <a:buNone/>
            </a:pPr>
            <a:r>
              <a:rPr lang="en-US" sz="2400" dirty="0">
                <a:solidFill>
                  <a:prstClr val="black"/>
                </a:solidFill>
                <a:latin typeface="Century Gothic" panose="020B0502020202020204" pitchFamily="34" charset="0"/>
              </a:rPr>
              <a:t>9.   Tactics &amp; Samples</a:t>
            </a:r>
          </a:p>
          <a:p>
            <a:pPr marL="0" lvl="0" indent="0">
              <a:buNone/>
            </a:pPr>
            <a:r>
              <a:rPr lang="en-US" sz="2400" dirty="0">
                <a:solidFill>
                  <a:prstClr val="black"/>
                </a:solidFill>
                <a:latin typeface="Century Gothic" panose="020B0502020202020204" pitchFamily="34" charset="0"/>
              </a:rPr>
              <a:t>10.  Budget</a:t>
            </a:r>
          </a:p>
          <a:p>
            <a:pPr marL="0" lvl="0" indent="0">
              <a:buNone/>
            </a:pPr>
            <a:r>
              <a:rPr lang="en-US" sz="2400" dirty="0">
                <a:solidFill>
                  <a:prstClr val="black"/>
                </a:solidFill>
                <a:latin typeface="Century Gothic" panose="020B0502020202020204" pitchFamily="34" charset="0"/>
              </a:rPr>
              <a:t>11.  Implementation &amp; Monitoring</a:t>
            </a:r>
          </a:p>
          <a:p>
            <a:endParaRPr lang="en-PK" sz="2400" dirty="0"/>
          </a:p>
        </p:txBody>
      </p:sp>
    </p:spTree>
    <p:extLst>
      <p:ext uri="{BB962C8B-B14F-4D97-AF65-F5344CB8AC3E}">
        <p14:creationId xmlns:p14="http://schemas.microsoft.com/office/powerpoint/2010/main" val="185669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lstStyle/>
          <a:p>
            <a:pPr marL="0" indent="0">
              <a:buNone/>
            </a:pPr>
            <a:r>
              <a:rPr lang="en-US" sz="2400" b="1" dirty="0">
                <a:latin typeface="Century Gothic" panose="020B0502020202020204" pitchFamily="34" charset="0"/>
              </a:rPr>
              <a:t>Step-1    (The Starting Point)</a:t>
            </a:r>
          </a:p>
          <a:p>
            <a:endParaRPr lang="en-US" sz="2400" dirty="0">
              <a:latin typeface="Century Gothic" panose="020B0502020202020204" pitchFamily="34" charset="0"/>
            </a:endParaRPr>
          </a:p>
          <a:p>
            <a:r>
              <a:rPr lang="en-US" sz="2400" dirty="0">
                <a:latin typeface="Century Gothic" panose="020B0502020202020204" pitchFamily="34" charset="0"/>
              </a:rPr>
              <a:t>Starting Point of the document is most important part of DM plan.</a:t>
            </a:r>
          </a:p>
          <a:p>
            <a:r>
              <a:rPr lang="en-US" sz="2400" dirty="0">
                <a:latin typeface="Century Gothic" panose="020B0502020202020204" pitchFamily="34" charset="0"/>
              </a:rPr>
              <a:t>It kick-start the document</a:t>
            </a:r>
          </a:p>
          <a:p>
            <a:r>
              <a:rPr lang="en-US" sz="2400" dirty="0">
                <a:latin typeface="Century Gothic" panose="020B0502020202020204" pitchFamily="34" charset="0"/>
              </a:rPr>
              <a:t>Start of the DM plan comprised of three components.</a:t>
            </a:r>
            <a:endParaRPr lang="en-US" sz="2000" dirty="0">
              <a:latin typeface="Century Gothic" panose="020B0502020202020204" pitchFamily="34" charset="0"/>
            </a:endParaRPr>
          </a:p>
          <a:p>
            <a:pPr marL="914400" lvl="1" indent="-457200">
              <a:buFont typeface="+mj-lt"/>
              <a:buAutoNum type="arabicPeriod"/>
            </a:pPr>
            <a:r>
              <a:rPr lang="en-US" sz="2000" dirty="0">
                <a:latin typeface="Century Gothic" panose="020B0502020202020204" pitchFamily="34" charset="0"/>
              </a:rPr>
              <a:t>Executive Summary</a:t>
            </a:r>
          </a:p>
          <a:p>
            <a:pPr marL="914400" lvl="1" indent="-457200">
              <a:buFont typeface="+mj-lt"/>
              <a:buAutoNum type="arabicPeriod"/>
            </a:pPr>
            <a:r>
              <a:rPr lang="en-US" sz="2000" dirty="0">
                <a:latin typeface="Century Gothic" panose="020B0502020202020204" pitchFamily="34" charset="0"/>
              </a:rPr>
              <a:t>Introduction To The Project</a:t>
            </a:r>
          </a:p>
          <a:p>
            <a:pPr marL="914400" lvl="1" indent="-457200">
              <a:buFont typeface="+mj-lt"/>
              <a:buAutoNum type="arabicPeriod"/>
            </a:pPr>
            <a:r>
              <a:rPr lang="en-US" sz="2000" dirty="0">
                <a:latin typeface="Century Gothic" panose="020B0502020202020204" pitchFamily="34" charset="0"/>
              </a:rPr>
              <a:t>Digital Marketing Landscape</a:t>
            </a:r>
            <a:endParaRPr lang="en-PK" sz="2000" dirty="0">
              <a:latin typeface="Century Gothic" panose="020B0502020202020204" pitchFamily="34" charset="0"/>
            </a:endParaRPr>
          </a:p>
        </p:txBody>
      </p:sp>
    </p:spTree>
    <p:extLst>
      <p:ext uri="{BB962C8B-B14F-4D97-AF65-F5344CB8AC3E}">
        <p14:creationId xmlns:p14="http://schemas.microsoft.com/office/powerpoint/2010/main" val="288546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42F2-2957-43DC-9F36-B51C8AA50C0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Digital Marketing Plan:</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28003196-EE2A-40C9-BFB0-C903BDFD2C22}"/>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Executive Summary:</a:t>
            </a:r>
          </a:p>
          <a:p>
            <a:pPr marL="0" indent="0">
              <a:buNone/>
            </a:pPr>
            <a:endParaRPr lang="en-US" sz="2400" b="1" dirty="0">
              <a:latin typeface="Century Gothic" panose="020B0502020202020204" pitchFamily="34" charset="0"/>
            </a:endParaRPr>
          </a:p>
          <a:p>
            <a:r>
              <a:rPr lang="en-US" sz="2400" dirty="0">
                <a:latin typeface="Century Gothic" panose="020B0502020202020204" pitchFamily="34" charset="0"/>
              </a:rPr>
              <a:t>Write it in the form of short sentences</a:t>
            </a:r>
          </a:p>
          <a:p>
            <a:r>
              <a:rPr lang="en-US" sz="2400" dirty="0">
                <a:latin typeface="Century Gothic" panose="020B0502020202020204" pitchFamily="34" charset="0"/>
              </a:rPr>
              <a:t>Always write it at the end</a:t>
            </a:r>
          </a:p>
          <a:p>
            <a:r>
              <a:rPr lang="en-US" sz="2400" dirty="0">
                <a:latin typeface="Century Gothic" panose="020B0502020202020204" pitchFamily="34" charset="0"/>
              </a:rPr>
              <a:t>It must be 1-1.5 page long if font size is 12 with 1.5 or 2.0 line spacing</a:t>
            </a:r>
          </a:p>
          <a:p>
            <a:r>
              <a:rPr lang="en-US" sz="2400" dirty="0">
                <a:latin typeface="Century Gothic" panose="020B0502020202020204" pitchFamily="34" charset="0"/>
              </a:rPr>
              <a:t>Test it on 3-4 people to check its effectiveness</a:t>
            </a:r>
          </a:p>
          <a:p>
            <a:pPr lvl="1"/>
            <a:endParaRPr lang="en-US" sz="2000" dirty="0">
              <a:latin typeface="Century Gothic" panose="020B0502020202020204" pitchFamily="34" charset="0"/>
            </a:endParaRP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2072684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E65A8536752B4298AB91159E51B675" ma:contentTypeVersion="4" ma:contentTypeDescription="Create a new document." ma:contentTypeScope="" ma:versionID="e32904b2c973f3bee20ee8b605687d7b">
  <xsd:schema xmlns:xsd="http://www.w3.org/2001/XMLSchema" xmlns:xs="http://www.w3.org/2001/XMLSchema" xmlns:p="http://schemas.microsoft.com/office/2006/metadata/properties" xmlns:ns2="b4a6d052-adc2-43ce-91ee-69b46b848ff5" targetNamespace="http://schemas.microsoft.com/office/2006/metadata/properties" ma:root="true" ma:fieldsID="2c8a5900f7b98f549811a7dd5ea4580c" ns2:_="">
    <xsd:import namespace="b4a6d052-adc2-43ce-91ee-69b46b848f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6d052-adc2-43ce-91ee-69b46b848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E06BC9-FDEB-4E23-AAC5-3135463335B8}"/>
</file>

<file path=customXml/itemProps2.xml><?xml version="1.0" encoding="utf-8"?>
<ds:datastoreItem xmlns:ds="http://schemas.openxmlformats.org/officeDocument/2006/customXml" ds:itemID="{A39AFA9F-ECC8-4180-8022-DD5C6DC8FD9B}"/>
</file>

<file path=customXml/itemProps3.xml><?xml version="1.0" encoding="utf-8"?>
<ds:datastoreItem xmlns:ds="http://schemas.openxmlformats.org/officeDocument/2006/customXml" ds:itemID="{85E86933-55B4-495F-AF64-F19E0BD9215C}"/>
</file>

<file path=docProps/app.xml><?xml version="1.0" encoding="utf-8"?>
<Properties xmlns="http://schemas.openxmlformats.org/officeDocument/2006/extended-properties" xmlns:vt="http://schemas.openxmlformats.org/officeDocument/2006/docPropsVTypes">
  <TotalTime>0</TotalTime>
  <Words>2317</Words>
  <Application>Microsoft Office PowerPoint</Application>
  <PresentationFormat>Widescreen</PresentationFormat>
  <Paragraphs>401</Paragraphs>
  <Slides>50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Century Gothic</vt:lpstr>
      <vt:lpstr>Office Theme</vt:lpstr>
      <vt:lpstr>Introduction To Digital Marketing    </vt:lpstr>
      <vt:lpstr>Digital Marketing Plan:</vt:lpstr>
      <vt:lpstr>Digital Marketing Plan:</vt:lpstr>
      <vt:lpstr>Why To Use DM Plan?</vt:lpstr>
      <vt:lpstr>Table Of Content For DM Plan</vt:lpstr>
      <vt:lpstr>Table Of Content For DM Plan</vt:lpstr>
      <vt:lpstr>Table Of Content For DM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 </vt:lpstr>
      <vt:lpstr>Digital Marketing Plan: </vt:lpstr>
      <vt:lpstr>Digital Marketing Plan: </vt:lpstr>
      <vt:lpstr>Digital Marketing Plan: </vt:lpstr>
      <vt:lpstr>Digital Marketing Plan: </vt:lpstr>
      <vt:lpstr>Digital Marketing Plan: </vt:lpstr>
      <vt:lpstr>Digital Marketing Plan: </vt:lpstr>
      <vt:lpstr>Digital Marketing Plan: </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lpstr>Digital Marketing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Marketing    </dc:title>
  <dc:creator>Sabahat</dc:creator>
  <cp:lastModifiedBy>Sabahat</cp:lastModifiedBy>
  <cp:revision>7</cp:revision>
  <dcterms:created xsi:type="dcterms:W3CDTF">2020-05-12T07:08:07Z</dcterms:created>
  <dcterms:modified xsi:type="dcterms:W3CDTF">2020-07-07T04:38:58Z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0x010100C5E65A8536752B4298AB91159E51B675</vt:lpwstr>
  </property>
</Properties>
</file>