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7" r:id="rId5"/>
    <p:sldId id="258" r:id="rId6"/>
    <p:sldId id="259" r:id="rId7"/>
    <p:sldId id="266" r:id="rId8"/>
    <p:sldId id="267" r:id="rId9"/>
    <p:sldId id="260" r:id="rId10"/>
    <p:sldId id="261" r:id="rId11"/>
    <p:sldId id="262" r:id="rId12"/>
    <p:sldId id="268" r:id="rId13"/>
    <p:sldId id="269" r:id="rId14"/>
    <p:sldId id="270" r:id="rId15"/>
    <p:sldId id="271" r:id="rId16"/>
    <p:sldId id="272" r:id="rId17"/>
    <p:sldId id="273" r:id="rId18"/>
    <p:sldId id="274" r:id="rId19"/>
    <p:sldId id="263" r:id="rId20"/>
    <p:sldId id="264" r:id="rId21"/>
    <p:sldId id="275" r:id="rId22"/>
    <p:sldId id="276" r:id="rId23"/>
    <p:sldId id="277" r:id="rId24"/>
    <p:sldId id="278" r:id="rId2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FE2F5-1206-4C47-A51F-768956AE9802}" v="4" dt="2021-06-10T13:36:1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ghat Bibi" userId="S::nighat.bibi@uoh.edu.pk::ff56a3f8-5880-4e7c-a18a-d6fa6cb067cc" providerId="AD" clId="Web-{E3BFE2F5-1206-4C47-A51F-768956AE9802}"/>
    <pc:docChg chg="modSld">
      <pc:chgData name="Nighat Bibi" userId="S::nighat.bibi@uoh.edu.pk::ff56a3f8-5880-4e7c-a18a-d6fa6cb067cc" providerId="AD" clId="Web-{E3BFE2F5-1206-4C47-A51F-768956AE9802}" dt="2021-06-10T13:36:12.302" v="3" actId="20577"/>
      <pc:docMkLst>
        <pc:docMk/>
      </pc:docMkLst>
      <pc:sldChg chg="modSp">
        <pc:chgData name="Nighat Bibi" userId="S::nighat.bibi@uoh.edu.pk::ff56a3f8-5880-4e7c-a18a-d6fa6cb067cc" providerId="AD" clId="Web-{E3BFE2F5-1206-4C47-A51F-768956AE9802}" dt="2021-06-10T13:36:12.302" v="3" actId="20577"/>
        <pc:sldMkLst>
          <pc:docMk/>
          <pc:sldMk cId="1231302278" sldId="257"/>
        </pc:sldMkLst>
        <pc:spChg chg="mod">
          <ac:chgData name="Nighat Bibi" userId="S::nighat.bibi@uoh.edu.pk::ff56a3f8-5880-4e7c-a18a-d6fa6cb067cc" providerId="AD" clId="Web-{E3BFE2F5-1206-4C47-A51F-768956AE9802}" dt="2021-06-10T13:36:12.302" v="3" actId="20577"/>
          <ac:spMkLst>
            <pc:docMk/>
            <pc:sldMk cId="1231302278" sldId="257"/>
            <ac:spMk id="3" creationId="{3812D063-6E25-4C1D-B5EE-346DE53CCB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EB5B8-6095-4B91-B86D-48E1E1775194}" type="datetimeFigureOut">
              <a:rPr lang="en-PK" smtClean="0"/>
              <a:t>06/10/2021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116C3-8B54-459A-8EFF-F77DE0B335A6}" type="slidenum">
              <a:rPr lang="en-PK" smtClean="0"/>
              <a:t>‹#›</a:t>
            </a:fld>
            <a:endParaRPr lang="en-PK"/>
          </a:p>
        </p:txBody>
      </p:sp>
    </p:spTree>
    <p:extLst>
      <p:ext uri="{BB962C8B-B14F-4D97-AF65-F5344CB8AC3E}">
        <p14:creationId xmlns:p14="http://schemas.microsoft.com/office/powerpoint/2010/main" val="388229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Customer visits publisher website</a:t>
            </a:r>
          </a:p>
          <a:p>
            <a:pPr marL="228600" indent="-228600">
              <a:buAutoNum type="arabicPeriod"/>
            </a:pPr>
            <a:r>
              <a:rPr lang="en-US" dirty="0"/>
              <a:t>Customer seed advertising banner/link and clicks through via an affiliate tracking link.</a:t>
            </a:r>
          </a:p>
          <a:p>
            <a:pPr marL="228600" indent="-228600">
              <a:buAutoNum type="arabicPeriod"/>
            </a:pPr>
            <a:r>
              <a:rPr lang="en-US" dirty="0"/>
              <a:t>The customer will likely not </a:t>
            </a:r>
            <a:r>
              <a:rPr lang="en-US" dirty="0" err="1"/>
              <a:t>realise</a:t>
            </a:r>
            <a:r>
              <a:rPr lang="en-US" dirty="0"/>
              <a:t> that they have used an affiliate link.</a:t>
            </a:r>
          </a:p>
          <a:p>
            <a:pPr marL="228600" indent="-228600">
              <a:buAutoNum type="arabicPeriod"/>
            </a:pPr>
            <a:r>
              <a:rPr lang="en-US" dirty="0"/>
              <a:t>The click is tracked by the affiliate network and a cookie is placed on the customer’s device to identify them as being referred by an affiliate network.</a:t>
            </a:r>
          </a:p>
          <a:p>
            <a:pPr marL="228600" indent="-228600">
              <a:buAutoNum type="arabicPeriod"/>
            </a:pPr>
            <a:r>
              <a:rPr lang="en-US" dirty="0"/>
              <a:t>The customer completes an online purchase</a:t>
            </a:r>
          </a:p>
          <a:p>
            <a:pPr marL="228600" indent="-228600">
              <a:buAutoNum type="arabicPeriod"/>
            </a:pPr>
            <a:r>
              <a:rPr lang="en-US" dirty="0"/>
              <a:t>The advertiser fires the affiliate network’s tracking tag which reports the sale to the affiliate network as there is a cookie </a:t>
            </a:r>
            <a:r>
              <a:rPr lang="en-US" dirty="0" err="1"/>
              <a:t>pesent</a:t>
            </a:r>
            <a:r>
              <a:rPr lang="en-US" dirty="0"/>
              <a:t>.</a:t>
            </a:r>
          </a:p>
          <a:p>
            <a:pPr marL="228600" indent="-228600">
              <a:buAutoNum type="arabicPeriod"/>
            </a:pPr>
            <a:r>
              <a:rPr lang="en-US" dirty="0"/>
              <a:t>The affiliate network reports the sale to the advertiser and they pay the agreed commission for tat sale.</a:t>
            </a:r>
          </a:p>
          <a:p>
            <a:pPr marL="228600" indent="-228600">
              <a:buAutoNum type="arabicPeriod"/>
            </a:pPr>
            <a:r>
              <a:rPr lang="en-US" dirty="0"/>
              <a:t>The affiliate network pays the commission to the publisher as a reward for generating the sale. </a:t>
            </a:r>
            <a:endParaRPr lang="en-PK" dirty="0"/>
          </a:p>
        </p:txBody>
      </p:sp>
      <p:sp>
        <p:nvSpPr>
          <p:cNvPr id="4" name="Slide Number Placeholder 3"/>
          <p:cNvSpPr>
            <a:spLocks noGrp="1"/>
          </p:cNvSpPr>
          <p:nvPr>
            <p:ph type="sldNum" sz="quarter" idx="5"/>
          </p:nvPr>
        </p:nvSpPr>
        <p:spPr/>
        <p:txBody>
          <a:bodyPr/>
          <a:lstStyle/>
          <a:p>
            <a:fld id="{312116C3-8B54-459A-8EFF-F77DE0B335A6}" type="slidenum">
              <a:rPr lang="en-PK" smtClean="0"/>
              <a:t>8</a:t>
            </a:fld>
            <a:endParaRPr lang="en-PK"/>
          </a:p>
        </p:txBody>
      </p:sp>
    </p:spTree>
    <p:extLst>
      <p:ext uri="{BB962C8B-B14F-4D97-AF65-F5344CB8AC3E}">
        <p14:creationId xmlns:p14="http://schemas.microsoft.com/office/powerpoint/2010/main" val="245912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Aggregator website is a site that collects data from other sources across the internet and puts the information in one place where users can access it</a:t>
            </a:r>
            <a:endParaRPr lang="en-PK"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2B7B50-E0E2-4F45-9126-B836BA03A78F}" type="slidenum">
              <a:rPr kumimoji="0" lang="en-PK"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PK"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13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Nich</a:t>
            </a:r>
            <a:r>
              <a:rPr lang="en-US" dirty="0"/>
              <a:t>: special, </a:t>
            </a:r>
            <a:r>
              <a:rPr lang="en-US" dirty="0" err="1"/>
              <a:t>speciality</a:t>
            </a:r>
            <a:endParaRPr lang="en-PK"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2B7B50-E0E2-4F45-9126-B836BA03A78F}" type="slidenum">
              <a:rPr kumimoji="0" lang="en-PK"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PK"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10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Earnings per click (EPC) is an affiliate marketing term that refers to the average amount of money you earn each time someone clicks one of your affiliate links. EPC affiliate marketing is, typically, run through pay-per-click (PPC) ads</a:t>
            </a:r>
            <a:endParaRPr lang="en-PK"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2B7B50-E0E2-4F45-9126-B836BA03A78F}" type="slidenum">
              <a:rPr kumimoji="0" lang="en-PK"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PK"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9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PPC stands for pay-per-click, a model of internet marketing in which advertisers pay a fee each time one of their ads is clicked. </a:t>
            </a:r>
            <a:r>
              <a:rPr lang="en-US" sz="1200" b="0" i="0" kern="1200" dirty="0">
                <a:solidFill>
                  <a:schemeClr val="tx1"/>
                </a:solidFill>
                <a:effectLst/>
                <a:latin typeface="+mn-lt"/>
                <a:ea typeface="+mn-ea"/>
                <a:cs typeface="+mn-cs"/>
              </a:rPr>
              <a:t>Search engine advertising is one of the most popular forms of PPC.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Keyword advertising is a method of advertising on search engines using keyword research. By determining the keyword searches that are most relevant to your business's offerings, you can then bid to place your ads in the search results for relevant keywords.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Cost per action (CPA) is an online advertising marketing strategy that allows an advertiser to pay for a specified action from a prospective customer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marketing strategy, cannibalization refers to a reduction in sales volume, sales revenue, or market share of one product as a result of the introduction of a new product by the same producer</a:t>
            </a:r>
            <a:endParaRPr lang="en-PK"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2B7B50-E0E2-4F45-9126-B836BA03A78F}" type="slidenum">
              <a:rPr kumimoji="0" lang="en-PK"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PK"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855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F322-4D94-40A4-BDD2-FBC033305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811CFD0-DD21-4AB0-B2B1-295B072D4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ED92F72-335C-4832-9903-615814A61411}"/>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5" name="Footer Placeholder 4">
            <a:extLst>
              <a:ext uri="{FF2B5EF4-FFF2-40B4-BE49-F238E27FC236}">
                <a16:creationId xmlns:a16="http://schemas.microsoft.com/office/drawing/2014/main" id="{89331CA4-F005-46A9-B666-0D25160A896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8C73ED1-B0EF-4079-A434-DEDC1EFA65AE}"/>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284034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4CC4-6838-43CB-8526-C6F202A124A9}"/>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22E73DD-A1E6-40CF-9A7C-90EB2BEA69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97DB8BD-8DBF-4D3B-970E-1D83F2CC0DAA}"/>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5" name="Footer Placeholder 4">
            <a:extLst>
              <a:ext uri="{FF2B5EF4-FFF2-40B4-BE49-F238E27FC236}">
                <a16:creationId xmlns:a16="http://schemas.microsoft.com/office/drawing/2014/main" id="{15925350-FA55-4F9F-977D-8463584DD9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8D5902F-1DCE-4543-9A67-91B017B385B3}"/>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82849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2E663-EFB9-4CD1-A793-83F458AA20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512AE1B-89DE-4172-A5E1-47C059932F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0D8986B-D70A-404A-8089-980683C86697}"/>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5" name="Footer Placeholder 4">
            <a:extLst>
              <a:ext uri="{FF2B5EF4-FFF2-40B4-BE49-F238E27FC236}">
                <a16:creationId xmlns:a16="http://schemas.microsoft.com/office/drawing/2014/main" id="{391D0FC2-BC14-4E85-B27F-F9D8E13A6C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646337E-C16B-4E1A-80EA-482407BEA14C}"/>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92884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45B1-4C2B-4332-9768-793E0D4DEF2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D325831-1AF0-47D1-B000-955517F61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3425CD7-5534-43AE-BA07-533DA0030B84}"/>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5" name="Footer Placeholder 4">
            <a:extLst>
              <a:ext uri="{FF2B5EF4-FFF2-40B4-BE49-F238E27FC236}">
                <a16:creationId xmlns:a16="http://schemas.microsoft.com/office/drawing/2014/main" id="{980F1BB1-AD98-48EE-99E2-58F08A60465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E843BC0-6118-47A8-A99B-18D744F49533}"/>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333042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F417-E83B-4C1A-A097-9585DDE677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5F47F8D-6776-438F-A4E5-1926904ED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7D1160-D683-4782-96D0-0016A6838DAD}"/>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5" name="Footer Placeholder 4">
            <a:extLst>
              <a:ext uri="{FF2B5EF4-FFF2-40B4-BE49-F238E27FC236}">
                <a16:creationId xmlns:a16="http://schemas.microsoft.com/office/drawing/2014/main" id="{242F60F4-F42E-4020-ACE9-4B4FDF542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5F033B-EB7C-4C36-9BC6-07C51D06C587}"/>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12179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2953-2949-430B-B37D-BE34E9948CC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BAFDE99-8809-490D-BB63-25B0AC24B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DD707DF-94BC-4DEA-98E7-837B5222C7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ECC0E79-A6FE-4404-BA41-0D5D5898DB3D}"/>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6" name="Footer Placeholder 5">
            <a:extLst>
              <a:ext uri="{FF2B5EF4-FFF2-40B4-BE49-F238E27FC236}">
                <a16:creationId xmlns:a16="http://schemas.microsoft.com/office/drawing/2014/main" id="{00EEF42E-FBBC-4B23-8CE4-EC1F2B602BC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4473F3A-1049-4AB5-A5AB-FDD273F33F15}"/>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199711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59C9-BC47-4D17-A693-FFD26788FAB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393B34C-327D-4B63-B0BF-F496F9D3F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C4A59-E15A-42FE-B14D-9651F1638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00CDAE3-7C5D-4856-9EA6-B40F54A72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76B79-7BA6-4B46-AC7B-2A26164CEE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513DB4C-6CA4-461F-AAF2-670AF8C6028E}"/>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8" name="Footer Placeholder 7">
            <a:extLst>
              <a:ext uri="{FF2B5EF4-FFF2-40B4-BE49-F238E27FC236}">
                <a16:creationId xmlns:a16="http://schemas.microsoft.com/office/drawing/2014/main" id="{64D22255-D2C0-468D-A846-281F16CF49C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98EEB5C-6931-4DC8-92C9-160AF08F137B}"/>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416904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7E79-1E41-4D2F-B251-54DDEBE06E9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E98E8E5-FE32-44B7-93B5-E333556A3C1A}"/>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4" name="Footer Placeholder 3">
            <a:extLst>
              <a:ext uri="{FF2B5EF4-FFF2-40B4-BE49-F238E27FC236}">
                <a16:creationId xmlns:a16="http://schemas.microsoft.com/office/drawing/2014/main" id="{85BCE581-0F6A-459D-8A14-97476F406D9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0BF940B-B559-4759-AD1D-6F340A3BFE41}"/>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229719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3089B-33BF-43E1-8180-E6F9237DBE42}"/>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3" name="Footer Placeholder 2">
            <a:extLst>
              <a:ext uri="{FF2B5EF4-FFF2-40B4-BE49-F238E27FC236}">
                <a16:creationId xmlns:a16="http://schemas.microsoft.com/office/drawing/2014/main" id="{16434284-856B-46D1-B242-BC6971671B1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61ECD-B05A-4F58-9FFC-6407D3ECCED4}"/>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23391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F199-BBA1-4DEC-A774-2BEFE36CD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CB0F3577-BFEC-4AE2-87CF-34761DF83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1762A00-4E03-4A77-8A2A-FB8F0170E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D576D-DA8C-4689-BFB3-A3F198D58A57}"/>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6" name="Footer Placeholder 5">
            <a:extLst>
              <a:ext uri="{FF2B5EF4-FFF2-40B4-BE49-F238E27FC236}">
                <a16:creationId xmlns:a16="http://schemas.microsoft.com/office/drawing/2014/main" id="{B2B1A748-6BAD-44D6-8D87-638D487E95C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723EB06-7D98-4C09-BB1B-C24563CE3C84}"/>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399977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546D-E9F1-447C-8070-54B617801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5227DD5-53F8-40CD-A9A7-5E0434343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884F979-0572-4816-B935-87F473990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61107-E9BD-48FE-AB9A-52546FBD85F9}"/>
              </a:ext>
            </a:extLst>
          </p:cNvPr>
          <p:cNvSpPr>
            <a:spLocks noGrp="1"/>
          </p:cNvSpPr>
          <p:nvPr>
            <p:ph type="dt" sz="half" idx="10"/>
          </p:nvPr>
        </p:nvSpPr>
        <p:spPr/>
        <p:txBody>
          <a:bodyPr/>
          <a:lstStyle/>
          <a:p>
            <a:fld id="{FFA0E523-B875-4731-A63A-AD91CBCA1112}" type="datetimeFigureOut">
              <a:rPr lang="en-PK" smtClean="0"/>
              <a:t>06/10/2021</a:t>
            </a:fld>
            <a:endParaRPr lang="en-PK"/>
          </a:p>
        </p:txBody>
      </p:sp>
      <p:sp>
        <p:nvSpPr>
          <p:cNvPr id="6" name="Footer Placeholder 5">
            <a:extLst>
              <a:ext uri="{FF2B5EF4-FFF2-40B4-BE49-F238E27FC236}">
                <a16:creationId xmlns:a16="http://schemas.microsoft.com/office/drawing/2014/main" id="{8B215275-A533-41B2-B830-B890A985035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53BB383-382E-49F4-B9C3-D3602949E098}"/>
              </a:ext>
            </a:extLst>
          </p:cNvPr>
          <p:cNvSpPr>
            <a:spLocks noGrp="1"/>
          </p:cNvSpPr>
          <p:nvPr>
            <p:ph type="sldNum" sz="quarter" idx="12"/>
          </p:nvPr>
        </p:nvSpPr>
        <p:spPr/>
        <p:txBody>
          <a:bodyPr/>
          <a:lstStyle/>
          <a:p>
            <a:fld id="{93F42F06-793A-4EC5-A406-C63D71802C0D}" type="slidenum">
              <a:rPr lang="en-PK" smtClean="0"/>
              <a:t>‹#›</a:t>
            </a:fld>
            <a:endParaRPr lang="en-PK"/>
          </a:p>
        </p:txBody>
      </p:sp>
    </p:spTree>
    <p:extLst>
      <p:ext uri="{BB962C8B-B14F-4D97-AF65-F5344CB8AC3E}">
        <p14:creationId xmlns:p14="http://schemas.microsoft.com/office/powerpoint/2010/main" val="267828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CE60C-30BB-44E8-B571-42CB3BD47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A997083-C0F6-4E74-95C4-87976AA92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C18AB4C-6BAC-4790-BF86-B7DD4F60B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0E523-B875-4731-A63A-AD91CBCA1112}" type="datetimeFigureOut">
              <a:rPr lang="en-PK" smtClean="0"/>
              <a:t>06/10/2021</a:t>
            </a:fld>
            <a:endParaRPr lang="en-PK"/>
          </a:p>
        </p:txBody>
      </p:sp>
      <p:sp>
        <p:nvSpPr>
          <p:cNvPr id="5" name="Footer Placeholder 4">
            <a:extLst>
              <a:ext uri="{FF2B5EF4-FFF2-40B4-BE49-F238E27FC236}">
                <a16:creationId xmlns:a16="http://schemas.microsoft.com/office/drawing/2014/main" id="{5080E603-74DB-4E33-801B-93B6C4514B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4271D0E8-1EAB-4C11-A85F-A66938CA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42F06-793A-4EC5-A406-C63D71802C0D}" type="slidenum">
              <a:rPr lang="en-PK" smtClean="0"/>
              <a:t>‹#›</a:t>
            </a:fld>
            <a:endParaRPr lang="en-PK"/>
          </a:p>
        </p:txBody>
      </p:sp>
    </p:spTree>
    <p:extLst>
      <p:ext uri="{BB962C8B-B14F-4D97-AF65-F5344CB8AC3E}">
        <p14:creationId xmlns:p14="http://schemas.microsoft.com/office/powerpoint/2010/main" val="347024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24000" y="913765"/>
            <a:ext cx="9144000" cy="2387600"/>
          </a:xfrm>
        </p:spPr>
        <p:txBody>
          <a:bodyPr/>
          <a:lstStyle/>
          <a:p>
            <a:r>
              <a:rPr lang="en-US" b="1" dirty="0">
                <a:solidFill>
                  <a:srgbClr val="002060"/>
                </a:solidFill>
                <a:latin typeface="Century Gothic" panose="020B0502020202020204" pitchFamily="34" charset="0"/>
              </a:rPr>
              <a:t>Introduction To Digital Marketing</a:t>
            </a:r>
            <a:r>
              <a:rPr lang="en-US" b="1" dirty="0">
                <a:latin typeface="Century Gothic" panose="020B0502020202020204" pitchFamily="34" charset="0"/>
              </a:rPr>
              <a:t>    </a:t>
            </a:r>
            <a:endParaRPr lang="en-PK" b="1" dirty="0">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478280" y="3429001"/>
            <a:ext cx="9144000" cy="1656556"/>
          </a:xfrm>
        </p:spPr>
        <p:txBody>
          <a:bodyPr vert="horz" lIns="91440" tIns="45720" rIns="91440" bIns="45720" rtlCol="0" anchor="t">
            <a:noAutofit/>
          </a:bodyPr>
          <a:lstStyle/>
          <a:p>
            <a:r>
              <a:rPr lang="en-US" b="1" dirty="0"/>
              <a:t>Affiliate Marketing</a:t>
            </a:r>
          </a:p>
          <a:p>
            <a:endParaRPr lang="en-US" dirty="0"/>
          </a:p>
          <a:p>
            <a:endParaRPr lang="en-US" dirty="0"/>
          </a:p>
          <a:p>
            <a:endParaRPr lang="en-US" dirty="0">
              <a:cs typeface="Calibri" panose="020F0502020204030204"/>
            </a:endParaRPr>
          </a:p>
        </p:txBody>
      </p:sp>
    </p:spTree>
    <p:extLst>
      <p:ext uri="{BB962C8B-B14F-4D97-AF65-F5344CB8AC3E}">
        <p14:creationId xmlns:p14="http://schemas.microsoft.com/office/powerpoint/2010/main" val="12313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3A24-52C2-40F9-97B6-E4F57B89EE0E}"/>
              </a:ext>
            </a:extLst>
          </p:cNvPr>
          <p:cNvSpPr>
            <a:spLocks noGrp="1"/>
          </p:cNvSpPr>
          <p:nvPr>
            <p:ph type="title"/>
          </p:nvPr>
        </p:nvSpPr>
        <p:spPr/>
        <p:txBody>
          <a:bodyPr/>
          <a:lstStyle/>
          <a:p>
            <a:r>
              <a:rPr lang="en-US" b="1" dirty="0">
                <a:solidFill>
                  <a:srgbClr val="4472C4">
                    <a:lumMod val="50000"/>
                  </a:srgbClr>
                </a:solidFill>
                <a:latin typeface="Century Gothic" panose="020B0502020202020204" pitchFamily="34" charset="0"/>
              </a:rPr>
              <a:t>How does it work technically:</a:t>
            </a:r>
            <a:endParaRPr lang="en-PK" dirty="0"/>
          </a:p>
        </p:txBody>
      </p:sp>
      <p:sp>
        <p:nvSpPr>
          <p:cNvPr id="3" name="Content Placeholder 2">
            <a:extLst>
              <a:ext uri="{FF2B5EF4-FFF2-40B4-BE49-F238E27FC236}">
                <a16:creationId xmlns:a16="http://schemas.microsoft.com/office/drawing/2014/main" id="{47713E8C-3560-4AF7-AC16-9E57648E5F1B}"/>
              </a:ext>
            </a:extLst>
          </p:cNvPr>
          <p:cNvSpPr>
            <a:spLocks noGrp="1"/>
          </p:cNvSpPr>
          <p:nvPr>
            <p:ph idx="1"/>
          </p:nvPr>
        </p:nvSpPr>
        <p:spPr/>
        <p:txBody>
          <a:bodyPr>
            <a:normAutofit/>
          </a:bodyPr>
          <a:lstStyle/>
          <a:p>
            <a:pPr marL="457200" lvl="0" indent="-457200">
              <a:buAutoNum type="arabicPeriod" startAt="5"/>
            </a:pPr>
            <a:endParaRPr lang="en-US" sz="800" dirty="0">
              <a:solidFill>
                <a:prstClr val="black"/>
              </a:solidFill>
              <a:latin typeface="Century Gothic" panose="020B0502020202020204" pitchFamily="34" charset="0"/>
            </a:endParaRPr>
          </a:p>
          <a:p>
            <a:pPr marL="457200" lvl="0" indent="-457200">
              <a:buAutoNum type="arabicPeriod" startAt="5"/>
            </a:pPr>
            <a:r>
              <a:rPr lang="en-US" sz="2400" dirty="0">
                <a:solidFill>
                  <a:prstClr val="black"/>
                </a:solidFill>
                <a:latin typeface="Century Gothic" panose="020B0502020202020204" pitchFamily="34" charset="0"/>
              </a:rPr>
              <a:t>The customer completes an online purchase.</a:t>
            </a:r>
          </a:p>
          <a:p>
            <a:pPr marL="457200" lvl="0" indent="-457200">
              <a:buAutoNum type="arabicPeriod" startAt="5"/>
            </a:pPr>
            <a:endParaRPr lang="en-US" sz="800" dirty="0">
              <a:solidFill>
                <a:prstClr val="black"/>
              </a:solidFill>
              <a:latin typeface="Century Gothic" panose="020B0502020202020204" pitchFamily="34" charset="0"/>
            </a:endParaRPr>
          </a:p>
          <a:p>
            <a:pPr marL="457200" lvl="0" indent="-457200">
              <a:buAutoNum type="arabicPeriod" startAt="5"/>
            </a:pPr>
            <a:r>
              <a:rPr lang="en-US" sz="2400" dirty="0">
                <a:solidFill>
                  <a:prstClr val="black"/>
                </a:solidFill>
                <a:latin typeface="Century Gothic" panose="020B0502020202020204" pitchFamily="34" charset="0"/>
              </a:rPr>
              <a:t>The advertiser fires the affiliate network’s tracking tag which reports the sale to the affiliate network as there is a cookie </a:t>
            </a:r>
            <a:r>
              <a:rPr lang="en-US" sz="2400" dirty="0" err="1">
                <a:solidFill>
                  <a:prstClr val="black"/>
                </a:solidFill>
                <a:latin typeface="Century Gothic" panose="020B0502020202020204" pitchFamily="34" charset="0"/>
              </a:rPr>
              <a:t>pesent</a:t>
            </a:r>
            <a:r>
              <a:rPr lang="en-US" sz="2400" dirty="0">
                <a:solidFill>
                  <a:prstClr val="black"/>
                </a:solidFill>
                <a:latin typeface="Century Gothic" panose="020B0502020202020204" pitchFamily="34" charset="0"/>
              </a:rPr>
              <a:t>.</a:t>
            </a:r>
          </a:p>
          <a:p>
            <a:pPr marL="457200" lvl="0" indent="-457200">
              <a:buAutoNum type="arabicPeriod" startAt="5"/>
            </a:pPr>
            <a:endParaRPr lang="en-US" sz="800" dirty="0">
              <a:solidFill>
                <a:prstClr val="black"/>
              </a:solidFill>
              <a:latin typeface="Century Gothic" panose="020B0502020202020204" pitchFamily="34" charset="0"/>
            </a:endParaRPr>
          </a:p>
          <a:p>
            <a:pPr marL="457200" lvl="0" indent="-457200">
              <a:buAutoNum type="arabicPeriod" startAt="5"/>
            </a:pPr>
            <a:r>
              <a:rPr lang="en-US" sz="2400" dirty="0">
                <a:solidFill>
                  <a:prstClr val="black"/>
                </a:solidFill>
                <a:latin typeface="Century Gothic" panose="020B0502020202020204" pitchFamily="34" charset="0"/>
              </a:rPr>
              <a:t>The affiliate network reports the sale to the advertiser and they pay the agreed commission for tat sale.</a:t>
            </a:r>
          </a:p>
          <a:p>
            <a:pPr marL="457200" lvl="0" indent="-457200">
              <a:buAutoNum type="arabicPeriod" startAt="5"/>
            </a:pPr>
            <a:endParaRPr lang="en-US" sz="800" dirty="0">
              <a:solidFill>
                <a:prstClr val="black"/>
              </a:solidFill>
              <a:latin typeface="Century Gothic" panose="020B0502020202020204" pitchFamily="34" charset="0"/>
            </a:endParaRPr>
          </a:p>
          <a:p>
            <a:pPr marL="457200" lvl="0" indent="-457200">
              <a:buAutoNum type="arabicPeriod" startAt="5"/>
            </a:pPr>
            <a:r>
              <a:rPr lang="en-US" sz="2400" dirty="0">
                <a:solidFill>
                  <a:prstClr val="black"/>
                </a:solidFill>
                <a:latin typeface="Century Gothic" panose="020B0502020202020204" pitchFamily="34" charset="0"/>
              </a:rPr>
              <a:t>The affiliate network pays the commission to the publisher as a reward for generating the sale. </a:t>
            </a:r>
          </a:p>
          <a:p>
            <a:endParaRPr lang="en-PK" sz="2400" dirty="0"/>
          </a:p>
        </p:txBody>
      </p:sp>
    </p:spTree>
    <p:extLst>
      <p:ext uri="{BB962C8B-B14F-4D97-AF65-F5344CB8AC3E}">
        <p14:creationId xmlns:p14="http://schemas.microsoft.com/office/powerpoint/2010/main" val="427101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F936-C26C-4853-8C5B-5129DA0472A2}"/>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Affiliate Types:</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39C3D98-EBC2-4366-A2C7-45175EB41BB1}"/>
              </a:ext>
            </a:extLst>
          </p:cNvPr>
          <p:cNvSpPr>
            <a:spLocks noGrp="1"/>
          </p:cNvSpPr>
          <p:nvPr>
            <p:ph idx="1"/>
          </p:nvPr>
        </p:nvSpPr>
        <p:spPr/>
        <p:txBody>
          <a:bodyPr>
            <a:normAutofit/>
          </a:bodyPr>
          <a:lstStyle/>
          <a:p>
            <a:r>
              <a:rPr lang="en-US" sz="2400" dirty="0">
                <a:latin typeface="Century Gothic" panose="020B0502020202020204" pitchFamily="34" charset="0"/>
              </a:rPr>
              <a:t>When we talk about Affiliate Marketing, it is important to note that there are different types of affiliates. </a:t>
            </a:r>
          </a:p>
          <a:p>
            <a:endParaRPr lang="en-US" sz="800" dirty="0">
              <a:latin typeface="Century Gothic" panose="020B0502020202020204" pitchFamily="34" charset="0"/>
            </a:endParaRPr>
          </a:p>
          <a:p>
            <a:r>
              <a:rPr lang="en-US" sz="2400" dirty="0">
                <a:latin typeface="Century Gothic" panose="020B0502020202020204" pitchFamily="34" charset="0"/>
              </a:rPr>
              <a:t>The method chosen by the affiliate to promote the advertisers’ products is the key differentiation. </a:t>
            </a:r>
          </a:p>
          <a:p>
            <a:endParaRPr lang="en-US" sz="800" dirty="0">
              <a:latin typeface="Century Gothic" panose="020B0502020202020204" pitchFamily="34" charset="0"/>
            </a:endParaRPr>
          </a:p>
          <a:p>
            <a:r>
              <a:rPr lang="en-US" sz="2400" dirty="0">
                <a:latin typeface="Century Gothic" panose="020B0502020202020204" pitchFamily="34" charset="0"/>
              </a:rPr>
              <a:t>Each affiliate type fulfills a different role in terms of value, volume and reach. </a:t>
            </a:r>
          </a:p>
          <a:p>
            <a:endParaRPr lang="en-US" sz="800" dirty="0">
              <a:latin typeface="Century Gothic" panose="020B0502020202020204" pitchFamily="34" charset="0"/>
            </a:endParaRPr>
          </a:p>
          <a:p>
            <a:r>
              <a:rPr lang="en-US" sz="2400" dirty="0">
                <a:latin typeface="Century Gothic" panose="020B0502020202020204" pitchFamily="34" charset="0"/>
              </a:rPr>
              <a:t>By understanding affiliates on an individual basis, advertisers will have the knowledge of who is best positioned to deliver in certain industries or to promote particular products</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291951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62D0-6C0B-4B97-B3FB-8774FE7FD153}"/>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Reward Sites:</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0F2B96DB-5BC2-4886-825E-A581A2DAD16A}"/>
              </a:ext>
            </a:extLst>
          </p:cNvPr>
          <p:cNvSpPr>
            <a:spLocks noGrp="1"/>
          </p:cNvSpPr>
          <p:nvPr>
            <p:ph idx="1"/>
          </p:nvPr>
        </p:nvSpPr>
        <p:spPr/>
        <p:txBody>
          <a:bodyPr>
            <a:normAutofit/>
          </a:bodyPr>
          <a:lstStyle/>
          <a:p>
            <a:endParaRPr lang="en-US" sz="800" dirty="0">
              <a:latin typeface="Century Gothic" panose="020B0502020202020204" pitchFamily="34" charset="0"/>
            </a:endParaRPr>
          </a:p>
          <a:p>
            <a:r>
              <a:rPr lang="en-US" sz="2400" dirty="0">
                <a:latin typeface="Century Gothic" panose="020B0502020202020204" pitchFamily="34" charset="0"/>
              </a:rPr>
              <a:t>With online shoppers becoming increasingly intelligent, reward sites have seen a surge in popularity. </a:t>
            </a:r>
          </a:p>
          <a:p>
            <a:endParaRPr lang="en-US" sz="800" dirty="0">
              <a:latin typeface="Century Gothic" panose="020B0502020202020204" pitchFamily="34" charset="0"/>
            </a:endParaRPr>
          </a:p>
          <a:p>
            <a:r>
              <a:rPr lang="en-US" sz="2400" dirty="0">
                <a:latin typeface="Century Gothic" panose="020B0502020202020204" pitchFamily="34" charset="0"/>
              </a:rPr>
              <a:t>This type of affiliate drives sales by rewarding its members through a share of the commission it earns from an advertiser. </a:t>
            </a:r>
          </a:p>
          <a:p>
            <a:endParaRPr lang="en-US" sz="800" dirty="0">
              <a:latin typeface="Century Gothic" panose="020B0502020202020204" pitchFamily="34" charset="0"/>
            </a:endParaRPr>
          </a:p>
          <a:p>
            <a:r>
              <a:rPr lang="en-US" sz="2400" dirty="0">
                <a:latin typeface="Century Gothic" panose="020B0502020202020204" pitchFamily="34" charset="0"/>
              </a:rPr>
              <a:t>If provided with a competitive offer, reward sites can generate significant volume. </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09408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BC00-C8D3-41B5-86AA-96ABC1DE31EB}"/>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Reward Sites:</a:t>
            </a:r>
            <a:endParaRPr lang="en-PK" sz="4000" dirty="0"/>
          </a:p>
        </p:txBody>
      </p:sp>
      <p:sp>
        <p:nvSpPr>
          <p:cNvPr id="3" name="Content Placeholder 2">
            <a:extLst>
              <a:ext uri="{FF2B5EF4-FFF2-40B4-BE49-F238E27FC236}">
                <a16:creationId xmlns:a16="http://schemas.microsoft.com/office/drawing/2014/main" id="{61AF1C1C-93F1-4DEA-A100-AAA70736942F}"/>
              </a:ext>
            </a:extLst>
          </p:cNvPr>
          <p:cNvSpPr>
            <a:spLocks noGrp="1"/>
          </p:cNvSpPr>
          <p:nvPr>
            <p:ph idx="1"/>
          </p:nvPr>
        </p:nvSpPr>
        <p:spPr/>
        <p:txBody>
          <a:bodyPr>
            <a:normAutofit/>
          </a:bodyPr>
          <a:lstStyle/>
          <a:p>
            <a:r>
              <a:rPr lang="en-US" sz="2400" dirty="0">
                <a:latin typeface="Century Gothic" panose="020B0502020202020204" pitchFamily="34" charset="0"/>
              </a:rPr>
              <a:t>They provide brands with an effective way to increase its exposure, especially if products are not strongly positioned on aggregator sites. </a:t>
            </a:r>
          </a:p>
          <a:p>
            <a:endParaRPr lang="en-US" sz="800" dirty="0">
              <a:latin typeface="Century Gothic" panose="020B0502020202020204" pitchFamily="34" charset="0"/>
            </a:endParaRPr>
          </a:p>
          <a:p>
            <a:r>
              <a:rPr lang="en-US" sz="2400" dirty="0">
                <a:latin typeface="Century Gothic" panose="020B0502020202020204" pitchFamily="34" charset="0"/>
              </a:rPr>
              <a:t>If used strategically, reward websites can drive incremental growth (e.g. reward to increase average order value, higher commission for purchase of new customers).</a:t>
            </a:r>
          </a:p>
          <a:p>
            <a:endParaRPr lang="en-US" sz="800" dirty="0">
              <a:latin typeface="Century Gothic" panose="020B0502020202020204" pitchFamily="34" charset="0"/>
            </a:endParaRPr>
          </a:p>
          <a:p>
            <a:r>
              <a:rPr lang="en-US" sz="2400" dirty="0">
                <a:latin typeface="Century Gothic" panose="020B0502020202020204" pitchFamily="34" charset="0"/>
              </a:rPr>
              <a:t>It is important to have a sophisticated validation process in place, in order to avoid paying commissions on cancelled bookings or return purchases. </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29987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9E77-FA24-40DC-8B89-C280BBBF4008}"/>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Content Sites &amp; Blogs:</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6881D273-08CF-4AC3-BD23-BA07915F63DC}"/>
              </a:ext>
            </a:extLst>
          </p:cNvPr>
          <p:cNvSpPr>
            <a:spLocks noGrp="1"/>
          </p:cNvSpPr>
          <p:nvPr>
            <p:ph idx="1"/>
          </p:nvPr>
        </p:nvSpPr>
        <p:spPr>
          <a:xfrm>
            <a:off x="838200" y="1690688"/>
            <a:ext cx="10515600" cy="4486275"/>
          </a:xfrm>
        </p:spPr>
        <p:txBody>
          <a:bodyPr>
            <a:normAutofit fontScale="92500"/>
          </a:bodyPr>
          <a:lstStyle/>
          <a:p>
            <a:endParaRPr lang="en-US" sz="800" dirty="0">
              <a:latin typeface="Century Gothic" panose="020B0502020202020204" pitchFamily="34" charset="0"/>
            </a:endParaRPr>
          </a:p>
          <a:p>
            <a:r>
              <a:rPr lang="en-US" sz="2400" dirty="0">
                <a:latin typeface="Century Gothic" panose="020B0502020202020204" pitchFamily="34" charset="0"/>
              </a:rPr>
              <a:t>These types of websites are often focused on a niche interest and feature unique content. </a:t>
            </a:r>
          </a:p>
          <a:p>
            <a:endParaRPr lang="en-US" sz="800" dirty="0">
              <a:latin typeface="Century Gothic" panose="020B0502020202020204" pitchFamily="34" charset="0"/>
            </a:endParaRPr>
          </a:p>
          <a:p>
            <a:r>
              <a:rPr lang="en-US" sz="2400" dirty="0">
                <a:latin typeface="Century Gothic" panose="020B0502020202020204" pitchFamily="34" charset="0"/>
              </a:rPr>
              <a:t>A few examples are product review sites, blogs and online forums. </a:t>
            </a:r>
          </a:p>
          <a:p>
            <a:pPr marL="0" indent="0">
              <a:buNone/>
            </a:pPr>
            <a:endParaRPr lang="en-US" sz="800" dirty="0">
              <a:latin typeface="Century Gothic" panose="020B0502020202020204" pitchFamily="34" charset="0"/>
            </a:endParaRPr>
          </a:p>
          <a:p>
            <a:r>
              <a:rPr lang="en-US" sz="2400" dirty="0">
                <a:latin typeface="Century Gothic" panose="020B0502020202020204" pitchFamily="34" charset="0"/>
              </a:rPr>
              <a:t>Often, Content Affiliates form part of an Affiliate Program’s long-tail strategy and are rarely large volume drivers. </a:t>
            </a:r>
          </a:p>
          <a:p>
            <a:endParaRPr lang="en-US" sz="800" dirty="0">
              <a:latin typeface="Century Gothic" panose="020B0502020202020204" pitchFamily="34" charset="0"/>
            </a:endParaRPr>
          </a:p>
          <a:p>
            <a:r>
              <a:rPr lang="en-US" sz="2400" dirty="0">
                <a:latin typeface="Century Gothic" panose="020B0502020202020204" pitchFamily="34" charset="0"/>
              </a:rPr>
              <a:t>Regardless of their contribution to overall sales, they are valued partners. </a:t>
            </a:r>
          </a:p>
          <a:p>
            <a:endParaRPr lang="en-US" sz="900" dirty="0">
              <a:latin typeface="Century Gothic" panose="020B0502020202020204" pitchFamily="34" charset="0"/>
            </a:endParaRPr>
          </a:p>
          <a:p>
            <a:r>
              <a:rPr lang="en-US" sz="2400" dirty="0">
                <a:latin typeface="Century Gothic" panose="020B0502020202020204" pitchFamily="34" charset="0"/>
              </a:rPr>
              <a:t>The reason for this is that unique content suggests editorial credibility and often has a positive impact on an advertiser’s search engine optimization (SEO) efforts. </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29696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BB86-F341-4D05-A16A-452FED27F8C0}"/>
              </a:ext>
            </a:extLst>
          </p:cNvPr>
          <p:cNvSpPr>
            <a:spLocks noGrp="1"/>
          </p:cNvSpPr>
          <p:nvPr>
            <p:ph type="title"/>
          </p:nvPr>
        </p:nvSpPr>
        <p:spPr/>
        <p:txBody>
          <a:bodyPr/>
          <a:lstStyle/>
          <a:p>
            <a:r>
              <a:rPr lang="en-US" sz="4000" b="1" dirty="0">
                <a:solidFill>
                  <a:srgbClr val="4472C4">
                    <a:lumMod val="50000"/>
                  </a:srgbClr>
                </a:solidFill>
                <a:latin typeface="Century Gothic" panose="020B0502020202020204" pitchFamily="34" charset="0"/>
              </a:rPr>
              <a:t>Content Sites &amp; Blogs:</a:t>
            </a:r>
            <a:endParaRPr lang="en-PK" dirty="0"/>
          </a:p>
        </p:txBody>
      </p:sp>
      <p:sp>
        <p:nvSpPr>
          <p:cNvPr id="3" name="Content Placeholder 2">
            <a:extLst>
              <a:ext uri="{FF2B5EF4-FFF2-40B4-BE49-F238E27FC236}">
                <a16:creationId xmlns:a16="http://schemas.microsoft.com/office/drawing/2014/main" id="{766E0C13-A5B9-4034-A8C7-46357F1693C1}"/>
              </a:ext>
            </a:extLst>
          </p:cNvPr>
          <p:cNvSpPr>
            <a:spLocks noGrp="1"/>
          </p:cNvSpPr>
          <p:nvPr>
            <p:ph idx="1"/>
          </p:nvPr>
        </p:nvSpPr>
        <p:spPr/>
        <p:txBody>
          <a:bodyPr>
            <a:normAutofit lnSpcReduction="10000"/>
          </a:bodyPr>
          <a:lstStyle/>
          <a:p>
            <a:endParaRPr lang="en-US" sz="800" dirty="0">
              <a:latin typeface="Century Gothic" panose="020B0502020202020204" pitchFamily="34" charset="0"/>
            </a:endParaRPr>
          </a:p>
          <a:p>
            <a:r>
              <a:rPr lang="en-US" sz="2400" dirty="0">
                <a:latin typeface="Century Gothic" panose="020B0502020202020204" pitchFamily="34" charset="0"/>
              </a:rPr>
              <a:t>Content sites can also help reach a new audience. </a:t>
            </a:r>
          </a:p>
          <a:p>
            <a:endParaRPr lang="en-US" sz="900" dirty="0">
              <a:latin typeface="Century Gothic" panose="020B0502020202020204" pitchFamily="34" charset="0"/>
            </a:endParaRPr>
          </a:p>
          <a:p>
            <a:r>
              <a:rPr lang="en-US" sz="2400" dirty="0">
                <a:latin typeface="Century Gothic" panose="020B0502020202020204" pitchFamily="34" charset="0"/>
              </a:rPr>
              <a:t>This audience might not necessarily be looking for your brand in particular but could come across it through a feature in a newsletter as the affiliate reaches an audience that is actively looking for the topic around your brand.</a:t>
            </a:r>
          </a:p>
          <a:p>
            <a:endParaRPr lang="en-US" sz="800" dirty="0">
              <a:latin typeface="Century Gothic" panose="020B0502020202020204" pitchFamily="34" charset="0"/>
            </a:endParaRPr>
          </a:p>
          <a:p>
            <a:r>
              <a:rPr lang="en-US" sz="2400" dirty="0">
                <a:latin typeface="Century Gothic" panose="020B0502020202020204" pitchFamily="34" charset="0"/>
              </a:rPr>
              <a:t>A great way to engage and </a:t>
            </a:r>
            <a:r>
              <a:rPr lang="en-US" sz="2400" dirty="0" err="1">
                <a:latin typeface="Century Gothic" panose="020B0502020202020204" pitchFamily="34" charset="0"/>
              </a:rPr>
              <a:t>optimise</a:t>
            </a:r>
            <a:r>
              <a:rPr lang="en-US" sz="2400" dirty="0">
                <a:latin typeface="Century Gothic" panose="020B0502020202020204" pitchFamily="34" charset="0"/>
              </a:rPr>
              <a:t> activity with content sites is by providing fresh content or an exclusive offer. </a:t>
            </a:r>
          </a:p>
          <a:p>
            <a:endParaRPr lang="en-US" sz="800" dirty="0">
              <a:latin typeface="Century Gothic" panose="020B0502020202020204" pitchFamily="34" charset="0"/>
            </a:endParaRPr>
          </a:p>
          <a:p>
            <a:r>
              <a:rPr lang="en-US" sz="2400" dirty="0">
                <a:latin typeface="Century Gothic" panose="020B0502020202020204" pitchFamily="34" charset="0"/>
              </a:rPr>
              <a:t>Recently we have also seen an increase in integrated content pieces as well as affiliates who are using video to </a:t>
            </a:r>
            <a:r>
              <a:rPr lang="en-US" sz="2400" dirty="0" err="1">
                <a:latin typeface="Century Gothic" panose="020B0502020202020204" pitchFamily="34" charset="0"/>
              </a:rPr>
              <a:t>monetise</a:t>
            </a:r>
            <a:r>
              <a:rPr lang="en-US" sz="2400" dirty="0">
                <a:latin typeface="Century Gothic" panose="020B0502020202020204" pitchFamily="34" charset="0"/>
              </a:rPr>
              <a:t> a product</a:t>
            </a:r>
            <a:endParaRPr lang="en-PK"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80401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CECB-2E8F-4051-9A67-969B73E51C90}"/>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Email:</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17E9065-DC3A-4D1A-AE41-D69B758995FB}"/>
              </a:ext>
            </a:extLst>
          </p:cNvPr>
          <p:cNvSpPr>
            <a:spLocks noGrp="1"/>
          </p:cNvSpPr>
          <p:nvPr>
            <p:ph idx="1"/>
          </p:nvPr>
        </p:nvSpPr>
        <p:spPr/>
        <p:txBody>
          <a:bodyPr>
            <a:normAutofit/>
          </a:bodyPr>
          <a:lstStyle/>
          <a:p>
            <a:r>
              <a:rPr lang="en-US" sz="2400" dirty="0">
                <a:latin typeface="Century Gothic" panose="020B0502020202020204" pitchFamily="34" charset="0"/>
              </a:rPr>
              <a:t>An Email Affiliate sends targeted emails to its own (or third-party) data base to drive conversions on behalf of a brand. </a:t>
            </a:r>
          </a:p>
          <a:p>
            <a:endParaRPr lang="en-US" sz="800" dirty="0">
              <a:latin typeface="Century Gothic" panose="020B0502020202020204" pitchFamily="34" charset="0"/>
            </a:endParaRPr>
          </a:p>
          <a:p>
            <a:r>
              <a:rPr lang="en-US" sz="2400" dirty="0">
                <a:latin typeface="Century Gothic" panose="020B0502020202020204" pitchFamily="34" charset="0"/>
              </a:rPr>
              <a:t>In order to drive volume, a strong and time-sensitive offer is required and should be refreshed regularly. </a:t>
            </a:r>
          </a:p>
          <a:p>
            <a:endParaRPr lang="en-US" sz="800" dirty="0">
              <a:latin typeface="Century Gothic" panose="020B0502020202020204" pitchFamily="34" charset="0"/>
            </a:endParaRPr>
          </a:p>
          <a:p>
            <a:r>
              <a:rPr lang="en-US" sz="2400" dirty="0">
                <a:latin typeface="Century Gothic" panose="020B0502020202020204" pitchFamily="34" charset="0"/>
              </a:rPr>
              <a:t>It is important to always consider the size and source of the data to ensure it is compliant with local and brand regulations and to avoid over promotion or database exhaustion. </a:t>
            </a:r>
            <a:endParaRPr lang="en-PK"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33151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458B-0DD9-4113-9A61-3C3E2FB70D15}"/>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Comparison Website:</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3C12D412-7F32-4DE5-9F46-0194FC290DD6}"/>
              </a:ext>
            </a:extLst>
          </p:cNvPr>
          <p:cNvSpPr>
            <a:spLocks noGrp="1"/>
          </p:cNvSpPr>
          <p:nvPr>
            <p:ph idx="1"/>
          </p:nvPr>
        </p:nvSpPr>
        <p:spPr/>
        <p:txBody>
          <a:bodyPr>
            <a:normAutofit/>
          </a:bodyPr>
          <a:lstStyle/>
          <a:p>
            <a:endParaRPr lang="en-US" sz="800" dirty="0">
              <a:latin typeface="Century Gothic" panose="020B0502020202020204" pitchFamily="34" charset="0"/>
            </a:endParaRPr>
          </a:p>
          <a:p>
            <a:r>
              <a:rPr lang="en-US" sz="2400" dirty="0">
                <a:latin typeface="Century Gothic" panose="020B0502020202020204" pitchFamily="34" charset="0"/>
              </a:rPr>
              <a:t>These sites offer consumers the opportunity to compare products of different advertisers (like credit cards or phone plans). </a:t>
            </a:r>
          </a:p>
          <a:p>
            <a:endParaRPr lang="en-US" sz="800" dirty="0">
              <a:latin typeface="Century Gothic" panose="020B0502020202020204" pitchFamily="34" charset="0"/>
            </a:endParaRPr>
          </a:p>
          <a:p>
            <a:r>
              <a:rPr lang="en-US" sz="2400" dirty="0">
                <a:latin typeface="Century Gothic" panose="020B0502020202020204" pitchFamily="34" charset="0"/>
              </a:rPr>
              <a:t>Through a compelling offer, comparison websites can generate large sales volumes. </a:t>
            </a:r>
          </a:p>
          <a:p>
            <a:endParaRPr lang="en-US" sz="800" dirty="0">
              <a:latin typeface="Century Gothic" panose="020B0502020202020204" pitchFamily="34" charset="0"/>
            </a:endParaRPr>
          </a:p>
          <a:p>
            <a:r>
              <a:rPr lang="en-US" sz="2400" dirty="0">
                <a:latin typeface="Century Gothic" panose="020B0502020202020204" pitchFamily="34" charset="0"/>
              </a:rPr>
              <a:t>They vary a lot on how they structure their rankings, which is not always based on best product but often earnings per click (EPC). </a:t>
            </a:r>
            <a:endParaRPr lang="en-PK"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9781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CF61-F6CF-43DB-92EE-29130040AC6F}"/>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PPC Affiliate:</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853652-E456-4722-8B34-D95C913F90A7}"/>
              </a:ext>
            </a:extLst>
          </p:cNvPr>
          <p:cNvSpPr>
            <a:spLocks noGrp="1"/>
          </p:cNvSpPr>
          <p:nvPr>
            <p:ph idx="1"/>
          </p:nvPr>
        </p:nvSpPr>
        <p:spPr/>
        <p:txBody>
          <a:bodyPr>
            <a:noAutofit/>
          </a:bodyPr>
          <a:lstStyle/>
          <a:p>
            <a:endParaRPr lang="en-US" sz="800" dirty="0">
              <a:latin typeface="Century Gothic" panose="020B0502020202020204" pitchFamily="34" charset="0"/>
            </a:endParaRPr>
          </a:p>
          <a:p>
            <a:r>
              <a:rPr lang="en-US" sz="2400" dirty="0">
                <a:latin typeface="Century Gothic" panose="020B0502020202020204" pitchFamily="34" charset="0"/>
              </a:rPr>
              <a:t>A PPC (pay-per-click) Affiliate is a search specialist who drives traffic to an advertiser’s site by bidding on relevant keywords via a custom-built landing page. </a:t>
            </a:r>
          </a:p>
          <a:p>
            <a:endParaRPr lang="en-US" sz="800" dirty="0">
              <a:latin typeface="Century Gothic" panose="020B0502020202020204" pitchFamily="34" charset="0"/>
            </a:endParaRPr>
          </a:p>
          <a:p>
            <a:r>
              <a:rPr lang="en-US" sz="2400" dirty="0">
                <a:latin typeface="Century Gothic" panose="020B0502020202020204" pitchFamily="34" charset="0"/>
              </a:rPr>
              <a:t>They generally work on a CPA basis but sometimes require hybrid commercial agreements. PPC Affiliates are not for every client but can be great strategic partners if:</a:t>
            </a:r>
          </a:p>
          <a:p>
            <a:endParaRPr lang="en-US" sz="800" dirty="0">
              <a:latin typeface="Century Gothic" panose="020B0502020202020204" pitchFamily="34" charset="0"/>
            </a:endParaRPr>
          </a:p>
          <a:p>
            <a:r>
              <a:rPr lang="en-US" sz="2400" dirty="0">
                <a:latin typeface="Century Gothic" panose="020B0502020202020204" pitchFamily="34" charset="0"/>
              </a:rPr>
              <a:t>Competitors are </a:t>
            </a:r>
            <a:r>
              <a:rPr lang="en-US" sz="2400" dirty="0" err="1">
                <a:latin typeface="Century Gothic" panose="020B0502020202020204" pitchFamily="34" charset="0"/>
              </a:rPr>
              <a:t>cannibalising</a:t>
            </a:r>
            <a:r>
              <a:rPr lang="en-US" sz="2400" dirty="0">
                <a:latin typeface="Century Gothic" panose="020B0502020202020204" pitchFamily="34" charset="0"/>
              </a:rPr>
              <a:t> advertisers’ ads </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12428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BD26-59E1-431C-9061-DC0218FA8415}"/>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PPC Affiliate:</a:t>
            </a:r>
            <a:endParaRPr lang="en-PK" sz="4000" dirty="0"/>
          </a:p>
        </p:txBody>
      </p:sp>
      <p:sp>
        <p:nvSpPr>
          <p:cNvPr id="3" name="Content Placeholder 2">
            <a:extLst>
              <a:ext uri="{FF2B5EF4-FFF2-40B4-BE49-F238E27FC236}">
                <a16:creationId xmlns:a16="http://schemas.microsoft.com/office/drawing/2014/main" id="{6CCC24B8-DE8A-49CA-BD9B-E59AFA9A8174}"/>
              </a:ext>
            </a:extLst>
          </p:cNvPr>
          <p:cNvSpPr>
            <a:spLocks noGrp="1"/>
          </p:cNvSpPr>
          <p:nvPr>
            <p:ph idx="1"/>
          </p:nvPr>
        </p:nvSpPr>
        <p:spPr/>
        <p:txBody>
          <a:bodyPr/>
          <a:lstStyle/>
          <a:p>
            <a:pPr lvl="0"/>
            <a:endParaRPr lang="en-US" sz="800" dirty="0">
              <a:solidFill>
                <a:prstClr val="black"/>
              </a:solidFill>
              <a:latin typeface="Century Gothic" panose="020B0502020202020204" pitchFamily="34" charset="0"/>
            </a:endParaRPr>
          </a:p>
          <a:p>
            <a:pPr lvl="0"/>
            <a:r>
              <a:rPr lang="en-US" sz="2400" dirty="0">
                <a:solidFill>
                  <a:prstClr val="black"/>
                </a:solidFill>
                <a:latin typeface="Century Gothic" panose="020B0502020202020204" pitchFamily="34" charset="0"/>
              </a:rPr>
              <a:t>Limited budgets don’t allow for an ‘always on’ approach, leading to lost exposure </a:t>
            </a:r>
          </a:p>
          <a:p>
            <a:pPr lvl="0"/>
            <a:endParaRPr lang="en-US" sz="800" dirty="0">
              <a:solidFill>
                <a:prstClr val="black"/>
              </a:solidFill>
              <a:latin typeface="Century Gothic" panose="020B0502020202020204" pitchFamily="34" charset="0"/>
            </a:endParaRPr>
          </a:p>
          <a:p>
            <a:pPr lvl="0"/>
            <a:r>
              <a:rPr lang="en-US" sz="2400" dirty="0">
                <a:solidFill>
                  <a:prstClr val="black"/>
                </a:solidFill>
                <a:latin typeface="Century Gothic" panose="020B0502020202020204" pitchFamily="34" charset="0"/>
              </a:rPr>
              <a:t>Aggregator ads are appearing on advertisers’ search terms and directing brand traffic to competitor products</a:t>
            </a:r>
          </a:p>
          <a:p>
            <a:pPr lvl="0"/>
            <a:endParaRPr lang="en-US" sz="800" dirty="0">
              <a:solidFill>
                <a:prstClr val="black"/>
              </a:solidFill>
              <a:latin typeface="Century Gothic" panose="020B0502020202020204" pitchFamily="34" charset="0"/>
            </a:endParaRPr>
          </a:p>
          <a:p>
            <a:pPr lvl="0"/>
            <a:r>
              <a:rPr lang="en-US" sz="2400" dirty="0">
                <a:solidFill>
                  <a:prstClr val="black"/>
                </a:solidFill>
                <a:latin typeface="Century Gothic" panose="020B0502020202020204" pitchFamily="34" charset="0"/>
              </a:rPr>
              <a:t>The key to a successful trial with a PPC Affiliate is to set up strict guidelines which help ensure affiliates are compliant</a:t>
            </a:r>
            <a:endParaRPr lang="en-PK" sz="2400" dirty="0">
              <a:solidFill>
                <a:prstClr val="black"/>
              </a:solidFill>
              <a:latin typeface="Century Gothic" panose="020B0502020202020204" pitchFamily="34" charset="0"/>
            </a:endParaRPr>
          </a:p>
          <a:p>
            <a:endParaRPr lang="en-PK" dirty="0"/>
          </a:p>
        </p:txBody>
      </p:sp>
    </p:spTree>
    <p:extLst>
      <p:ext uri="{BB962C8B-B14F-4D97-AF65-F5344CB8AC3E}">
        <p14:creationId xmlns:p14="http://schemas.microsoft.com/office/powerpoint/2010/main" val="213810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BBDC-7C8E-40AA-A0C2-8C2AFAC76F7E}"/>
              </a:ext>
            </a:extLst>
          </p:cNvPr>
          <p:cNvSpPr>
            <a:spLocks noGrp="1"/>
          </p:cNvSpPr>
          <p:nvPr>
            <p:ph type="title"/>
          </p:nvPr>
        </p:nvSpPr>
        <p:spPr/>
        <p:txBody>
          <a:bodyPr/>
          <a:lstStyle/>
          <a:p>
            <a:r>
              <a:rPr lang="en-US" b="1" dirty="0">
                <a:solidFill>
                  <a:schemeClr val="accent1">
                    <a:lumMod val="50000"/>
                  </a:schemeClr>
                </a:solidFill>
                <a:latin typeface="Century Gothic" panose="020B0502020202020204" pitchFamily="34" charset="0"/>
              </a:rPr>
              <a:t>Affiliate Marketing:</a:t>
            </a:r>
            <a:endParaRPr lang="en-PK"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3CDC282-E396-4019-A741-132B943928AD}"/>
              </a:ext>
            </a:extLst>
          </p:cNvPr>
          <p:cNvSpPr>
            <a:spLocks noGrp="1"/>
          </p:cNvSpPr>
          <p:nvPr>
            <p:ph idx="1"/>
          </p:nvPr>
        </p:nvSpPr>
        <p:spPr/>
        <p:txBody>
          <a:bodyPr>
            <a:normAutofit/>
          </a:bodyPr>
          <a:lstStyle/>
          <a:p>
            <a:endParaRPr lang="en-US" sz="800" dirty="0">
              <a:latin typeface="Century Gothic" panose="020B0502020202020204" pitchFamily="34" charset="0"/>
            </a:endParaRPr>
          </a:p>
          <a:p>
            <a:r>
              <a:rPr lang="en-US" sz="2400" dirty="0">
                <a:latin typeface="Century Gothic" panose="020B0502020202020204" pitchFamily="34" charset="0"/>
              </a:rPr>
              <a:t>Affiliate marketing is the process of earning a commission by promoting other people’s[or company’s products]. You find a product you like, promote it to others and earn a piece of profit for each sale that you make.</a:t>
            </a:r>
          </a:p>
          <a:p>
            <a:endParaRPr lang="en-US" sz="800" dirty="0">
              <a:latin typeface="Century Gothic" panose="020B0502020202020204" pitchFamily="34" charset="0"/>
            </a:endParaRPr>
          </a:p>
          <a:p>
            <a:r>
              <a:rPr lang="en-US" sz="2400" dirty="0">
                <a:latin typeface="Century Gothic" panose="020B0502020202020204" pitchFamily="34" charset="0"/>
              </a:rPr>
              <a:t>Affiliate Marketing is the practice whereby a digital publisher or website promotes an online retailer and earns a commission based on the sales or leads that the advertising generates for that online retailer</a:t>
            </a:r>
            <a:endParaRPr lang="en-PK"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97906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BEFC-FBC3-4DA3-B976-324B1C59CF1C}"/>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Voucher &amp; Deal Sites:</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07E990DA-765F-4563-AE3E-4A5B89F5DE0F}"/>
              </a:ext>
            </a:extLst>
          </p:cNvPr>
          <p:cNvSpPr>
            <a:spLocks noGrp="1"/>
          </p:cNvSpPr>
          <p:nvPr>
            <p:ph idx="1"/>
          </p:nvPr>
        </p:nvSpPr>
        <p:spPr/>
        <p:txBody>
          <a:bodyPr>
            <a:normAutofit/>
          </a:bodyPr>
          <a:lstStyle/>
          <a:p>
            <a:endParaRPr lang="en-US" sz="800" dirty="0">
              <a:latin typeface="Century Gothic" panose="020B0502020202020204" pitchFamily="34" charset="0"/>
            </a:endParaRPr>
          </a:p>
          <a:p>
            <a:r>
              <a:rPr lang="en-US" sz="2400" dirty="0">
                <a:latin typeface="Century Gothic" panose="020B0502020202020204" pitchFamily="34" charset="0"/>
              </a:rPr>
              <a:t>These type of sites generate sales by offering their users a discount code that can be redeemed online against their purchase. </a:t>
            </a:r>
          </a:p>
          <a:p>
            <a:endParaRPr lang="en-US" sz="800" dirty="0">
              <a:latin typeface="Century Gothic" panose="020B0502020202020204" pitchFamily="34" charset="0"/>
            </a:endParaRPr>
          </a:p>
          <a:p>
            <a:r>
              <a:rPr lang="en-US" sz="2400" dirty="0">
                <a:latin typeface="Century Gothic" panose="020B0502020202020204" pitchFamily="34" charset="0"/>
              </a:rPr>
              <a:t>They also often promote generic deals in a designated section. </a:t>
            </a:r>
          </a:p>
          <a:p>
            <a:endParaRPr lang="en-US" sz="800" dirty="0">
              <a:latin typeface="Century Gothic" panose="020B0502020202020204" pitchFamily="34" charset="0"/>
            </a:endParaRPr>
          </a:p>
          <a:p>
            <a:r>
              <a:rPr lang="en-US" sz="2400" dirty="0">
                <a:latin typeface="Century Gothic" panose="020B0502020202020204" pitchFamily="34" charset="0"/>
              </a:rPr>
              <a:t>An exclusive code will usually increase exposure on the site, where a quick expiry date will create a sense of urgency for consumers and can be used as a strategic tool to drive quick sales. </a:t>
            </a:r>
            <a:endParaRPr lang="en-PK"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63762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8287-0B3C-40B7-844A-1852BA49D7E2}"/>
              </a:ext>
            </a:extLst>
          </p:cNvPr>
          <p:cNvSpPr>
            <a:spLocks noGrp="1"/>
          </p:cNvSpPr>
          <p:nvPr>
            <p:ph type="title"/>
          </p:nvPr>
        </p:nvSpPr>
        <p:spPr/>
        <p:txBody>
          <a:bodyPr>
            <a:normAutofit/>
          </a:bodyPr>
          <a:lstStyle/>
          <a:p>
            <a:r>
              <a:rPr lang="en-US" sz="4000" b="1" dirty="0">
                <a:solidFill>
                  <a:schemeClr val="accent1">
                    <a:lumMod val="50000"/>
                  </a:schemeClr>
                </a:solidFill>
                <a:latin typeface="Century Gothic" panose="020B0502020202020204" pitchFamily="34" charset="0"/>
              </a:rPr>
              <a:t>Social Affiliate:</a:t>
            </a:r>
            <a:endParaRPr lang="en-PK" sz="4000" b="1" dirty="0">
              <a:solidFill>
                <a:schemeClr val="accent1">
                  <a:lumMod val="5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E4E3757-7A70-43C7-A150-04176116430B}"/>
              </a:ext>
            </a:extLst>
          </p:cNvPr>
          <p:cNvSpPr>
            <a:spLocks noGrp="1"/>
          </p:cNvSpPr>
          <p:nvPr>
            <p:ph idx="1"/>
          </p:nvPr>
        </p:nvSpPr>
        <p:spPr/>
        <p:txBody>
          <a:bodyPr>
            <a:normAutofit/>
          </a:bodyPr>
          <a:lstStyle/>
          <a:p>
            <a:endParaRPr lang="en-US" sz="800" dirty="0">
              <a:latin typeface="Century Gothic" panose="020B0502020202020204" pitchFamily="34" charset="0"/>
            </a:endParaRPr>
          </a:p>
          <a:p>
            <a:endParaRPr lang="en-US" sz="800" dirty="0">
              <a:latin typeface="Century Gothic" panose="020B0502020202020204" pitchFamily="34" charset="0"/>
            </a:endParaRPr>
          </a:p>
          <a:p>
            <a:endParaRPr lang="en-US" sz="800" dirty="0">
              <a:latin typeface="Century Gothic" panose="020B0502020202020204" pitchFamily="34" charset="0"/>
            </a:endParaRPr>
          </a:p>
          <a:p>
            <a:r>
              <a:rPr lang="en-US" sz="2400" dirty="0">
                <a:latin typeface="Century Gothic" panose="020B0502020202020204" pitchFamily="34" charset="0"/>
              </a:rPr>
              <a:t>This type of affiliate works via highly targeted posts on social networks or sponsored tweets, which can help to drive awareness and assist in generating need. </a:t>
            </a:r>
          </a:p>
          <a:p>
            <a:endParaRPr lang="en-US" sz="8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59073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828-BB63-4C1B-BCEC-431923C07FCD}"/>
              </a:ext>
            </a:extLst>
          </p:cNvPr>
          <p:cNvSpPr>
            <a:spLocks noGrp="1"/>
          </p:cNvSpPr>
          <p:nvPr>
            <p:ph type="title"/>
          </p:nvPr>
        </p:nvSpPr>
        <p:spPr/>
        <p:txBody>
          <a:bodyPr/>
          <a:lstStyle/>
          <a:p>
            <a:r>
              <a:rPr lang="en-US" b="1" dirty="0">
                <a:solidFill>
                  <a:srgbClr val="4472C4">
                    <a:lumMod val="50000"/>
                  </a:srgbClr>
                </a:solidFill>
                <a:latin typeface="Century Gothic" panose="020B0502020202020204" pitchFamily="34" charset="0"/>
              </a:rPr>
              <a:t>Cost Per Action(CPA):</a:t>
            </a:r>
            <a:endParaRPr lang="en-PK" dirty="0"/>
          </a:p>
        </p:txBody>
      </p:sp>
      <p:sp>
        <p:nvSpPr>
          <p:cNvPr id="3" name="Content Placeholder 2">
            <a:extLst>
              <a:ext uri="{FF2B5EF4-FFF2-40B4-BE49-F238E27FC236}">
                <a16:creationId xmlns:a16="http://schemas.microsoft.com/office/drawing/2014/main" id="{92FDDD0F-435C-4095-9B03-95A9AC607F89}"/>
              </a:ext>
            </a:extLst>
          </p:cNvPr>
          <p:cNvSpPr>
            <a:spLocks noGrp="1"/>
          </p:cNvSpPr>
          <p:nvPr>
            <p:ph idx="1"/>
          </p:nvPr>
        </p:nvSpPr>
        <p:spPr/>
        <p:txBody>
          <a:bodyPr>
            <a:normAutofit/>
          </a:bodyPr>
          <a:lstStyle/>
          <a:p>
            <a:endParaRPr lang="en-US" sz="800" dirty="0">
              <a:latin typeface="Century Gothic" panose="020B0502020202020204" pitchFamily="34" charset="0"/>
            </a:endParaRPr>
          </a:p>
          <a:p>
            <a:r>
              <a:rPr lang="en-US" sz="2400" dirty="0">
                <a:latin typeface="Century Gothic" panose="020B0502020202020204" pitchFamily="34" charset="0"/>
              </a:rPr>
              <a:t>We term this payment metric CPA – Cost Per Action.</a:t>
            </a:r>
          </a:p>
          <a:p>
            <a:endParaRPr lang="en-US" sz="800" dirty="0">
              <a:latin typeface="Century Gothic" panose="020B0502020202020204" pitchFamily="34" charset="0"/>
            </a:endParaRPr>
          </a:p>
          <a:p>
            <a:r>
              <a:rPr lang="en-US" sz="2400" dirty="0">
                <a:latin typeface="Century Gothic" panose="020B0502020202020204" pitchFamily="34" charset="0"/>
              </a:rPr>
              <a:t>Typically an ‘Action’ is a sale of an online good or service, but it can also be a lead or registration, a call, a download or any other trackable action that is desired of the end customer. </a:t>
            </a:r>
          </a:p>
          <a:p>
            <a:endParaRPr lang="en-US" sz="800" dirty="0">
              <a:latin typeface="Century Gothic" panose="020B0502020202020204" pitchFamily="34" charset="0"/>
            </a:endParaRPr>
          </a:p>
          <a:p>
            <a:r>
              <a:rPr lang="en-US" sz="2400" dirty="0">
                <a:latin typeface="Century Gothic" panose="020B0502020202020204" pitchFamily="34" charset="0"/>
              </a:rPr>
              <a:t>In recent years this has grown to even include offline sales — provided they can be tracked back by a coupon or barcode</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243285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828-BB63-4C1B-BCEC-431923C07FCD}"/>
              </a:ext>
            </a:extLst>
          </p:cNvPr>
          <p:cNvSpPr>
            <a:spLocks noGrp="1"/>
          </p:cNvSpPr>
          <p:nvPr>
            <p:ph type="title"/>
          </p:nvPr>
        </p:nvSpPr>
        <p:spPr/>
        <p:txBody>
          <a:bodyPr/>
          <a:lstStyle/>
          <a:p>
            <a:r>
              <a:rPr lang="en-US" b="1" dirty="0">
                <a:solidFill>
                  <a:srgbClr val="4472C4">
                    <a:lumMod val="50000"/>
                  </a:srgbClr>
                </a:solidFill>
                <a:latin typeface="Century Gothic" panose="020B0502020202020204" pitchFamily="34" charset="0"/>
              </a:rPr>
              <a:t>Cost Per Action(CPA):</a:t>
            </a:r>
            <a:endParaRPr lang="en-PK" dirty="0"/>
          </a:p>
        </p:txBody>
      </p:sp>
      <p:sp>
        <p:nvSpPr>
          <p:cNvPr id="3" name="Content Placeholder 2">
            <a:extLst>
              <a:ext uri="{FF2B5EF4-FFF2-40B4-BE49-F238E27FC236}">
                <a16:creationId xmlns:a16="http://schemas.microsoft.com/office/drawing/2014/main" id="{92FDDD0F-435C-4095-9B03-95A9AC607F89}"/>
              </a:ext>
            </a:extLst>
          </p:cNvPr>
          <p:cNvSpPr>
            <a:spLocks noGrp="1"/>
          </p:cNvSpPr>
          <p:nvPr>
            <p:ph idx="1"/>
          </p:nvPr>
        </p:nvSpPr>
        <p:spPr>
          <a:xfrm>
            <a:off x="838200" y="1690688"/>
            <a:ext cx="10515600" cy="4486275"/>
          </a:xfrm>
        </p:spPr>
        <p:txBody>
          <a:bodyPr>
            <a:normAutofit lnSpcReduction="10000"/>
          </a:bodyPr>
          <a:lstStyle/>
          <a:p>
            <a:r>
              <a:rPr lang="en-US" sz="2400" dirty="0">
                <a:latin typeface="Century Gothic" panose="020B0502020202020204" pitchFamily="34" charset="0"/>
              </a:rPr>
              <a:t>There are two ways the CPA are set:</a:t>
            </a:r>
          </a:p>
          <a:p>
            <a:endParaRPr lang="en-US" sz="900" dirty="0">
              <a:latin typeface="Century Gothic" panose="020B0502020202020204" pitchFamily="34" charset="0"/>
            </a:endParaRPr>
          </a:p>
          <a:p>
            <a:pPr marL="0" indent="0">
              <a:buNone/>
            </a:pPr>
            <a:r>
              <a:rPr lang="en-US" sz="2400" b="1" dirty="0">
                <a:latin typeface="Century Gothic" panose="020B0502020202020204" pitchFamily="34" charset="0"/>
              </a:rPr>
              <a:t>Flat rate:</a:t>
            </a:r>
            <a:r>
              <a:rPr lang="en-US" sz="2400" dirty="0">
                <a:latin typeface="Century Gothic" panose="020B0502020202020204" pitchFamily="34" charset="0"/>
              </a:rPr>
              <a:t> </a:t>
            </a:r>
            <a:endParaRPr lang="en-US" sz="800" dirty="0">
              <a:latin typeface="Century Gothic" panose="020B0502020202020204" pitchFamily="34" charset="0"/>
            </a:endParaRPr>
          </a:p>
          <a:p>
            <a:r>
              <a:rPr lang="en-US" sz="2400" dirty="0">
                <a:latin typeface="Century Gothic" panose="020B0502020202020204" pitchFamily="34" charset="0"/>
              </a:rPr>
              <a:t>For every action a fixed fee is paid. This is typically used for registration type actions with no cost, such as a credit card sign-up or for a fixed price product like a mobile phone contract.</a:t>
            </a:r>
          </a:p>
          <a:p>
            <a:endParaRPr lang="en-US" sz="900" dirty="0">
              <a:latin typeface="Century Gothic" panose="020B0502020202020204" pitchFamily="34" charset="0"/>
            </a:endParaRPr>
          </a:p>
          <a:p>
            <a:pPr marL="0" indent="0">
              <a:buNone/>
            </a:pPr>
            <a:r>
              <a:rPr lang="en-US" sz="2400" b="1" dirty="0">
                <a:latin typeface="Century Gothic" panose="020B0502020202020204" pitchFamily="34" charset="0"/>
              </a:rPr>
              <a:t>Revenue Share: </a:t>
            </a:r>
            <a:endParaRPr lang="en-US" sz="800" dirty="0">
              <a:latin typeface="Century Gothic" panose="020B0502020202020204" pitchFamily="34" charset="0"/>
            </a:endParaRPr>
          </a:p>
          <a:p>
            <a:r>
              <a:rPr lang="en-US" sz="2400" dirty="0">
                <a:latin typeface="Century Gothic" panose="020B0502020202020204" pitchFamily="34" charset="0"/>
              </a:rPr>
              <a:t>The price of the item purchased is tracked and a percentage of that price is then paid to the affiliate. </a:t>
            </a:r>
          </a:p>
          <a:p>
            <a:r>
              <a:rPr lang="en-US" sz="2400" dirty="0">
                <a:latin typeface="Century Gothic" panose="020B0502020202020204" pitchFamily="34" charset="0"/>
              </a:rPr>
              <a:t>This is generally </a:t>
            </a:r>
            <a:r>
              <a:rPr lang="en-US" sz="2400" dirty="0" err="1">
                <a:latin typeface="Century Gothic" panose="020B0502020202020204" pitchFamily="34" charset="0"/>
              </a:rPr>
              <a:t>favoured</a:t>
            </a:r>
            <a:r>
              <a:rPr lang="en-US" sz="2400" dirty="0">
                <a:latin typeface="Century Gothic" panose="020B0502020202020204" pitchFamily="34" charset="0"/>
              </a:rPr>
              <a:t> by advertisers selling a range of tangible goods at varying prices, such as fashion retailers</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71507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828-BB63-4C1B-BCEC-431923C07FCD}"/>
              </a:ext>
            </a:extLst>
          </p:cNvPr>
          <p:cNvSpPr>
            <a:spLocks noGrp="1"/>
          </p:cNvSpPr>
          <p:nvPr>
            <p:ph type="title"/>
          </p:nvPr>
        </p:nvSpPr>
        <p:spPr/>
        <p:txBody>
          <a:bodyPr/>
          <a:lstStyle/>
          <a:p>
            <a:r>
              <a:rPr lang="en-US" b="1" dirty="0">
                <a:solidFill>
                  <a:srgbClr val="4472C4">
                    <a:lumMod val="50000"/>
                  </a:srgbClr>
                </a:solidFill>
                <a:latin typeface="Century Gothic" panose="020B0502020202020204" pitchFamily="34" charset="0"/>
              </a:rPr>
              <a:t>Common Misconception:</a:t>
            </a:r>
            <a:endParaRPr lang="en-PK" dirty="0"/>
          </a:p>
        </p:txBody>
      </p:sp>
      <p:sp>
        <p:nvSpPr>
          <p:cNvPr id="3" name="Content Placeholder 2">
            <a:extLst>
              <a:ext uri="{FF2B5EF4-FFF2-40B4-BE49-F238E27FC236}">
                <a16:creationId xmlns:a16="http://schemas.microsoft.com/office/drawing/2014/main" id="{92FDDD0F-435C-4095-9B03-95A9AC607F89}"/>
              </a:ext>
            </a:extLst>
          </p:cNvPr>
          <p:cNvSpPr>
            <a:spLocks noGrp="1"/>
          </p:cNvSpPr>
          <p:nvPr>
            <p:ph idx="1"/>
          </p:nvPr>
        </p:nvSpPr>
        <p:spPr/>
        <p:txBody>
          <a:bodyPr>
            <a:normAutofit/>
          </a:bodyPr>
          <a:lstStyle/>
          <a:p>
            <a:endParaRPr lang="en-US" sz="800" dirty="0">
              <a:latin typeface="Century Gothic" panose="020B0502020202020204" pitchFamily="34" charset="0"/>
            </a:endParaRPr>
          </a:p>
          <a:p>
            <a:r>
              <a:rPr lang="en-US" sz="2200" dirty="0">
                <a:latin typeface="Century Gothic" panose="020B0502020202020204" pitchFamily="34" charset="0"/>
              </a:rPr>
              <a:t>Affiliate Marketing isn’t just banner advertising, in fact, most campaigns will get less than 10% of their sales as a result of banner advertising.</a:t>
            </a:r>
          </a:p>
          <a:p>
            <a:endParaRPr lang="en-US" sz="800" dirty="0">
              <a:latin typeface="Century Gothic" panose="020B0502020202020204" pitchFamily="34" charset="0"/>
            </a:endParaRPr>
          </a:p>
          <a:p>
            <a:r>
              <a:rPr lang="en-US" sz="2200" dirty="0">
                <a:latin typeface="Century Gothic" panose="020B0502020202020204" pitchFamily="34" charset="0"/>
              </a:rPr>
              <a:t>Consumers have learned to ignore these banners, so successful affiliates employ smarter, more engaging tactics to generate sales for the advertisers they work with, with most sales coming from ‘text links’ often hidden behind ‘Buy Now’ or ‘Shop Here’ type buttons.</a:t>
            </a:r>
          </a:p>
          <a:p>
            <a:endParaRPr lang="en-US" sz="800" dirty="0">
              <a:latin typeface="Century Gothic" panose="020B0502020202020204" pitchFamily="34" charset="0"/>
            </a:endParaRPr>
          </a:p>
          <a:p>
            <a:r>
              <a:rPr lang="en-US" sz="2200" dirty="0">
                <a:latin typeface="Century Gothic" panose="020B0502020202020204" pitchFamily="34" charset="0"/>
              </a:rPr>
              <a:t> A ‘text Link’ in the affiliate world is just a trackable URL that redirects to the relevant page of the advertiser’s website.</a:t>
            </a:r>
          </a:p>
        </p:txBody>
      </p:sp>
    </p:spTree>
    <p:extLst>
      <p:ext uri="{BB962C8B-B14F-4D97-AF65-F5344CB8AC3E}">
        <p14:creationId xmlns:p14="http://schemas.microsoft.com/office/powerpoint/2010/main" val="146040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828-BB63-4C1B-BCEC-431923C07FCD}"/>
              </a:ext>
            </a:extLst>
          </p:cNvPr>
          <p:cNvSpPr>
            <a:spLocks noGrp="1"/>
          </p:cNvSpPr>
          <p:nvPr>
            <p:ph type="title"/>
          </p:nvPr>
        </p:nvSpPr>
        <p:spPr/>
        <p:txBody>
          <a:bodyPr/>
          <a:lstStyle/>
          <a:p>
            <a:r>
              <a:rPr lang="en-US" b="1" dirty="0">
                <a:solidFill>
                  <a:srgbClr val="4472C4">
                    <a:lumMod val="50000"/>
                  </a:srgbClr>
                </a:solidFill>
                <a:latin typeface="Century Gothic" panose="020B0502020202020204" pitchFamily="34" charset="0"/>
              </a:rPr>
              <a:t>How does it work technically:</a:t>
            </a:r>
            <a:endParaRPr lang="en-PK" dirty="0"/>
          </a:p>
        </p:txBody>
      </p:sp>
      <p:sp>
        <p:nvSpPr>
          <p:cNvPr id="3" name="Content Placeholder 2">
            <a:extLst>
              <a:ext uri="{FF2B5EF4-FFF2-40B4-BE49-F238E27FC236}">
                <a16:creationId xmlns:a16="http://schemas.microsoft.com/office/drawing/2014/main" id="{92FDDD0F-435C-4095-9B03-95A9AC607F89}"/>
              </a:ext>
            </a:extLst>
          </p:cNvPr>
          <p:cNvSpPr>
            <a:spLocks noGrp="1"/>
          </p:cNvSpPr>
          <p:nvPr>
            <p:ph idx="1"/>
          </p:nvPr>
        </p:nvSpPr>
        <p:spPr/>
        <p:txBody>
          <a:bodyPr>
            <a:normAutofit/>
          </a:bodyPr>
          <a:lstStyle/>
          <a:p>
            <a:r>
              <a:rPr lang="en-US" sz="2400" dirty="0">
                <a:latin typeface="Century Gothic" panose="020B0502020202020204" pitchFamily="34" charset="0"/>
              </a:rPr>
              <a:t>Most advertisers will employ an Affiliate Network to administer the tracking of their Affiliate Campaign. </a:t>
            </a:r>
          </a:p>
          <a:p>
            <a:endParaRPr lang="en-US" sz="800" dirty="0">
              <a:latin typeface="Century Gothic" panose="020B0502020202020204" pitchFamily="34" charset="0"/>
            </a:endParaRPr>
          </a:p>
          <a:p>
            <a:r>
              <a:rPr lang="en-US" sz="2400" dirty="0">
                <a:latin typeface="Century Gothic" panose="020B0502020202020204" pitchFamily="34" charset="0"/>
              </a:rPr>
              <a:t>The network will provide a set of tracking links to the affiliates that sit behind the banners and text links on the affiliates’ websites. </a:t>
            </a:r>
          </a:p>
          <a:p>
            <a:endParaRPr lang="en-US" sz="800" dirty="0">
              <a:latin typeface="Century Gothic" panose="020B0502020202020204" pitchFamily="34" charset="0"/>
            </a:endParaRPr>
          </a:p>
          <a:p>
            <a:r>
              <a:rPr lang="en-US" sz="2400" dirty="0">
                <a:latin typeface="Century Gothic" panose="020B0502020202020204" pitchFamily="34" charset="0"/>
              </a:rPr>
              <a:t>When the customer clicks on that link a cookie is dropped onto their computer and that click is registered by the Affiliate Network. </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409301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828-BB63-4C1B-BCEC-431923C07FCD}"/>
              </a:ext>
            </a:extLst>
          </p:cNvPr>
          <p:cNvSpPr>
            <a:spLocks noGrp="1"/>
          </p:cNvSpPr>
          <p:nvPr>
            <p:ph type="title"/>
          </p:nvPr>
        </p:nvSpPr>
        <p:spPr/>
        <p:txBody>
          <a:bodyPr/>
          <a:lstStyle/>
          <a:p>
            <a:r>
              <a:rPr lang="en-US" b="1" dirty="0">
                <a:solidFill>
                  <a:srgbClr val="4472C4">
                    <a:lumMod val="50000"/>
                  </a:srgbClr>
                </a:solidFill>
                <a:latin typeface="Century Gothic" panose="020B0502020202020204" pitchFamily="34" charset="0"/>
              </a:rPr>
              <a:t>How does it work technically:</a:t>
            </a:r>
            <a:endParaRPr lang="en-PK" dirty="0"/>
          </a:p>
        </p:txBody>
      </p:sp>
      <p:sp>
        <p:nvSpPr>
          <p:cNvPr id="3" name="Content Placeholder 2">
            <a:extLst>
              <a:ext uri="{FF2B5EF4-FFF2-40B4-BE49-F238E27FC236}">
                <a16:creationId xmlns:a16="http://schemas.microsoft.com/office/drawing/2014/main" id="{92FDDD0F-435C-4095-9B03-95A9AC607F89}"/>
              </a:ext>
            </a:extLst>
          </p:cNvPr>
          <p:cNvSpPr>
            <a:spLocks noGrp="1"/>
          </p:cNvSpPr>
          <p:nvPr>
            <p:ph idx="1"/>
          </p:nvPr>
        </p:nvSpPr>
        <p:spPr/>
        <p:txBody>
          <a:bodyPr>
            <a:normAutofit/>
          </a:bodyPr>
          <a:lstStyle/>
          <a:p>
            <a:r>
              <a:rPr lang="en-US" sz="2400" dirty="0">
                <a:latin typeface="Century Gothic" panose="020B0502020202020204" pitchFamily="34" charset="0"/>
              </a:rPr>
              <a:t>When that customer then completes a purchase and reaches the advertiser’s confirmation page, the Affiliate Network’s tracking tag is fired.</a:t>
            </a:r>
          </a:p>
          <a:p>
            <a:endParaRPr lang="en-US" sz="800" dirty="0">
              <a:latin typeface="Century Gothic" panose="020B0502020202020204" pitchFamily="34" charset="0"/>
            </a:endParaRPr>
          </a:p>
          <a:p>
            <a:r>
              <a:rPr lang="en-US" sz="2400" dirty="0">
                <a:latin typeface="Century Gothic" panose="020B0502020202020204" pitchFamily="34" charset="0"/>
              </a:rPr>
              <a:t>That tag checks for the relevant cookie and if the customer has come from one of the Affiliate Network’s publishers, the sale is recorded by the Affiliate Network in their platform. </a:t>
            </a:r>
          </a:p>
          <a:p>
            <a:endParaRPr lang="en-US" sz="800" dirty="0">
              <a:latin typeface="Century Gothic" panose="020B0502020202020204" pitchFamily="34" charset="0"/>
            </a:endParaRPr>
          </a:p>
          <a:p>
            <a:r>
              <a:rPr lang="en-US" sz="2400" dirty="0">
                <a:latin typeface="Century Gothic" panose="020B0502020202020204" pitchFamily="34" charset="0"/>
              </a:rPr>
              <a:t>Via that platform both the advertiser and affiliate should be able to see that the sale has tracked and a commission can be awarded.</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354867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828-BB63-4C1B-BCEC-431923C07FCD}"/>
              </a:ext>
            </a:extLst>
          </p:cNvPr>
          <p:cNvSpPr>
            <a:spLocks noGrp="1"/>
          </p:cNvSpPr>
          <p:nvPr>
            <p:ph type="title"/>
          </p:nvPr>
        </p:nvSpPr>
        <p:spPr>
          <a:xfrm>
            <a:off x="838200" y="0"/>
            <a:ext cx="10515600" cy="1325563"/>
          </a:xfrm>
        </p:spPr>
        <p:txBody>
          <a:bodyPr/>
          <a:lstStyle/>
          <a:p>
            <a:r>
              <a:rPr lang="en-US" b="1" dirty="0">
                <a:solidFill>
                  <a:srgbClr val="4472C4">
                    <a:lumMod val="50000"/>
                  </a:srgbClr>
                </a:solidFill>
                <a:latin typeface="Century Gothic" panose="020B0502020202020204" pitchFamily="34" charset="0"/>
              </a:rPr>
              <a:t>How does it work technically:</a:t>
            </a:r>
            <a:endParaRPr lang="en-PK" dirty="0"/>
          </a:p>
        </p:txBody>
      </p:sp>
      <p:pic>
        <p:nvPicPr>
          <p:cNvPr id="4" name="Content Placeholder 3">
            <a:extLst>
              <a:ext uri="{FF2B5EF4-FFF2-40B4-BE49-F238E27FC236}">
                <a16:creationId xmlns:a16="http://schemas.microsoft.com/office/drawing/2014/main" id="{F675EC2D-DD3F-4743-8F61-F3F7F57E66CF}"/>
              </a:ext>
            </a:extLst>
          </p:cNvPr>
          <p:cNvPicPr>
            <a:picLocks noChangeAspect="1"/>
          </p:cNvPicPr>
          <p:nvPr/>
        </p:nvPicPr>
        <p:blipFill rotWithShape="1">
          <a:blip r:embed="rId3"/>
          <a:srcRect l="23272" r="1458"/>
          <a:stretch/>
        </p:blipFill>
        <p:spPr>
          <a:xfrm>
            <a:off x="1463040" y="1127760"/>
            <a:ext cx="8656320" cy="5608320"/>
          </a:xfrm>
          <a:prstGeom prst="rect">
            <a:avLst/>
          </a:prstGeom>
        </p:spPr>
      </p:pic>
    </p:spTree>
    <p:extLst>
      <p:ext uri="{BB962C8B-B14F-4D97-AF65-F5344CB8AC3E}">
        <p14:creationId xmlns:p14="http://schemas.microsoft.com/office/powerpoint/2010/main" val="154508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02D8-91B2-48EE-AECF-E9BD8F4F8E9D}"/>
              </a:ext>
            </a:extLst>
          </p:cNvPr>
          <p:cNvSpPr>
            <a:spLocks noGrp="1"/>
          </p:cNvSpPr>
          <p:nvPr>
            <p:ph type="title"/>
          </p:nvPr>
        </p:nvSpPr>
        <p:spPr/>
        <p:txBody>
          <a:bodyPr/>
          <a:lstStyle/>
          <a:p>
            <a:r>
              <a:rPr lang="en-US" b="1" dirty="0">
                <a:solidFill>
                  <a:srgbClr val="4472C4">
                    <a:lumMod val="50000"/>
                  </a:srgbClr>
                </a:solidFill>
                <a:latin typeface="Century Gothic" panose="020B0502020202020204" pitchFamily="34" charset="0"/>
              </a:rPr>
              <a:t>How does it work technically:</a:t>
            </a:r>
            <a:endParaRPr lang="en-PK" dirty="0"/>
          </a:p>
        </p:txBody>
      </p:sp>
      <p:sp>
        <p:nvSpPr>
          <p:cNvPr id="3" name="Content Placeholder 2">
            <a:extLst>
              <a:ext uri="{FF2B5EF4-FFF2-40B4-BE49-F238E27FC236}">
                <a16:creationId xmlns:a16="http://schemas.microsoft.com/office/drawing/2014/main" id="{AE76AA44-5D88-49AC-8D65-C4729FC42B5C}"/>
              </a:ext>
            </a:extLst>
          </p:cNvPr>
          <p:cNvSpPr>
            <a:spLocks noGrp="1"/>
          </p:cNvSpPr>
          <p:nvPr>
            <p:ph idx="1"/>
          </p:nvPr>
        </p:nvSpPr>
        <p:spPr/>
        <p:txBody>
          <a:bodyPr>
            <a:normAutofit/>
          </a:bodyPr>
          <a:lstStyle/>
          <a:p>
            <a:pPr marL="457200" indent="-457200">
              <a:buFont typeface="+mj-lt"/>
              <a:buAutoNum type="arabicPeriod"/>
            </a:pPr>
            <a:endParaRPr lang="en-US" sz="8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Customer visits publisher website.</a:t>
            </a:r>
          </a:p>
          <a:p>
            <a:pPr marL="457200" indent="-457200">
              <a:buFont typeface="+mj-lt"/>
              <a:buAutoNum type="arabicPeriod"/>
            </a:pPr>
            <a:endParaRPr lang="en-US" sz="8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Customer seed advertising banner/link and clicks through via an affiliate tracking link.</a:t>
            </a:r>
          </a:p>
          <a:p>
            <a:pPr marL="457200" indent="-457200">
              <a:buFont typeface="+mj-lt"/>
              <a:buAutoNum type="arabicPeriod"/>
            </a:pPr>
            <a:endParaRPr lang="en-US" sz="8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The customer will likely not </a:t>
            </a:r>
            <a:r>
              <a:rPr lang="en-US" sz="2400" dirty="0" err="1">
                <a:latin typeface="Century Gothic" panose="020B0502020202020204" pitchFamily="34" charset="0"/>
              </a:rPr>
              <a:t>realise</a:t>
            </a:r>
            <a:r>
              <a:rPr lang="en-US" sz="2400" dirty="0">
                <a:latin typeface="Century Gothic" panose="020B0502020202020204" pitchFamily="34" charset="0"/>
              </a:rPr>
              <a:t> that they have used an affiliate link.</a:t>
            </a:r>
          </a:p>
          <a:p>
            <a:pPr marL="457200" indent="-457200">
              <a:buFont typeface="+mj-lt"/>
              <a:buAutoNum type="arabicPeriod"/>
            </a:pPr>
            <a:endParaRPr lang="en-US" sz="8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The click is tracked by the affiliate network and a cookie is placed on the customer’s device to identify them as being referred by an affiliate network.</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263887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E65A8536752B4298AB91159E51B675" ma:contentTypeVersion="4" ma:contentTypeDescription="Create a new document." ma:contentTypeScope="" ma:versionID="e32904b2c973f3bee20ee8b605687d7b">
  <xsd:schema xmlns:xsd="http://www.w3.org/2001/XMLSchema" xmlns:xs="http://www.w3.org/2001/XMLSchema" xmlns:p="http://schemas.microsoft.com/office/2006/metadata/properties" xmlns:ns2="b4a6d052-adc2-43ce-91ee-69b46b848ff5" targetNamespace="http://schemas.microsoft.com/office/2006/metadata/properties" ma:root="true" ma:fieldsID="2c8a5900f7b98f549811a7dd5ea4580c" ns2:_="">
    <xsd:import namespace="b4a6d052-adc2-43ce-91ee-69b46b848f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6d052-adc2-43ce-91ee-69b46b848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A54124-C055-465A-951A-E5577BF657B8}">
  <ds:schemaRefs>
    <ds:schemaRef ds:uri="http://schemas.microsoft.com/sharepoint/v3/contenttype/forms"/>
  </ds:schemaRefs>
</ds:datastoreItem>
</file>

<file path=customXml/itemProps2.xml><?xml version="1.0" encoding="utf-8"?>
<ds:datastoreItem xmlns:ds="http://schemas.openxmlformats.org/officeDocument/2006/customXml" ds:itemID="{CA4754DA-9D0A-4360-9C50-2327B01799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6d052-adc2-43ce-91ee-69b46b848f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974260-C654-4461-BC97-719A3C617AA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1816</Words>
  <Application>Microsoft Office PowerPoint</Application>
  <PresentationFormat>Widescreen</PresentationFormat>
  <Paragraphs>168</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Introduction To Digital Marketing    </vt:lpstr>
      <vt:lpstr>Affiliate Marketing:</vt:lpstr>
      <vt:lpstr>Cost Per Action(CPA):</vt:lpstr>
      <vt:lpstr>Cost Per Action(CPA):</vt:lpstr>
      <vt:lpstr>Common Misconception:</vt:lpstr>
      <vt:lpstr>How does it work technically:</vt:lpstr>
      <vt:lpstr>How does it work technically:</vt:lpstr>
      <vt:lpstr>How does it work technically:</vt:lpstr>
      <vt:lpstr>How does it work technically:</vt:lpstr>
      <vt:lpstr>How does it work technically:</vt:lpstr>
      <vt:lpstr>Affiliate Types:</vt:lpstr>
      <vt:lpstr>Reward Sites:</vt:lpstr>
      <vt:lpstr>Reward Sites:</vt:lpstr>
      <vt:lpstr>Content Sites &amp; Blogs:</vt:lpstr>
      <vt:lpstr>Content Sites &amp; Blogs:</vt:lpstr>
      <vt:lpstr>Email:</vt:lpstr>
      <vt:lpstr>Comparison Website:</vt:lpstr>
      <vt:lpstr>PPC Affiliate:</vt:lpstr>
      <vt:lpstr>PPC Affiliate:</vt:lpstr>
      <vt:lpstr>Voucher &amp; Deal Sites:</vt:lpstr>
      <vt:lpstr>Social Affiliate: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dc:title>
  <dc:creator>Sabahat</dc:creator>
  <cp:lastModifiedBy>Sabahat</cp:lastModifiedBy>
  <cp:revision>7</cp:revision>
  <dcterms:created xsi:type="dcterms:W3CDTF">2020-06-29T15:20:53Z</dcterms:created>
  <dcterms:modified xsi:type="dcterms:W3CDTF">2021-06-10T13:36:20Z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0x010100C5E65A8536752B4298AB91159E51B675</vt:lpwstr>
  </property>
</Properties>
</file>