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09ED1-3CF0-46E5-9CF0-ADD78F8DDD79}" v="3" dt="2021-06-10T13:39:18.264"/>
    <p1510:client id="{9C62632A-8B80-484B-B5A1-789123990FA8}" v="1" dt="2021-06-10T13:37:38.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ghat Bibi" userId="S::nighat.bibi@uoh.edu.pk::ff56a3f8-5880-4e7c-a18a-d6fa6cb067cc" providerId="AD" clId="Web-{9C62632A-8B80-484B-B5A1-789123990FA8}"/>
    <pc:docChg chg="modSld">
      <pc:chgData name="Nighat Bibi" userId="S::nighat.bibi@uoh.edu.pk::ff56a3f8-5880-4e7c-a18a-d6fa6cb067cc" providerId="AD" clId="Web-{9C62632A-8B80-484B-B5A1-789123990FA8}" dt="2021-06-10T13:37:38.681" v="0" actId="20577"/>
      <pc:docMkLst>
        <pc:docMk/>
      </pc:docMkLst>
      <pc:sldChg chg="modSp">
        <pc:chgData name="Nighat Bibi" userId="S::nighat.bibi@uoh.edu.pk::ff56a3f8-5880-4e7c-a18a-d6fa6cb067cc" providerId="AD" clId="Web-{9C62632A-8B80-484B-B5A1-789123990FA8}" dt="2021-06-10T13:37:38.681" v="0" actId="20577"/>
        <pc:sldMkLst>
          <pc:docMk/>
          <pc:sldMk cId="1231302278" sldId="257"/>
        </pc:sldMkLst>
        <pc:spChg chg="mod">
          <ac:chgData name="Nighat Bibi" userId="S::nighat.bibi@uoh.edu.pk::ff56a3f8-5880-4e7c-a18a-d6fa6cb067cc" providerId="AD" clId="Web-{9C62632A-8B80-484B-B5A1-789123990FA8}" dt="2021-06-10T13:37:38.681" v="0" actId="20577"/>
          <ac:spMkLst>
            <pc:docMk/>
            <pc:sldMk cId="1231302278" sldId="257"/>
            <ac:spMk id="3" creationId="{3812D063-6E25-4C1D-B5EE-346DE53CCB7B}"/>
          </ac:spMkLst>
        </pc:spChg>
      </pc:sldChg>
    </pc:docChg>
  </pc:docChgLst>
  <pc:docChgLst>
    <pc:chgData name="Nighat Bibi" userId="S::nighat.bibi@uoh.edu.pk::ff56a3f8-5880-4e7c-a18a-d6fa6cb067cc" providerId="AD" clId="Web-{23809ED1-3CF0-46E5-9CF0-ADD78F8DDD79}"/>
    <pc:docChg chg="modSld">
      <pc:chgData name="Nighat Bibi" userId="S::nighat.bibi@uoh.edu.pk::ff56a3f8-5880-4e7c-a18a-d6fa6cb067cc" providerId="AD" clId="Web-{23809ED1-3CF0-46E5-9CF0-ADD78F8DDD79}" dt="2021-06-10T13:39:18.264" v="2" actId="20577"/>
      <pc:docMkLst>
        <pc:docMk/>
      </pc:docMkLst>
      <pc:sldChg chg="modSp">
        <pc:chgData name="Nighat Bibi" userId="S::nighat.bibi@uoh.edu.pk::ff56a3f8-5880-4e7c-a18a-d6fa6cb067cc" providerId="AD" clId="Web-{23809ED1-3CF0-46E5-9CF0-ADD78F8DDD79}" dt="2021-06-10T13:39:18.264" v="2" actId="20577"/>
        <pc:sldMkLst>
          <pc:docMk/>
          <pc:sldMk cId="1231302278" sldId="257"/>
        </pc:sldMkLst>
        <pc:spChg chg="mod">
          <ac:chgData name="Nighat Bibi" userId="S::nighat.bibi@uoh.edu.pk::ff56a3f8-5880-4e7c-a18a-d6fa6cb067cc" providerId="AD" clId="Web-{23809ED1-3CF0-46E5-9CF0-ADD78F8DDD79}" dt="2021-06-10T13:39:18.264" v="2" actId="20577"/>
          <ac:spMkLst>
            <pc:docMk/>
            <pc:sldMk cId="1231302278" sldId="257"/>
            <ac:spMk id="3" creationId="{3812D063-6E25-4C1D-B5EE-346DE53CCB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41365-8F7C-4F78-8B38-B169703F7685}" type="datetimeFigureOut">
              <a:rPr lang="en-PK" smtClean="0"/>
              <a:t>06/10/2021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38511-8557-4410-AACE-439F63F1F6DD}" type="slidenum">
              <a:rPr lang="en-PK" smtClean="0"/>
              <a:t>‹#›</a:t>
            </a:fld>
            <a:endParaRPr lang="en-PK"/>
          </a:p>
        </p:txBody>
      </p:sp>
    </p:spTree>
    <p:extLst>
      <p:ext uri="{BB962C8B-B14F-4D97-AF65-F5344CB8AC3E}">
        <p14:creationId xmlns:p14="http://schemas.microsoft.com/office/powerpoint/2010/main" val="170299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Customer avatar(sometimes referred to as a buyer persona, marketing persona, or customer profile) is a representation of your ideal customer- the type of person you want to purchase your products or services.</a:t>
            </a:r>
            <a:endParaRPr lang="en-PK"/>
          </a:p>
        </p:txBody>
      </p:sp>
      <p:sp>
        <p:nvSpPr>
          <p:cNvPr id="4" name="Slide Number Placeholder 3"/>
          <p:cNvSpPr>
            <a:spLocks noGrp="1"/>
          </p:cNvSpPr>
          <p:nvPr>
            <p:ph type="sldNum" sz="quarter" idx="5"/>
          </p:nvPr>
        </p:nvSpPr>
        <p:spPr/>
        <p:txBody>
          <a:bodyPr/>
          <a:lstStyle/>
          <a:p>
            <a:fld id="{C1438511-8557-4410-AACE-439F63F1F6DD}" type="slidenum">
              <a:rPr lang="en-PK" smtClean="0"/>
              <a:t>5</a:t>
            </a:fld>
            <a:endParaRPr lang="en-PK"/>
          </a:p>
        </p:txBody>
      </p:sp>
    </p:spTree>
    <p:extLst>
      <p:ext uri="{BB962C8B-B14F-4D97-AF65-F5344CB8AC3E}">
        <p14:creationId xmlns:p14="http://schemas.microsoft.com/office/powerpoint/2010/main" val="165068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Don’t just search the first page of the search engine results page. </a:t>
            </a:r>
          </a:p>
          <a:p>
            <a:r>
              <a:rPr lang="en-US" sz="1200" b="0" i="0" u="none" strike="noStrike" kern="1200" baseline="0">
                <a:solidFill>
                  <a:schemeClr val="tx1"/>
                </a:solidFill>
                <a:latin typeface="+mn-lt"/>
                <a:ea typeface="+mn-ea"/>
                <a:cs typeface="+mn-cs"/>
              </a:rPr>
              <a:t>Search deep into the results pages, many pages in — this is where you might stumble upon a good writer who may not be receiving very much traffic. </a:t>
            </a:r>
          </a:p>
          <a:p>
            <a:r>
              <a:rPr lang="en-US" sz="1200" b="0" i="0" u="none" strike="noStrike" kern="1200" baseline="0">
                <a:solidFill>
                  <a:schemeClr val="tx1"/>
                </a:solidFill>
                <a:latin typeface="+mn-lt"/>
                <a:ea typeface="+mn-ea"/>
                <a:cs typeface="+mn-cs"/>
              </a:rPr>
              <a:t>These bloggers are very receptive to contributing content to other blogs to receive more exposure for their own blog.</a:t>
            </a:r>
            <a:endParaRPr lang="en-PK"/>
          </a:p>
        </p:txBody>
      </p:sp>
      <p:sp>
        <p:nvSpPr>
          <p:cNvPr id="4" name="Slide Number Placeholder 3"/>
          <p:cNvSpPr>
            <a:spLocks noGrp="1"/>
          </p:cNvSpPr>
          <p:nvPr>
            <p:ph type="sldNum" sz="quarter" idx="5"/>
          </p:nvPr>
        </p:nvSpPr>
        <p:spPr/>
        <p:txBody>
          <a:bodyPr/>
          <a:lstStyle/>
          <a:p>
            <a:fld id="{C1438511-8557-4410-AACE-439F63F1F6DD}" type="slidenum">
              <a:rPr lang="en-PK" smtClean="0"/>
              <a:t>11</a:t>
            </a:fld>
            <a:endParaRPr lang="en-PK"/>
          </a:p>
        </p:txBody>
      </p:sp>
    </p:spTree>
    <p:extLst>
      <p:ext uri="{BB962C8B-B14F-4D97-AF65-F5344CB8AC3E}">
        <p14:creationId xmlns:p14="http://schemas.microsoft.com/office/powerpoint/2010/main" val="202918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6698F33A-4056-4C77-925E-E505C745DF80}" type="slidenum">
              <a:rPr lang="en-PK" smtClean="0"/>
              <a:t>17</a:t>
            </a:fld>
            <a:endParaRPr lang="en-PK"/>
          </a:p>
        </p:txBody>
      </p:sp>
    </p:spTree>
    <p:extLst>
      <p:ext uri="{BB962C8B-B14F-4D97-AF65-F5344CB8AC3E}">
        <p14:creationId xmlns:p14="http://schemas.microsoft.com/office/powerpoint/2010/main" val="113666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Keep in mind that the reach the writer brings to the table will affect how much you have to pay him or her. The more influence and followers your guest writer has,</a:t>
            </a:r>
          </a:p>
          <a:p>
            <a:r>
              <a:rPr lang="en-US" sz="1200" b="0" i="0" u="none" strike="noStrike" kern="1200" baseline="0">
                <a:solidFill>
                  <a:schemeClr val="tx1"/>
                </a:solidFill>
                <a:latin typeface="+mn-lt"/>
                <a:ea typeface="+mn-ea"/>
                <a:cs typeface="+mn-cs"/>
              </a:rPr>
              <a:t>the more money and exposure that author will require from you.</a:t>
            </a:r>
            <a:endParaRPr lang="en-PK"/>
          </a:p>
        </p:txBody>
      </p:sp>
      <p:sp>
        <p:nvSpPr>
          <p:cNvPr id="4" name="Slide Number Placeholder 3"/>
          <p:cNvSpPr>
            <a:spLocks noGrp="1"/>
          </p:cNvSpPr>
          <p:nvPr>
            <p:ph type="sldNum" sz="quarter" idx="5"/>
          </p:nvPr>
        </p:nvSpPr>
        <p:spPr/>
        <p:txBody>
          <a:bodyPr/>
          <a:lstStyle/>
          <a:p>
            <a:fld id="{6698F33A-4056-4C77-925E-E505C745DF80}" type="slidenum">
              <a:rPr lang="en-PK" smtClean="0"/>
              <a:t>18</a:t>
            </a:fld>
            <a:endParaRPr lang="en-PK"/>
          </a:p>
        </p:txBody>
      </p:sp>
    </p:spTree>
    <p:extLst>
      <p:ext uri="{BB962C8B-B14F-4D97-AF65-F5344CB8AC3E}">
        <p14:creationId xmlns:p14="http://schemas.microsoft.com/office/powerpoint/2010/main" val="1169632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Is the tone right for your blog? </a:t>
            </a:r>
          </a:p>
          <a:p>
            <a:r>
              <a:rPr lang="en-US" sz="1200" b="0" i="0" u="none" strike="noStrike" kern="1200" baseline="0">
                <a:solidFill>
                  <a:schemeClr val="tx1"/>
                </a:solidFill>
                <a:latin typeface="+mn-lt"/>
                <a:ea typeface="+mn-ea"/>
                <a:cs typeface="+mn-cs"/>
              </a:rPr>
              <a:t>Does it deliver the types of content your audience expects from your blog? </a:t>
            </a:r>
          </a:p>
          <a:p>
            <a:r>
              <a:rPr lang="en-US" sz="1200" b="0" i="0" u="none" strike="noStrike" kern="1200" baseline="0">
                <a:solidFill>
                  <a:schemeClr val="tx1"/>
                </a:solidFill>
                <a:latin typeface="+mn-lt"/>
                <a:ea typeface="+mn-ea"/>
                <a:cs typeface="+mn-cs"/>
              </a:rPr>
              <a:t>Do images meet the standard and specifications set by your guidelines? </a:t>
            </a:r>
          </a:p>
          <a:p>
            <a:r>
              <a:rPr lang="en-US" sz="1200" b="0" i="0" u="none" strike="noStrike" kern="1200" baseline="0">
                <a:solidFill>
                  <a:schemeClr val="tx1"/>
                </a:solidFill>
                <a:latin typeface="+mn-lt"/>
                <a:ea typeface="+mn-ea"/>
                <a:cs typeface="+mn-cs"/>
              </a:rPr>
              <a:t>Does your writer have the necessary permissions secured to use images in the content?</a:t>
            </a:r>
          </a:p>
          <a:p>
            <a:r>
              <a:rPr lang="en-US" sz="1200" b="1" i="0" u="none" strike="noStrike" kern="1200" baseline="0">
                <a:solidFill>
                  <a:schemeClr val="tx1"/>
                </a:solidFill>
                <a:latin typeface="+mn-lt"/>
                <a:ea typeface="+mn-ea"/>
                <a:cs typeface="+mn-cs"/>
              </a:rPr>
              <a:t>2.</a:t>
            </a:r>
          </a:p>
          <a:p>
            <a:r>
              <a:rPr lang="en-US" sz="1200" b="0" i="0" u="none" strike="noStrike" kern="1200" baseline="0">
                <a:solidFill>
                  <a:schemeClr val="tx1"/>
                </a:solidFill>
                <a:latin typeface="+mn-lt"/>
                <a:ea typeface="+mn-ea"/>
                <a:cs typeface="+mn-cs"/>
              </a:rPr>
              <a:t>What does the writer need to expand on? </a:t>
            </a:r>
          </a:p>
          <a:p>
            <a:r>
              <a:rPr lang="en-US" sz="1200" b="0" i="0" u="none" strike="noStrike" kern="1200" baseline="0">
                <a:solidFill>
                  <a:schemeClr val="tx1"/>
                </a:solidFill>
                <a:latin typeface="+mn-lt"/>
                <a:ea typeface="+mn-ea"/>
                <a:cs typeface="+mn-cs"/>
              </a:rPr>
              <a:t>What should he remove? </a:t>
            </a:r>
          </a:p>
          <a:p>
            <a:r>
              <a:rPr lang="en-US" sz="1200" b="0" i="0" u="none" strike="noStrike" kern="1200" baseline="0">
                <a:solidFill>
                  <a:schemeClr val="tx1"/>
                </a:solidFill>
                <a:latin typeface="+mn-lt"/>
                <a:ea typeface="+mn-ea"/>
                <a:cs typeface="+mn-cs"/>
              </a:rPr>
              <a:t>What can he clarify for the audience?</a:t>
            </a:r>
            <a:endParaRPr lang="en-PK" b="1"/>
          </a:p>
        </p:txBody>
      </p:sp>
      <p:sp>
        <p:nvSpPr>
          <p:cNvPr id="4" name="Slide Number Placeholder 3"/>
          <p:cNvSpPr>
            <a:spLocks noGrp="1"/>
          </p:cNvSpPr>
          <p:nvPr>
            <p:ph type="sldNum" sz="quarter" idx="5"/>
          </p:nvPr>
        </p:nvSpPr>
        <p:spPr/>
        <p:txBody>
          <a:bodyPr/>
          <a:lstStyle/>
          <a:p>
            <a:fld id="{6698F33A-4056-4C77-925E-E505C745DF80}" type="slidenum">
              <a:rPr lang="en-PK" smtClean="0"/>
              <a:t>24</a:t>
            </a:fld>
            <a:endParaRPr lang="en-PK"/>
          </a:p>
        </p:txBody>
      </p:sp>
    </p:spTree>
    <p:extLst>
      <p:ext uri="{BB962C8B-B14F-4D97-AF65-F5344CB8AC3E}">
        <p14:creationId xmlns:p14="http://schemas.microsoft.com/office/powerpoint/2010/main" val="57308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It’s rarely a good idea to use pure curiosity in a blog post title. Instead, as with the example preceding headlines, combine curiosity with benefit to craft a powerful</a:t>
            </a:r>
          </a:p>
          <a:p>
            <a:r>
              <a:rPr lang="en-US" sz="1200" b="0" i="0" u="none" strike="noStrike" kern="1200" baseline="0">
                <a:solidFill>
                  <a:schemeClr val="tx1"/>
                </a:solidFill>
                <a:latin typeface="+mn-lt"/>
                <a:ea typeface="+mn-ea"/>
                <a:cs typeface="+mn-cs"/>
              </a:rPr>
              <a:t>blog post headline. For example, you might be interested in reading a blog post about grilling the perfect beef filet, but the added curiosity created by the “Butterfly</a:t>
            </a:r>
          </a:p>
          <a:p>
            <a:r>
              <a:rPr lang="en-US" sz="1200" b="0" i="0" u="none" strike="noStrike" kern="1200" baseline="0">
                <a:solidFill>
                  <a:schemeClr val="tx1"/>
                </a:solidFill>
                <a:latin typeface="+mn-lt"/>
                <a:ea typeface="+mn-ea"/>
                <a:cs typeface="+mn-cs"/>
              </a:rPr>
              <a:t>Process” makes the headline even more compelling.</a:t>
            </a:r>
            <a:endParaRPr lang="en-PK"/>
          </a:p>
        </p:txBody>
      </p:sp>
      <p:sp>
        <p:nvSpPr>
          <p:cNvPr id="4" name="Slide Number Placeholder 3"/>
          <p:cNvSpPr>
            <a:spLocks noGrp="1"/>
          </p:cNvSpPr>
          <p:nvPr>
            <p:ph type="sldNum" sz="quarter" idx="5"/>
          </p:nvPr>
        </p:nvSpPr>
        <p:spPr/>
        <p:txBody>
          <a:bodyPr/>
          <a:lstStyle/>
          <a:p>
            <a:fld id="{EF941CB6-C9F0-47FD-B7BF-341AFB277047}" type="slidenum">
              <a:rPr lang="en-PK" smtClean="0"/>
              <a:t>32</a:t>
            </a:fld>
            <a:endParaRPr lang="en-PK"/>
          </a:p>
        </p:txBody>
      </p:sp>
    </p:spTree>
    <p:extLst>
      <p:ext uri="{BB962C8B-B14F-4D97-AF65-F5344CB8AC3E}">
        <p14:creationId xmlns:p14="http://schemas.microsoft.com/office/powerpoint/2010/main" val="72274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8908-6512-4E90-8C61-6DCA3EC6C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8407CC41-093B-4F1C-819E-C95B7689F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C533423-F6BA-43C3-AAFF-54DED24E3769}"/>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5" name="Footer Placeholder 4">
            <a:extLst>
              <a:ext uri="{FF2B5EF4-FFF2-40B4-BE49-F238E27FC236}">
                <a16:creationId xmlns:a16="http://schemas.microsoft.com/office/drawing/2014/main" id="{E60D644E-E58E-40F3-87D8-8810A9FBF09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A698A8E-7A0C-4D77-80C3-03FD36F4887B}"/>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227209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8BBB-7352-4F36-976A-0F6D6CC0723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CE83727-CB86-48A6-879E-B90629BCE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B4D6B8D-3737-49C1-AA6F-D120CEBEA7EF}"/>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5" name="Footer Placeholder 4">
            <a:extLst>
              <a:ext uri="{FF2B5EF4-FFF2-40B4-BE49-F238E27FC236}">
                <a16:creationId xmlns:a16="http://schemas.microsoft.com/office/drawing/2014/main" id="{75077973-0B78-44DF-9D21-C1166736A98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A44DBC8-0039-4B93-B4EA-5266931441CE}"/>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15949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65CFC-6A39-44E3-8434-6177860555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8B9AF3B-7AD3-4F00-A971-B590F607B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83CA385-D9A7-4099-B6AC-A8E075DFD69D}"/>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5" name="Footer Placeholder 4">
            <a:extLst>
              <a:ext uri="{FF2B5EF4-FFF2-40B4-BE49-F238E27FC236}">
                <a16:creationId xmlns:a16="http://schemas.microsoft.com/office/drawing/2014/main" id="{D4C8A0AF-D3C0-404F-BFB8-C46D513B00F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E37F5C2-F754-4BBF-ACD3-432AAFC4804D}"/>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170755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1F88-0400-442D-83FC-DD2719287B7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F3DBB07-B208-442E-A26A-DBD5430BB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4780636-0CFA-4B94-AC46-C5AAC8A28316}"/>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5" name="Footer Placeholder 4">
            <a:extLst>
              <a:ext uri="{FF2B5EF4-FFF2-40B4-BE49-F238E27FC236}">
                <a16:creationId xmlns:a16="http://schemas.microsoft.com/office/drawing/2014/main" id="{076B8CDC-7A55-4D55-AE91-FB640148833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684BE9C-1DD6-49A1-AA67-5348F8F51355}"/>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184342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382E-CB05-4AE7-AC56-710B46D7F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F606D14-7EF9-4EC6-ADD2-7E94793F6B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C683-94F6-46DE-BF91-2B2F7FD0D17F}"/>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5" name="Footer Placeholder 4">
            <a:extLst>
              <a:ext uri="{FF2B5EF4-FFF2-40B4-BE49-F238E27FC236}">
                <a16:creationId xmlns:a16="http://schemas.microsoft.com/office/drawing/2014/main" id="{64E3F1BD-6A1E-45E8-B9DD-D8C4FBCEA10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47A88D9-407E-41AE-9B1A-9E4A3A98DA35}"/>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332304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C490-DDEF-4E05-9BC0-2E12D38C622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44E74F6-D769-43E4-90A1-0355FCA19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CFCCA30-CAA5-45DE-AB16-363BDCB5F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DBFF236-E47F-4867-97F9-0B33E5CA9693}"/>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6" name="Footer Placeholder 5">
            <a:extLst>
              <a:ext uri="{FF2B5EF4-FFF2-40B4-BE49-F238E27FC236}">
                <a16:creationId xmlns:a16="http://schemas.microsoft.com/office/drawing/2014/main" id="{EE0D5273-B74C-4FB4-82AB-37D83DD725D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CB6F1EA-4297-43A4-8CAB-C94B33336766}"/>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325166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B731-8578-4BB9-B1B8-3455ACA5C643}"/>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D532F66-8584-4D4A-917C-8053EAF10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0EBFC-861A-4C8B-BDC8-0598C1E3AC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4BB0600-2B3A-451D-A03C-F9276DBC8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CA817-EC74-4FB2-9B3F-9BF67D55F9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BDAAFBB-4010-4448-933C-9389107C0727}"/>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8" name="Footer Placeholder 7">
            <a:extLst>
              <a:ext uri="{FF2B5EF4-FFF2-40B4-BE49-F238E27FC236}">
                <a16:creationId xmlns:a16="http://schemas.microsoft.com/office/drawing/2014/main" id="{6C914D9B-9D28-4615-8529-E11E35840F5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66B6745-1308-47C5-B1A7-4851D91DE033}"/>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371309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5D68-EDF0-4BA6-96E5-BAB08C0A3FB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30C6455-E273-422E-8E2E-9508DF9BD3AD}"/>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4" name="Footer Placeholder 3">
            <a:extLst>
              <a:ext uri="{FF2B5EF4-FFF2-40B4-BE49-F238E27FC236}">
                <a16:creationId xmlns:a16="http://schemas.microsoft.com/office/drawing/2014/main" id="{975E7028-2D52-4B31-B77C-3D27588B50C7}"/>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9B23C42-EB92-4A13-B286-0208CE6C163B}"/>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28297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43C9A-6219-4630-B13F-F4C8C049FECD}"/>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3" name="Footer Placeholder 2">
            <a:extLst>
              <a:ext uri="{FF2B5EF4-FFF2-40B4-BE49-F238E27FC236}">
                <a16:creationId xmlns:a16="http://schemas.microsoft.com/office/drawing/2014/main" id="{81424D98-1A56-4BA4-A0A8-BEECDC3131B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254DE97-A6C4-4A94-B4FA-2CC4F475D817}"/>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200870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E9CD-34F5-46E7-97A8-471F98E8F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D87D79D-D024-4E69-940A-9CC5FF103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1C06B2E-69E9-48F8-8498-DE9746179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A7803-C4A6-4BAC-A96E-E0D479A9CEEC}"/>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6" name="Footer Placeholder 5">
            <a:extLst>
              <a:ext uri="{FF2B5EF4-FFF2-40B4-BE49-F238E27FC236}">
                <a16:creationId xmlns:a16="http://schemas.microsoft.com/office/drawing/2014/main" id="{D6B629DB-D4AE-4A4C-864E-B7BAD30984B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CF4685B-AA36-4B3A-B7BC-446E03FBAF79}"/>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156484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793D-5ADF-4379-9C67-94C37ACFC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B41138F-A0A1-4EC3-A419-9229E9E1A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BDE92EC-3C6A-476F-8FDF-4C4711D44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AE283-1FE7-42E5-BEBD-DF83DA73B644}"/>
              </a:ext>
            </a:extLst>
          </p:cNvPr>
          <p:cNvSpPr>
            <a:spLocks noGrp="1"/>
          </p:cNvSpPr>
          <p:nvPr>
            <p:ph type="dt" sz="half" idx="10"/>
          </p:nvPr>
        </p:nvSpPr>
        <p:spPr/>
        <p:txBody>
          <a:bodyPr/>
          <a:lstStyle/>
          <a:p>
            <a:fld id="{CB275680-1677-4920-8427-18838E8DC21C}" type="datetimeFigureOut">
              <a:rPr lang="en-PK" smtClean="0"/>
              <a:t>06/10/2021</a:t>
            </a:fld>
            <a:endParaRPr lang="en-PK"/>
          </a:p>
        </p:txBody>
      </p:sp>
      <p:sp>
        <p:nvSpPr>
          <p:cNvPr id="6" name="Footer Placeholder 5">
            <a:extLst>
              <a:ext uri="{FF2B5EF4-FFF2-40B4-BE49-F238E27FC236}">
                <a16:creationId xmlns:a16="http://schemas.microsoft.com/office/drawing/2014/main" id="{BF72C575-29CE-44A5-8128-36B273EC46E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85A6E6C-2543-4C0E-BDEC-8612D60005F0}"/>
              </a:ext>
            </a:extLst>
          </p:cNvPr>
          <p:cNvSpPr>
            <a:spLocks noGrp="1"/>
          </p:cNvSpPr>
          <p:nvPr>
            <p:ph type="sldNum" sz="quarter" idx="12"/>
          </p:nvPr>
        </p:nvSpPr>
        <p:spPr/>
        <p:txBody>
          <a:bodyPr/>
          <a:lstStyle/>
          <a:p>
            <a:fld id="{C2B9D208-D76F-46C0-97CE-E01771D30F7A}" type="slidenum">
              <a:rPr lang="en-PK" smtClean="0"/>
              <a:t>‹#›</a:t>
            </a:fld>
            <a:endParaRPr lang="en-PK"/>
          </a:p>
        </p:txBody>
      </p:sp>
    </p:spTree>
    <p:extLst>
      <p:ext uri="{BB962C8B-B14F-4D97-AF65-F5344CB8AC3E}">
        <p14:creationId xmlns:p14="http://schemas.microsoft.com/office/powerpoint/2010/main" val="107162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97B45-A2FD-4D2B-81F3-E1C91E8B7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88CD9F6-5964-46E3-8B01-1DCB7888F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779E05-5A7B-439F-B92F-7769CFA63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75680-1677-4920-8427-18838E8DC21C}" type="datetimeFigureOut">
              <a:rPr lang="en-PK" smtClean="0"/>
              <a:t>06/10/2021</a:t>
            </a:fld>
            <a:endParaRPr lang="en-PK"/>
          </a:p>
        </p:txBody>
      </p:sp>
      <p:sp>
        <p:nvSpPr>
          <p:cNvPr id="5" name="Footer Placeholder 4">
            <a:extLst>
              <a:ext uri="{FF2B5EF4-FFF2-40B4-BE49-F238E27FC236}">
                <a16:creationId xmlns:a16="http://schemas.microsoft.com/office/drawing/2014/main" id="{9A63AAA6-D4D3-4D87-BDDE-21ABA78EC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C0B9DFC-FC9E-4992-9399-A2364214F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9D208-D76F-46C0-97CE-E01771D30F7A}" type="slidenum">
              <a:rPr lang="en-PK" smtClean="0"/>
              <a:t>‹#›</a:t>
            </a:fld>
            <a:endParaRPr lang="en-PK"/>
          </a:p>
        </p:txBody>
      </p:sp>
    </p:spTree>
    <p:extLst>
      <p:ext uri="{BB962C8B-B14F-4D97-AF65-F5344CB8AC3E}">
        <p14:creationId xmlns:p14="http://schemas.microsoft.com/office/powerpoint/2010/main" val="347002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39240" y="913765"/>
            <a:ext cx="9144000" cy="2387600"/>
          </a:xfrm>
        </p:spPr>
        <p:txBody>
          <a:bodyPr/>
          <a:lstStyle/>
          <a:p>
            <a:r>
              <a:rPr lang="en-US" b="1">
                <a:solidFill>
                  <a:srgbClr val="002060"/>
                </a:solidFill>
                <a:latin typeface="Century Gothic" panose="020B0502020202020204" pitchFamily="34" charset="0"/>
              </a:rPr>
              <a:t>Introduction To Digital Marketing</a:t>
            </a:r>
            <a:r>
              <a:rPr lang="en-US" b="1">
                <a:latin typeface="Century Gothic" panose="020B0502020202020204" pitchFamily="34" charset="0"/>
              </a:rPr>
              <a:t>    </a:t>
            </a:r>
            <a:endParaRPr lang="en-PK" b="1">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478280" y="3429001"/>
            <a:ext cx="9144000" cy="1656556"/>
          </a:xfrm>
        </p:spPr>
        <p:txBody>
          <a:bodyPr vert="horz" lIns="91440" tIns="45720" rIns="91440" bIns="45720" rtlCol="0" anchor="t">
            <a:noAutofit/>
          </a:bodyPr>
          <a:lstStyle/>
          <a:p>
            <a:r>
              <a:rPr lang="en-US" b="1">
                <a:latin typeface="Century Gothic" panose="020B0502020202020204" pitchFamily="34" charset="0"/>
              </a:rPr>
              <a:t>Blogging For Business</a:t>
            </a:r>
          </a:p>
          <a:p>
            <a:endParaRPr lang="en-US">
              <a:latin typeface="Century Gothic" panose="020B0502020202020204" pitchFamily="34" charset="0"/>
            </a:endParaRPr>
          </a:p>
          <a:p>
            <a:endParaRPr lang="en-US">
              <a:latin typeface="Century Gothic" panose="020B0502020202020204" pitchFamily="34" charset="0"/>
            </a:endParaRPr>
          </a:p>
          <a:p>
            <a:endParaRPr lang="en-US" i="1">
              <a:latin typeface="Century Gothic"/>
            </a:endParaRPr>
          </a:p>
        </p:txBody>
      </p:sp>
    </p:spTree>
    <p:extLst>
      <p:ext uri="{BB962C8B-B14F-4D97-AF65-F5344CB8AC3E}">
        <p14:creationId xmlns:p14="http://schemas.microsoft.com/office/powerpoint/2010/main" val="12313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3F70-F02F-4021-A199-0A4FAFBA0DFA}"/>
              </a:ext>
            </a:extLst>
          </p:cNvPr>
          <p:cNvSpPr>
            <a:spLocks noGrp="1"/>
          </p:cNvSpPr>
          <p:nvPr>
            <p:ph type="title"/>
          </p:nvPr>
        </p:nvSpPr>
        <p:spPr/>
        <p:txBody>
          <a:bodyPr>
            <a:normAutofit/>
          </a:bodyPr>
          <a:lstStyle/>
          <a:p>
            <a:r>
              <a:rPr lang="en-US" sz="3600" b="1">
                <a:solidFill>
                  <a:srgbClr val="002060"/>
                </a:solidFill>
                <a:latin typeface="Century Gothic" panose="020B0502020202020204" pitchFamily="34" charset="0"/>
              </a:rPr>
              <a:t>3-Working with content creators:</a:t>
            </a:r>
            <a:endParaRPr lang="en-PK" sz="360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E1F8B06-C8C2-4640-8552-8D8B84E32477}"/>
              </a:ext>
            </a:extLst>
          </p:cNvPr>
          <p:cNvSpPr>
            <a:spLocks noGrp="1"/>
          </p:cNvSpPr>
          <p:nvPr>
            <p:ph idx="1"/>
          </p:nvPr>
        </p:nvSpPr>
        <p:spPr/>
        <p:txBody>
          <a:bodyPr>
            <a:normAutofit/>
          </a:bodyPr>
          <a:lstStyle/>
          <a:p>
            <a:endParaRPr lang="en-US" sz="300">
              <a:latin typeface="Century Gothic" panose="020B0502020202020204" pitchFamily="34" charset="0"/>
            </a:endParaRPr>
          </a:p>
          <a:p>
            <a:r>
              <a:rPr lang="en-US" sz="2400">
                <a:latin typeface="Century Gothic" panose="020B0502020202020204" pitchFamily="34" charset="0"/>
              </a:rPr>
              <a:t>To produce the content necessary to grow your blog, you’re likely to need a team of writers. </a:t>
            </a:r>
          </a:p>
          <a:p>
            <a:endParaRPr lang="en-US" sz="300">
              <a:latin typeface="Century Gothic" panose="020B0502020202020204" pitchFamily="34" charset="0"/>
            </a:endParaRPr>
          </a:p>
          <a:p>
            <a:r>
              <a:rPr lang="en-US" sz="2400">
                <a:latin typeface="Century Gothic" panose="020B0502020202020204" pitchFamily="34" charset="0"/>
              </a:rPr>
              <a:t>An outside writer is someone not associated with your brand who creates content assets for your blog. </a:t>
            </a:r>
          </a:p>
          <a:p>
            <a:endParaRPr lang="en-US" sz="300">
              <a:latin typeface="Century Gothic" panose="020B0502020202020204" pitchFamily="34" charset="0"/>
            </a:endParaRPr>
          </a:p>
          <a:p>
            <a:r>
              <a:rPr lang="en-US" sz="2400">
                <a:latin typeface="Century Gothic" panose="020B0502020202020204" pitchFamily="34" charset="0"/>
              </a:rPr>
              <a:t>Those content assets are typically written articles, but the content can also take the form of audio, video, and images for your blog.</a:t>
            </a:r>
          </a:p>
          <a:p>
            <a:endParaRPr lang="en-US" sz="300">
              <a:latin typeface="Century Gothic" panose="020B0502020202020204" pitchFamily="34" charset="0"/>
            </a:endParaRPr>
          </a:p>
          <a:p>
            <a:r>
              <a:rPr lang="en-US" sz="2400">
                <a:latin typeface="Century Gothic" panose="020B0502020202020204" pitchFamily="34" charset="0"/>
              </a:rPr>
              <a:t>Acquiring quality outside content creators gives your blog a broad range of perspectives and can help give authority and reach to your blog.</a:t>
            </a:r>
            <a:endParaRPr lang="en-PK" sz="2400">
              <a:latin typeface="Century Gothic" panose="020B0502020202020204" pitchFamily="34" charset="0"/>
            </a:endParaRPr>
          </a:p>
        </p:txBody>
      </p:sp>
    </p:spTree>
    <p:extLst>
      <p:ext uri="{BB962C8B-B14F-4D97-AF65-F5344CB8AC3E}">
        <p14:creationId xmlns:p14="http://schemas.microsoft.com/office/powerpoint/2010/main" val="68323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0C30-42B0-494A-9BC2-A397A750DF55}"/>
              </a:ext>
            </a:extLst>
          </p:cNvPr>
          <p:cNvSpPr>
            <a:spLocks noGrp="1"/>
          </p:cNvSpPr>
          <p:nvPr>
            <p:ph type="title"/>
          </p:nvPr>
        </p:nvSpPr>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E74CCCB6-B18C-44B5-A192-B1B50FC7EF15}"/>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A- Finding Content Creators:</a:t>
            </a:r>
          </a:p>
          <a:p>
            <a:endParaRPr lang="en-US" sz="800">
              <a:latin typeface="Century Gothic" panose="020B0502020202020204" pitchFamily="34" charset="0"/>
            </a:endParaRPr>
          </a:p>
          <a:p>
            <a:r>
              <a:rPr lang="en-US" sz="2400">
                <a:latin typeface="Century Gothic" panose="020B0502020202020204" pitchFamily="34" charset="0"/>
              </a:rPr>
              <a:t>One place to start when you’re hunting for content creators is to search for blogs that are similar to yours in topic. </a:t>
            </a:r>
          </a:p>
          <a:p>
            <a:r>
              <a:rPr lang="en-US" sz="2400">
                <a:latin typeface="Century Gothic" panose="020B0502020202020204" pitchFamily="34" charset="0"/>
              </a:rPr>
              <a:t>Use a search engine, such as Google, and enter one of the following search queries:</a:t>
            </a:r>
          </a:p>
          <a:p>
            <a:pPr lvl="1"/>
            <a:endParaRPr lang="en-US" sz="800">
              <a:latin typeface="Century Gothic" panose="020B0502020202020204" pitchFamily="34" charset="0"/>
            </a:endParaRPr>
          </a:p>
          <a:p>
            <a:pPr lvl="1"/>
            <a:r>
              <a:rPr lang="en-US" sz="2200">
                <a:latin typeface="Century Gothic" panose="020B0502020202020204" pitchFamily="34" charset="0"/>
              </a:rPr>
              <a:t>[your blog topic] blogs</a:t>
            </a:r>
          </a:p>
          <a:p>
            <a:pPr lvl="1"/>
            <a:r>
              <a:rPr lang="en-US" sz="2200">
                <a:latin typeface="Century Gothic" panose="020B0502020202020204" pitchFamily="34" charset="0"/>
              </a:rPr>
              <a:t>[your blog topic] blogger</a:t>
            </a:r>
          </a:p>
          <a:p>
            <a:pPr lvl="1"/>
            <a:r>
              <a:rPr lang="en-US" sz="2200">
                <a:latin typeface="Century Gothic" panose="020B0502020202020204" pitchFamily="34" charset="0"/>
              </a:rPr>
              <a:t>[your blog topic] author</a:t>
            </a:r>
          </a:p>
          <a:p>
            <a:pPr lvl="1"/>
            <a:r>
              <a:rPr lang="en-US" sz="2200">
                <a:latin typeface="Century Gothic" panose="020B0502020202020204" pitchFamily="34" charset="0"/>
              </a:rPr>
              <a:t>[your blog topic] speaker</a:t>
            </a:r>
            <a:endParaRPr lang="en-PK" sz="2200">
              <a:latin typeface="Century Gothic" panose="020B0502020202020204" pitchFamily="34" charset="0"/>
            </a:endParaRPr>
          </a:p>
        </p:txBody>
      </p:sp>
    </p:spTree>
    <p:extLst>
      <p:ext uri="{BB962C8B-B14F-4D97-AF65-F5344CB8AC3E}">
        <p14:creationId xmlns:p14="http://schemas.microsoft.com/office/powerpoint/2010/main" val="192913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74F7-7D4F-4024-A57C-121B25864D64}"/>
              </a:ext>
            </a:extLst>
          </p:cNvPr>
          <p:cNvSpPr>
            <a:spLocks noGrp="1"/>
          </p:cNvSpPr>
          <p:nvPr>
            <p:ph type="title"/>
          </p:nvPr>
        </p:nvSpPr>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1FD5935F-8F6E-491F-B51F-206F98B3B06F}"/>
              </a:ext>
            </a:extLst>
          </p:cNvPr>
          <p:cNvSpPr>
            <a:spLocks noGrp="1"/>
          </p:cNvSpPr>
          <p:nvPr>
            <p:ph idx="1"/>
          </p:nvPr>
        </p:nvSpPr>
        <p:spPr/>
        <p:txBody>
          <a:bodyPr>
            <a:normAutofit/>
          </a:bodyPr>
          <a:lstStyle/>
          <a:p>
            <a:pPr marL="0" indent="0">
              <a:buNone/>
            </a:pPr>
            <a:endParaRPr lang="en-US" sz="500">
              <a:latin typeface="Century Gothic" panose="020B0502020202020204" pitchFamily="34" charset="0"/>
            </a:endParaRPr>
          </a:p>
          <a:p>
            <a:r>
              <a:rPr lang="en-US" sz="2400">
                <a:latin typeface="Century Gothic" panose="020B0502020202020204" pitchFamily="34" charset="0"/>
              </a:rPr>
              <a:t>You can also search for content creators on Twitter. </a:t>
            </a:r>
          </a:p>
          <a:p>
            <a:endParaRPr lang="en-US" sz="500">
              <a:latin typeface="Century Gothic" panose="020B0502020202020204" pitchFamily="34" charset="0"/>
            </a:endParaRPr>
          </a:p>
          <a:p>
            <a:r>
              <a:rPr lang="en-US" sz="2400">
                <a:latin typeface="Century Gothic" panose="020B0502020202020204" pitchFamily="34" charset="0"/>
              </a:rPr>
              <a:t>Most content creators use Twitter to distribute links to their content.</a:t>
            </a:r>
          </a:p>
          <a:p>
            <a:endParaRPr lang="en-US" sz="500">
              <a:latin typeface="Century Gothic" panose="020B0502020202020204" pitchFamily="34" charset="0"/>
            </a:endParaRPr>
          </a:p>
          <a:p>
            <a:r>
              <a:rPr lang="en-US" sz="2400">
                <a:latin typeface="Century Gothic" panose="020B0502020202020204" pitchFamily="34" charset="0"/>
              </a:rPr>
              <a:t>Use an app such as </a:t>
            </a:r>
            <a:r>
              <a:rPr lang="en-US" sz="2400" err="1">
                <a:latin typeface="Century Gothic" panose="020B0502020202020204" pitchFamily="34" charset="0"/>
              </a:rPr>
              <a:t>Followerwonk</a:t>
            </a:r>
            <a:r>
              <a:rPr lang="en-US" sz="2400">
                <a:latin typeface="Century Gothic" panose="020B0502020202020204" pitchFamily="34" charset="0"/>
              </a:rPr>
              <a:t> to search Twitter Bio’s for terms like the following:</a:t>
            </a:r>
          </a:p>
          <a:p>
            <a:pPr lvl="1"/>
            <a:endParaRPr lang="en-US" sz="800">
              <a:latin typeface="Century Gothic" panose="020B0502020202020204" pitchFamily="34" charset="0"/>
            </a:endParaRPr>
          </a:p>
          <a:p>
            <a:pPr lvl="1"/>
            <a:r>
              <a:rPr lang="en-US" sz="2200">
                <a:latin typeface="Century Gothic" panose="020B0502020202020204" pitchFamily="34" charset="0"/>
              </a:rPr>
              <a:t>[your blog topic] blogger</a:t>
            </a:r>
          </a:p>
          <a:p>
            <a:pPr lvl="1"/>
            <a:r>
              <a:rPr lang="en-US" sz="2200">
                <a:latin typeface="Century Gothic" panose="020B0502020202020204" pitchFamily="34" charset="0"/>
              </a:rPr>
              <a:t>[your blog topic] writer</a:t>
            </a:r>
          </a:p>
          <a:p>
            <a:pPr lvl="1"/>
            <a:r>
              <a:rPr lang="en-US" sz="2200">
                <a:latin typeface="Century Gothic" panose="020B0502020202020204" pitchFamily="34" charset="0"/>
              </a:rPr>
              <a:t>[your blog topic] author</a:t>
            </a:r>
          </a:p>
          <a:p>
            <a:pPr lvl="1"/>
            <a:r>
              <a:rPr lang="en-US" sz="2200">
                <a:latin typeface="Century Gothic" panose="020B0502020202020204" pitchFamily="34" charset="0"/>
              </a:rPr>
              <a:t>[your blog topic] speaker</a:t>
            </a:r>
            <a:endParaRPr lang="en-PK" sz="2200">
              <a:latin typeface="Century Gothic" panose="020B0502020202020204" pitchFamily="34" charset="0"/>
            </a:endParaRPr>
          </a:p>
        </p:txBody>
      </p:sp>
    </p:spTree>
    <p:extLst>
      <p:ext uri="{BB962C8B-B14F-4D97-AF65-F5344CB8AC3E}">
        <p14:creationId xmlns:p14="http://schemas.microsoft.com/office/powerpoint/2010/main" val="149967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882F-9E22-4C7C-A403-1E04D0A67961}"/>
              </a:ext>
            </a:extLst>
          </p:cNvPr>
          <p:cNvSpPr>
            <a:spLocks noGrp="1"/>
          </p:cNvSpPr>
          <p:nvPr>
            <p:ph type="title"/>
          </p:nvPr>
        </p:nvSpPr>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8A186026-7487-4C3A-B004-4CA86824E84A}"/>
              </a:ext>
            </a:extLst>
          </p:cNvPr>
          <p:cNvSpPr>
            <a:spLocks noGrp="1"/>
          </p:cNvSpPr>
          <p:nvPr>
            <p:ph idx="1"/>
          </p:nvPr>
        </p:nvSpPr>
        <p:spPr/>
        <p:txBody>
          <a:bodyPr>
            <a:normAutofit fontScale="92500" lnSpcReduction="10000"/>
          </a:bodyPr>
          <a:lstStyle/>
          <a:p>
            <a:r>
              <a:rPr lang="en-US" sz="2400">
                <a:latin typeface="Century Gothic" panose="020B0502020202020204" pitchFamily="34" charset="0"/>
              </a:rPr>
              <a:t>Another way you can find content creators is to visit blogs that are writing about topics that are the same as, or related to, your own and contact their guest bloggers.</a:t>
            </a:r>
          </a:p>
          <a:p>
            <a:endParaRPr lang="en-US" sz="800">
              <a:latin typeface="Century Gothic" panose="020B0502020202020204" pitchFamily="34" charset="0"/>
            </a:endParaRPr>
          </a:p>
          <a:p>
            <a:r>
              <a:rPr lang="en-US" sz="2400">
                <a:latin typeface="Century Gothic" panose="020B0502020202020204" pitchFamily="34" charset="0"/>
              </a:rPr>
              <a:t>You may be able to find content creators from your best commenters. These are people who leave the most in-depth and thoughtful comments on your articles.</a:t>
            </a:r>
          </a:p>
          <a:p>
            <a:endParaRPr lang="en-US" sz="800">
              <a:latin typeface="Century Gothic" panose="020B0502020202020204" pitchFamily="34" charset="0"/>
            </a:endParaRPr>
          </a:p>
          <a:p>
            <a:r>
              <a:rPr lang="en-US" sz="2400">
                <a:latin typeface="Century Gothic" panose="020B0502020202020204" pitchFamily="34" charset="0"/>
              </a:rPr>
              <a:t>You can create a Write for Us page on your site or blog so that interested writers can contact you. </a:t>
            </a:r>
          </a:p>
          <a:p>
            <a:endParaRPr lang="en-US" sz="900">
              <a:latin typeface="Century Gothic" panose="020B0502020202020204" pitchFamily="34" charset="0"/>
            </a:endParaRPr>
          </a:p>
          <a:p>
            <a:r>
              <a:rPr lang="en-US" sz="2400">
                <a:latin typeface="Century Gothic" panose="020B0502020202020204" pitchFamily="34" charset="0"/>
              </a:rPr>
              <a:t>But be careful: You can get many low-quality content creators sending requests from your “Write for Us” page, which is why you want to include guidelines.</a:t>
            </a:r>
            <a:endParaRPr lang="en-PK" sz="2400">
              <a:latin typeface="Century Gothic" panose="020B0502020202020204" pitchFamily="34" charset="0"/>
            </a:endParaRPr>
          </a:p>
        </p:txBody>
      </p:sp>
    </p:spTree>
    <p:extLst>
      <p:ext uri="{BB962C8B-B14F-4D97-AF65-F5344CB8AC3E}">
        <p14:creationId xmlns:p14="http://schemas.microsoft.com/office/powerpoint/2010/main" val="89848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39240" y="913765"/>
            <a:ext cx="9144000" cy="2387600"/>
          </a:xfrm>
        </p:spPr>
        <p:txBody>
          <a:bodyPr/>
          <a:lstStyle/>
          <a:p>
            <a:r>
              <a:rPr lang="en-US" b="1">
                <a:solidFill>
                  <a:srgbClr val="002060"/>
                </a:solidFill>
                <a:latin typeface="Century Gothic" panose="020B0502020202020204" pitchFamily="34" charset="0"/>
              </a:rPr>
              <a:t>Introduction To Digital Marketing</a:t>
            </a:r>
            <a:r>
              <a:rPr lang="en-US" b="1">
                <a:latin typeface="Century Gothic" panose="020B0502020202020204" pitchFamily="34" charset="0"/>
              </a:rPr>
              <a:t>    </a:t>
            </a:r>
            <a:endParaRPr lang="en-PK" b="1">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478280" y="3429001"/>
            <a:ext cx="9144000" cy="1656556"/>
          </a:xfrm>
        </p:spPr>
        <p:txBody>
          <a:bodyPr>
            <a:noAutofit/>
          </a:bodyPr>
          <a:lstStyle/>
          <a:p>
            <a:r>
              <a:rPr lang="en-US" b="1">
                <a:latin typeface="Century Gothic" panose="020B0502020202020204" pitchFamily="34" charset="0"/>
              </a:rPr>
              <a:t>Blogging For Business </a:t>
            </a:r>
            <a:r>
              <a:rPr lang="en-US" b="1" err="1">
                <a:latin typeface="Century Gothic" panose="020B0502020202020204" pitchFamily="34" charset="0"/>
              </a:rPr>
              <a:t>Cont</a:t>
            </a:r>
            <a:r>
              <a:rPr lang="en-US" b="1">
                <a:latin typeface="Century Gothic" panose="020B0502020202020204" pitchFamily="34" charset="0"/>
              </a:rPr>
              <a:t>…</a:t>
            </a:r>
          </a:p>
          <a:p>
            <a:endParaRPr lang="en-US">
              <a:latin typeface="Century Gothic" panose="020B0502020202020204" pitchFamily="34" charset="0"/>
            </a:endParaRPr>
          </a:p>
          <a:p>
            <a:endParaRPr lang="en-US">
              <a:latin typeface="Century Gothic" panose="020B0502020202020204" pitchFamily="34" charset="0"/>
            </a:endParaRPr>
          </a:p>
          <a:p>
            <a:r>
              <a:rPr lang="en-US" i="1">
                <a:latin typeface="Century Gothic" panose="020B0502020202020204" pitchFamily="34" charset="0"/>
              </a:rPr>
              <a:t>BS-Computer Science 8A</a:t>
            </a:r>
            <a:endParaRPr lang="en-PK" i="1">
              <a:latin typeface="Century Gothic" panose="020B0502020202020204" pitchFamily="34" charset="0"/>
            </a:endParaRPr>
          </a:p>
        </p:txBody>
      </p:sp>
    </p:spTree>
    <p:extLst>
      <p:ext uri="{BB962C8B-B14F-4D97-AF65-F5344CB8AC3E}">
        <p14:creationId xmlns:p14="http://schemas.microsoft.com/office/powerpoint/2010/main" val="391996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E0D7-A4C0-4652-9009-1E97CD8B1CD2}"/>
              </a:ext>
            </a:extLst>
          </p:cNvPr>
          <p:cNvSpPr>
            <a:spLocks noGrp="1"/>
          </p:cNvSpPr>
          <p:nvPr>
            <p:ph type="title"/>
          </p:nvPr>
        </p:nvSpPr>
        <p:spPr>
          <a:xfrm>
            <a:off x="838200" y="365125"/>
            <a:ext cx="10515600" cy="1325563"/>
          </a:xfrm>
        </p:spPr>
        <p:txBody>
          <a:bodyPr>
            <a:normAutofit/>
          </a:bodyPr>
          <a:lstStyle/>
          <a:p>
            <a:r>
              <a:rPr lang="en-US" sz="3600" b="1">
                <a:solidFill>
                  <a:srgbClr val="002060"/>
                </a:solidFill>
                <a:latin typeface="Century Gothic" panose="020B0502020202020204" pitchFamily="34" charset="0"/>
              </a:rPr>
              <a:t>3-Working with content creators</a:t>
            </a:r>
            <a:endParaRPr lang="en-PK" sz="400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9FD4C271-B342-4041-967E-48B4570EF971}"/>
              </a:ext>
            </a:extLst>
          </p:cNvPr>
          <p:cNvSpPr>
            <a:spLocks noGrp="1"/>
          </p:cNvSpPr>
          <p:nvPr>
            <p:ph idx="1"/>
          </p:nvPr>
        </p:nvSpPr>
        <p:spPr/>
        <p:txBody>
          <a:bodyPr>
            <a:normAutofit/>
          </a:bodyPr>
          <a:lstStyle/>
          <a:p>
            <a:pPr marL="0" lvl="0" indent="0">
              <a:buNone/>
            </a:pPr>
            <a:r>
              <a:rPr lang="en-US" sz="2400" b="1">
                <a:solidFill>
                  <a:prstClr val="black"/>
                </a:solidFill>
                <a:latin typeface="Century Gothic" panose="020B0502020202020204" pitchFamily="34" charset="0"/>
              </a:rPr>
              <a:t>A- Finding Content Creators:</a:t>
            </a:r>
          </a:p>
          <a:p>
            <a:endParaRPr lang="en-US" sz="800">
              <a:latin typeface="Century Gothic" panose="020B0502020202020204" pitchFamily="34" charset="0"/>
            </a:endParaRPr>
          </a:p>
          <a:p>
            <a:r>
              <a:rPr lang="en-US" sz="2400">
                <a:latin typeface="Century Gothic" panose="020B0502020202020204" pitchFamily="34" charset="0"/>
              </a:rPr>
              <a:t>Listing what you expect from content creators helps to detract the ones who aren’t fit for your blog as well as draw the kind of authors you’re looking for. </a:t>
            </a:r>
          </a:p>
          <a:p>
            <a:endParaRPr lang="en-US" sz="800">
              <a:latin typeface="Century Gothic" panose="020B0502020202020204" pitchFamily="34" charset="0"/>
            </a:endParaRPr>
          </a:p>
          <a:p>
            <a:r>
              <a:rPr lang="en-US" sz="2400">
                <a:latin typeface="Century Gothic" panose="020B0502020202020204" pitchFamily="34" charset="0"/>
              </a:rPr>
              <a:t>Here are the elements to include on your Write for Us page to attract high-quality writers:</a:t>
            </a:r>
            <a:endParaRPr lang="en-PK" sz="2400">
              <a:latin typeface="Century Gothic" panose="020B0502020202020204" pitchFamily="34" charset="0"/>
            </a:endParaRPr>
          </a:p>
        </p:txBody>
      </p:sp>
    </p:spTree>
    <p:extLst>
      <p:ext uri="{BB962C8B-B14F-4D97-AF65-F5344CB8AC3E}">
        <p14:creationId xmlns:p14="http://schemas.microsoft.com/office/powerpoint/2010/main" val="422169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50F1-F722-467C-A264-F74EE75F07E7}"/>
              </a:ext>
            </a:extLst>
          </p:cNvPr>
          <p:cNvSpPr>
            <a:spLocks noGrp="1"/>
          </p:cNvSpPr>
          <p:nvPr>
            <p:ph type="title"/>
          </p:nvPr>
        </p:nvSpPr>
        <p:spPr>
          <a:xfrm>
            <a:off x="838200" y="136525"/>
            <a:ext cx="10515600" cy="1325563"/>
          </a:xfrm>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A1310C03-08EB-4DA8-8847-526BCAEAFB08}"/>
              </a:ext>
            </a:extLst>
          </p:cNvPr>
          <p:cNvSpPr>
            <a:spLocks noGrp="1"/>
          </p:cNvSpPr>
          <p:nvPr>
            <p:ph idx="1"/>
          </p:nvPr>
        </p:nvSpPr>
        <p:spPr>
          <a:xfrm>
            <a:off x="838200" y="1597024"/>
            <a:ext cx="10515600" cy="4636135"/>
          </a:xfrm>
        </p:spPr>
        <p:txBody>
          <a:bodyPr>
            <a:normAutofit fontScale="92500" lnSpcReduction="20000"/>
          </a:bodyPr>
          <a:lstStyle/>
          <a:p>
            <a:endParaRPr lang="en-US" sz="500" b="1">
              <a:latin typeface="Century Gothic" panose="020B0502020202020204" pitchFamily="34" charset="0"/>
            </a:endParaRPr>
          </a:p>
          <a:p>
            <a:r>
              <a:rPr lang="en-US" sz="2400" b="1">
                <a:latin typeface="Century Gothic" panose="020B0502020202020204" pitchFamily="34" charset="0"/>
              </a:rPr>
              <a:t>Acceptance of bylined articles: </a:t>
            </a:r>
            <a:r>
              <a:rPr lang="en-US" sz="2400">
                <a:latin typeface="Century Gothic" panose="020B0502020202020204" pitchFamily="34" charset="0"/>
              </a:rPr>
              <a:t>Most writers want to know that you will include a byline with a link to their website; let them know you do.</a:t>
            </a:r>
          </a:p>
          <a:p>
            <a:endParaRPr lang="en-US" sz="500" b="1">
              <a:latin typeface="Century Gothic" panose="020B0502020202020204" pitchFamily="34" charset="0"/>
            </a:endParaRPr>
          </a:p>
          <a:p>
            <a:r>
              <a:rPr lang="en-US" sz="2400" b="1">
                <a:latin typeface="Century Gothic" panose="020B0502020202020204" pitchFamily="34" charset="0"/>
              </a:rPr>
              <a:t>Statement that you pay for articles: </a:t>
            </a:r>
            <a:r>
              <a:rPr lang="en-US" sz="2400">
                <a:latin typeface="Century Gothic" panose="020B0502020202020204" pitchFamily="34" charset="0"/>
              </a:rPr>
              <a:t>If you pay for articles, you increase the response rate by letting writers know on the Write for Us page. You don’t have to include how much you pay.</a:t>
            </a:r>
          </a:p>
          <a:p>
            <a:endParaRPr lang="en-US" sz="500" b="1">
              <a:latin typeface="Century Gothic" panose="020B0502020202020204" pitchFamily="34" charset="0"/>
            </a:endParaRPr>
          </a:p>
          <a:p>
            <a:r>
              <a:rPr lang="en-US" sz="2400" b="1">
                <a:latin typeface="Century Gothic" panose="020B0502020202020204" pitchFamily="34" charset="0"/>
              </a:rPr>
              <a:t>Content categories: </a:t>
            </a:r>
            <a:r>
              <a:rPr lang="en-US" sz="2400">
                <a:latin typeface="Century Gothic" panose="020B0502020202020204" pitchFamily="34" charset="0"/>
              </a:rPr>
              <a:t>Outline the topics you want guest writers to write about.</a:t>
            </a:r>
          </a:p>
          <a:p>
            <a:endParaRPr lang="en-US" sz="500" b="1">
              <a:latin typeface="Century Gothic" panose="020B0502020202020204" pitchFamily="34" charset="0"/>
            </a:endParaRPr>
          </a:p>
          <a:p>
            <a:r>
              <a:rPr lang="en-US" sz="2400" b="1">
                <a:latin typeface="Century Gothic" panose="020B0502020202020204" pitchFamily="34" charset="0"/>
              </a:rPr>
              <a:t>Examples: </a:t>
            </a:r>
            <a:r>
              <a:rPr lang="en-US" sz="2400">
                <a:latin typeface="Century Gothic" panose="020B0502020202020204" pitchFamily="34" charset="0"/>
              </a:rPr>
              <a:t>Link to sample articles that model the posts you want from guest writers.</a:t>
            </a:r>
          </a:p>
          <a:p>
            <a:endParaRPr lang="en-US" sz="600" b="1">
              <a:latin typeface="Century Gothic" panose="020B0502020202020204" pitchFamily="34" charset="0"/>
            </a:endParaRPr>
          </a:p>
          <a:p>
            <a:r>
              <a:rPr lang="en-US" sz="2400" b="1">
                <a:latin typeface="Century Gothic" panose="020B0502020202020204" pitchFamily="34" charset="0"/>
              </a:rPr>
              <a:t>A form: </a:t>
            </a:r>
            <a:r>
              <a:rPr lang="en-US" sz="2400">
                <a:latin typeface="Century Gothic" panose="020B0502020202020204" pitchFamily="34" charset="0"/>
              </a:rPr>
              <a:t>Include a form that the interested writer can fill out to contact you. Ask for the writer’s name and email, at a minimum. To filter out low-quality submissions, ask interested writers to submit writing samples; at our company, we ask for three writing samples.</a:t>
            </a:r>
            <a:endParaRPr lang="en-PK" sz="2400">
              <a:latin typeface="Century Gothic" panose="020B0502020202020204" pitchFamily="34" charset="0"/>
            </a:endParaRPr>
          </a:p>
        </p:txBody>
      </p:sp>
    </p:spTree>
    <p:extLst>
      <p:ext uri="{BB962C8B-B14F-4D97-AF65-F5344CB8AC3E}">
        <p14:creationId xmlns:p14="http://schemas.microsoft.com/office/powerpoint/2010/main" val="244527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F0DA-D786-4ED6-B0B4-CC181765DBFE}"/>
              </a:ext>
            </a:extLst>
          </p:cNvPr>
          <p:cNvSpPr>
            <a:spLocks noGrp="1"/>
          </p:cNvSpPr>
          <p:nvPr>
            <p:ph type="title"/>
          </p:nvPr>
        </p:nvSpPr>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26BAAD7D-894B-4F05-B15F-979C9C84447C}"/>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B-Acquiring content creators:</a:t>
            </a:r>
          </a:p>
          <a:p>
            <a:endParaRPr lang="en-US" sz="800">
              <a:latin typeface="Century Gothic" panose="020B0502020202020204" pitchFamily="34" charset="0"/>
            </a:endParaRPr>
          </a:p>
          <a:p>
            <a:r>
              <a:rPr lang="en-US" sz="2400">
                <a:latin typeface="Century Gothic" panose="020B0502020202020204" pitchFamily="34" charset="0"/>
              </a:rPr>
              <a:t>After you find content contributors who interest you, it’s time to reach out to them. </a:t>
            </a:r>
          </a:p>
          <a:p>
            <a:endParaRPr lang="en-US" sz="800">
              <a:latin typeface="Century Gothic" panose="020B0502020202020204" pitchFamily="34" charset="0"/>
            </a:endParaRPr>
          </a:p>
          <a:p>
            <a:r>
              <a:rPr lang="en-US" sz="2400">
                <a:latin typeface="Century Gothic" panose="020B0502020202020204" pitchFamily="34" charset="0"/>
              </a:rPr>
              <a:t>Understand that outside content creators will produce content for your blog for one of two reasons: money or exposure (or both).</a:t>
            </a:r>
          </a:p>
          <a:p>
            <a:endParaRPr lang="en-PK" sz="2400">
              <a:latin typeface="Century Gothic" panose="020B0502020202020204" pitchFamily="34" charset="0"/>
            </a:endParaRPr>
          </a:p>
        </p:txBody>
      </p:sp>
    </p:spTree>
    <p:extLst>
      <p:ext uri="{BB962C8B-B14F-4D97-AF65-F5344CB8AC3E}">
        <p14:creationId xmlns:p14="http://schemas.microsoft.com/office/powerpoint/2010/main" val="156685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EEAC-A230-412D-9ED5-C0F569E8CED8}"/>
              </a:ext>
            </a:extLst>
          </p:cNvPr>
          <p:cNvSpPr>
            <a:spLocks noGrp="1"/>
          </p:cNvSpPr>
          <p:nvPr>
            <p:ph type="title"/>
          </p:nvPr>
        </p:nvSpPr>
        <p:spPr>
          <a:xfrm>
            <a:off x="838200" y="18255"/>
            <a:ext cx="10515600" cy="1325563"/>
          </a:xfrm>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C1B24ABF-2BF9-47C4-9A24-D93488A63D02}"/>
              </a:ext>
            </a:extLst>
          </p:cNvPr>
          <p:cNvSpPr>
            <a:spLocks noGrp="1"/>
          </p:cNvSpPr>
          <p:nvPr>
            <p:ph idx="1"/>
          </p:nvPr>
        </p:nvSpPr>
        <p:spPr>
          <a:xfrm>
            <a:off x="838200" y="1343818"/>
            <a:ext cx="10515600" cy="5196840"/>
          </a:xfrm>
        </p:spPr>
        <p:txBody>
          <a:bodyPr>
            <a:normAutofit lnSpcReduction="10000"/>
          </a:bodyPr>
          <a:lstStyle/>
          <a:p>
            <a:endParaRPr lang="en-US" sz="500">
              <a:latin typeface="Century Gothic" panose="020B0502020202020204" pitchFamily="34" charset="0"/>
            </a:endParaRPr>
          </a:p>
          <a:p>
            <a:r>
              <a:rPr lang="en-US" sz="2200">
                <a:latin typeface="Century Gothic" panose="020B0502020202020204" pitchFamily="34" charset="0"/>
              </a:rPr>
              <a:t>For writers doing it for the first reason, the process is simple: You cut them a check, and they create a piece of content for you. </a:t>
            </a:r>
          </a:p>
          <a:p>
            <a:endParaRPr lang="en-US" sz="500">
              <a:latin typeface="Century Gothic" panose="020B0502020202020204" pitchFamily="34" charset="0"/>
            </a:endParaRPr>
          </a:p>
          <a:p>
            <a:r>
              <a:rPr lang="en-US" sz="2200">
                <a:latin typeface="Century Gothic" panose="020B0502020202020204" pitchFamily="34" charset="0"/>
              </a:rPr>
              <a:t>As a rule, the more specialized the knowledge your writer needs, the more the content will cost you. </a:t>
            </a:r>
          </a:p>
          <a:p>
            <a:endParaRPr lang="en-US" sz="500">
              <a:latin typeface="Century Gothic" panose="020B0502020202020204" pitchFamily="34" charset="0"/>
            </a:endParaRPr>
          </a:p>
          <a:p>
            <a:r>
              <a:rPr lang="en-US" sz="2200">
                <a:latin typeface="Century Gothic" panose="020B0502020202020204" pitchFamily="34" charset="0"/>
              </a:rPr>
              <a:t>It’s a supply and demand thing.</a:t>
            </a:r>
          </a:p>
          <a:p>
            <a:endParaRPr lang="en-US" sz="500">
              <a:latin typeface="Century Gothic" panose="020B0502020202020204" pitchFamily="34" charset="0"/>
            </a:endParaRPr>
          </a:p>
          <a:p>
            <a:r>
              <a:rPr lang="en-US" sz="2200">
                <a:latin typeface="Century Gothic" panose="020B0502020202020204" pitchFamily="34" charset="0"/>
              </a:rPr>
              <a:t>Aside from money, what you can offer writers is exposure to your audience. </a:t>
            </a:r>
          </a:p>
          <a:p>
            <a:endParaRPr lang="en-US" sz="500">
              <a:latin typeface="Century Gothic" panose="020B0502020202020204" pitchFamily="34" charset="0"/>
            </a:endParaRPr>
          </a:p>
          <a:p>
            <a:r>
              <a:rPr lang="en-US" sz="2200">
                <a:latin typeface="Century Gothic" panose="020B0502020202020204" pitchFamily="34" charset="0"/>
              </a:rPr>
              <a:t>If your blog has impressive amounts of traffic, social shares, or comments from readers, share that information with the outside writers you are courting. </a:t>
            </a:r>
          </a:p>
          <a:p>
            <a:endParaRPr lang="en-US" sz="500">
              <a:latin typeface="Century Gothic" panose="020B0502020202020204" pitchFamily="34" charset="0"/>
            </a:endParaRPr>
          </a:p>
          <a:p>
            <a:r>
              <a:rPr lang="en-US" sz="2200">
                <a:latin typeface="Century Gothic" panose="020B0502020202020204" pitchFamily="34" charset="0"/>
              </a:rPr>
              <a:t>You will find that the more exposure you have to offer writers, the less you will have to pay for their content.</a:t>
            </a:r>
            <a:endParaRPr lang="en-PK" sz="2200">
              <a:latin typeface="Century Gothic" panose="020B0502020202020204" pitchFamily="34" charset="0"/>
            </a:endParaRPr>
          </a:p>
        </p:txBody>
      </p:sp>
    </p:spTree>
    <p:extLst>
      <p:ext uri="{BB962C8B-B14F-4D97-AF65-F5344CB8AC3E}">
        <p14:creationId xmlns:p14="http://schemas.microsoft.com/office/powerpoint/2010/main" val="165654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3F1D-1095-4356-9547-25664EBA3443}"/>
              </a:ext>
            </a:extLst>
          </p:cNvPr>
          <p:cNvSpPr>
            <a:spLocks noGrp="1"/>
          </p:cNvSpPr>
          <p:nvPr>
            <p:ph type="title"/>
          </p:nvPr>
        </p:nvSpPr>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20511978-10F6-4057-8174-5A428468341F}"/>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C- Ensuring success with content creators:</a:t>
            </a:r>
          </a:p>
          <a:p>
            <a:endParaRPr lang="en-US" sz="500">
              <a:latin typeface="Century Gothic" panose="020B0502020202020204" pitchFamily="34" charset="0"/>
            </a:endParaRPr>
          </a:p>
          <a:p>
            <a:r>
              <a:rPr lang="en-US" sz="2400">
                <a:latin typeface="Century Gothic" panose="020B0502020202020204" pitchFamily="34" charset="0"/>
              </a:rPr>
              <a:t>The best way to ensure success from an outside writer is to be prepared with guidelines for your blog.</a:t>
            </a:r>
          </a:p>
          <a:p>
            <a:endParaRPr lang="en-US" sz="500">
              <a:latin typeface="Century Gothic" panose="020B0502020202020204" pitchFamily="34" charset="0"/>
            </a:endParaRPr>
          </a:p>
          <a:p>
            <a:r>
              <a:rPr lang="en-US" sz="2400">
                <a:latin typeface="Century Gothic" panose="020B0502020202020204" pitchFamily="34" charset="0"/>
              </a:rPr>
              <a:t>These guidelines, like those on the Write for Us page, communicate what types of content perform best on your blog, what audience you gear your articles toward, and other standards for an outside writer’s work to meet. </a:t>
            </a:r>
          </a:p>
          <a:p>
            <a:endParaRPr lang="en-US" sz="500">
              <a:latin typeface="Century Gothic" panose="020B0502020202020204" pitchFamily="34" charset="0"/>
            </a:endParaRPr>
          </a:p>
          <a:p>
            <a:r>
              <a:rPr lang="en-US" sz="2400">
                <a:latin typeface="Century Gothic" panose="020B0502020202020204" pitchFamily="34" charset="0"/>
              </a:rPr>
              <a:t>For instance, if your blog doesn’t accept certain kinds of images (stock or personal photography, for example) indicate those restrictions in your guidelines.</a:t>
            </a:r>
            <a:endParaRPr lang="en-PK" sz="2400">
              <a:latin typeface="Century Gothic" panose="020B0502020202020204" pitchFamily="34" charset="0"/>
            </a:endParaRPr>
          </a:p>
        </p:txBody>
      </p:sp>
    </p:spTree>
    <p:extLst>
      <p:ext uri="{BB962C8B-B14F-4D97-AF65-F5344CB8AC3E}">
        <p14:creationId xmlns:p14="http://schemas.microsoft.com/office/powerpoint/2010/main" val="226183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5B10-D2C8-4581-8A4A-67A7C0F57DEF}"/>
              </a:ext>
            </a:extLst>
          </p:cNvPr>
          <p:cNvSpPr>
            <a:spLocks noGrp="1"/>
          </p:cNvSpPr>
          <p:nvPr>
            <p:ph type="title"/>
          </p:nvPr>
        </p:nvSpPr>
        <p:spPr/>
        <p:txBody>
          <a:bodyPr>
            <a:normAutofit/>
          </a:bodyPr>
          <a:lstStyle/>
          <a:p>
            <a:r>
              <a:rPr lang="en-US" sz="4000" b="1">
                <a:solidFill>
                  <a:srgbClr val="002060"/>
                </a:solidFill>
                <a:latin typeface="Century Gothic" panose="020B0502020202020204" pitchFamily="34" charset="0"/>
              </a:rPr>
              <a:t>Blogging For Business:</a:t>
            </a:r>
            <a:endParaRPr lang="en-PK" sz="4000" b="1">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FDCDAB89-56A8-4A87-A4C2-4B94B4CD347B}"/>
              </a:ext>
            </a:extLst>
          </p:cNvPr>
          <p:cNvSpPr>
            <a:spLocks noGrp="1"/>
          </p:cNvSpPr>
          <p:nvPr>
            <p:ph idx="1"/>
          </p:nvPr>
        </p:nvSpPr>
        <p:spPr/>
        <p:txBody>
          <a:bodyPr>
            <a:normAutofit/>
          </a:bodyPr>
          <a:lstStyle/>
          <a:p>
            <a:r>
              <a:rPr lang="en-US" sz="2400">
                <a:latin typeface="Century Gothic" panose="020B0502020202020204" pitchFamily="34" charset="0"/>
              </a:rPr>
              <a:t>The topic of blogging deserves in-depth discussion. </a:t>
            </a:r>
          </a:p>
          <a:p>
            <a:endParaRPr lang="en-US" sz="800">
              <a:latin typeface="Century Gothic" panose="020B0502020202020204" pitchFamily="34" charset="0"/>
            </a:endParaRPr>
          </a:p>
          <a:p>
            <a:r>
              <a:rPr lang="en-US" sz="2400">
                <a:latin typeface="Century Gothic" panose="020B0502020202020204" pitchFamily="34" charset="0"/>
              </a:rPr>
              <a:t>Blogging is one of the most powerful and versatile digital marketing tools at your disposal. </a:t>
            </a:r>
          </a:p>
          <a:p>
            <a:endParaRPr lang="en-US" sz="800">
              <a:latin typeface="Century Gothic" panose="020B0502020202020204" pitchFamily="34" charset="0"/>
            </a:endParaRPr>
          </a:p>
          <a:p>
            <a:r>
              <a:rPr lang="en-US" sz="2400">
                <a:latin typeface="Century Gothic" panose="020B0502020202020204" pitchFamily="34" charset="0"/>
              </a:rPr>
              <a:t>You can think of your blog as a home for content of every type, including text, graphics, audio, and video. </a:t>
            </a:r>
          </a:p>
          <a:p>
            <a:endParaRPr lang="en-US" sz="800">
              <a:latin typeface="Century Gothic" panose="020B0502020202020204" pitchFamily="34" charset="0"/>
            </a:endParaRPr>
          </a:p>
          <a:p>
            <a:r>
              <a:rPr lang="en-US" sz="2400">
                <a:latin typeface="Century Gothic" panose="020B0502020202020204" pitchFamily="34" charset="0"/>
              </a:rPr>
              <a:t>Functionally, though, a blog is just a tool that helps you manage certain pages of your website.</a:t>
            </a:r>
            <a:endParaRPr lang="en-PK" sz="2400">
              <a:latin typeface="Century Gothic" panose="020B0502020202020204" pitchFamily="34" charset="0"/>
            </a:endParaRPr>
          </a:p>
        </p:txBody>
      </p:sp>
    </p:spTree>
    <p:extLst>
      <p:ext uri="{BB962C8B-B14F-4D97-AF65-F5344CB8AC3E}">
        <p14:creationId xmlns:p14="http://schemas.microsoft.com/office/powerpoint/2010/main" val="95047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8006-1C99-4F57-8725-302C2BC4DB77}"/>
              </a:ext>
            </a:extLst>
          </p:cNvPr>
          <p:cNvSpPr>
            <a:spLocks noGrp="1"/>
          </p:cNvSpPr>
          <p:nvPr>
            <p:ph type="title"/>
          </p:nvPr>
        </p:nvSpPr>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6BD44252-8DA8-4FC7-A9C8-E68E99613461}"/>
              </a:ext>
            </a:extLst>
          </p:cNvPr>
          <p:cNvSpPr>
            <a:spLocks noGrp="1"/>
          </p:cNvSpPr>
          <p:nvPr>
            <p:ph idx="1"/>
          </p:nvPr>
        </p:nvSpPr>
        <p:spPr/>
        <p:txBody>
          <a:bodyPr>
            <a:normAutofit fontScale="92500" lnSpcReduction="10000"/>
          </a:bodyPr>
          <a:lstStyle/>
          <a:p>
            <a:endParaRPr lang="en-US" sz="800">
              <a:latin typeface="Century Gothic" panose="020B0502020202020204" pitchFamily="34" charset="0"/>
            </a:endParaRPr>
          </a:p>
          <a:p>
            <a:r>
              <a:rPr lang="en-US" sz="2400">
                <a:latin typeface="Century Gothic" panose="020B0502020202020204" pitchFamily="34" charset="0"/>
              </a:rPr>
              <a:t>If you require your images to be a certain size, with a certain resolution and with a specific border, list those requirements. </a:t>
            </a:r>
          </a:p>
          <a:p>
            <a:endParaRPr lang="en-US" sz="800">
              <a:latin typeface="Century Gothic" panose="020B0502020202020204" pitchFamily="34" charset="0"/>
            </a:endParaRPr>
          </a:p>
          <a:p>
            <a:r>
              <a:rPr lang="en-US" sz="2400">
                <a:latin typeface="Century Gothic" panose="020B0502020202020204" pitchFamily="34" charset="0"/>
              </a:rPr>
              <a:t>Your guidelines are the information your writers need to shape the content you want them to provide you, and having guidelines will save you a mess of editing, formatting, and image polishing when you receive their final work.</a:t>
            </a:r>
          </a:p>
          <a:p>
            <a:endParaRPr lang="en-US" sz="800">
              <a:latin typeface="Century Gothic" panose="020B0502020202020204" pitchFamily="34" charset="0"/>
            </a:endParaRPr>
          </a:p>
          <a:p>
            <a:r>
              <a:rPr lang="en-US" sz="2400">
                <a:latin typeface="Century Gothic" panose="020B0502020202020204" pitchFamily="34" charset="0"/>
              </a:rPr>
              <a:t>Next, lead with examples by showing writers articles on your own blog that you want their article to model. </a:t>
            </a:r>
          </a:p>
          <a:p>
            <a:endParaRPr lang="en-US" sz="900">
              <a:latin typeface="Century Gothic" panose="020B0502020202020204" pitchFamily="34" charset="0"/>
            </a:endParaRPr>
          </a:p>
          <a:p>
            <a:r>
              <a:rPr lang="en-US" sz="2400">
                <a:latin typeface="Century Gothic" panose="020B0502020202020204" pitchFamily="34" charset="0"/>
              </a:rPr>
              <a:t>Also, provide links to content that has done well in the past to help the writers get a sense of what direction to take the article.</a:t>
            </a:r>
            <a:endParaRPr lang="en-PK" sz="2400">
              <a:latin typeface="Century Gothic" panose="020B0502020202020204" pitchFamily="34" charset="0"/>
            </a:endParaRPr>
          </a:p>
        </p:txBody>
      </p:sp>
    </p:spTree>
    <p:extLst>
      <p:ext uri="{BB962C8B-B14F-4D97-AF65-F5344CB8AC3E}">
        <p14:creationId xmlns:p14="http://schemas.microsoft.com/office/powerpoint/2010/main" val="166821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8BE-A6DF-4725-AC7A-E8EF2E90228B}"/>
              </a:ext>
            </a:extLst>
          </p:cNvPr>
          <p:cNvSpPr>
            <a:spLocks noGrp="1"/>
          </p:cNvSpPr>
          <p:nvPr>
            <p:ph type="title"/>
          </p:nvPr>
        </p:nvSpPr>
        <p:spPr>
          <a:xfrm>
            <a:off x="838200" y="18255"/>
            <a:ext cx="10515600" cy="1325563"/>
          </a:xfrm>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3E7372EA-1149-44CB-BBDD-0CDFB55D270E}"/>
              </a:ext>
            </a:extLst>
          </p:cNvPr>
          <p:cNvSpPr>
            <a:spLocks noGrp="1"/>
          </p:cNvSpPr>
          <p:nvPr>
            <p:ph idx="1"/>
          </p:nvPr>
        </p:nvSpPr>
        <p:spPr>
          <a:xfrm>
            <a:off x="838200" y="1587658"/>
            <a:ext cx="10515600" cy="4878865"/>
          </a:xfrm>
        </p:spPr>
        <p:txBody>
          <a:bodyPr>
            <a:normAutofit/>
          </a:bodyPr>
          <a:lstStyle/>
          <a:p>
            <a:r>
              <a:rPr lang="en-US" sz="2200">
                <a:latin typeface="Century Gothic" panose="020B0502020202020204" pitchFamily="34" charset="0"/>
              </a:rPr>
              <a:t>After writers know what you expect based on your guidelines and the examples you’ve provided, ask the writers for information about the post they intend to write for you. </a:t>
            </a:r>
          </a:p>
          <a:p>
            <a:r>
              <a:rPr lang="en-US" sz="2200">
                <a:latin typeface="Century Gothic" panose="020B0502020202020204" pitchFamily="34" charset="0"/>
              </a:rPr>
              <a:t>Have them give you the following information:</a:t>
            </a:r>
          </a:p>
          <a:p>
            <a:pPr lvl="1"/>
            <a:endParaRPr lang="en-US" sz="500" b="1">
              <a:latin typeface="Century Gothic" panose="020B0502020202020204" pitchFamily="34" charset="0"/>
            </a:endParaRPr>
          </a:p>
          <a:p>
            <a:pPr marL="457200" lvl="1" indent="0">
              <a:buNone/>
            </a:pPr>
            <a:r>
              <a:rPr lang="en-US" b="1">
                <a:latin typeface="Century Gothic" panose="020B0502020202020204" pitchFamily="34" charset="0"/>
              </a:rPr>
              <a:t>The working title:</a:t>
            </a:r>
            <a:r>
              <a:rPr lang="en-US" sz="2000" b="1">
                <a:latin typeface="Century Gothic" panose="020B0502020202020204" pitchFamily="34" charset="0"/>
              </a:rPr>
              <a:t> </a:t>
            </a:r>
          </a:p>
          <a:p>
            <a:pPr lvl="1"/>
            <a:r>
              <a:rPr lang="en-US" sz="2000">
                <a:latin typeface="Century Gothic" panose="020B0502020202020204" pitchFamily="34" charset="0"/>
              </a:rPr>
              <a:t>The title of a blog post, also called a headline, is a promise to the reader. </a:t>
            </a:r>
          </a:p>
          <a:p>
            <a:pPr lvl="1"/>
            <a:r>
              <a:rPr lang="en-US" sz="2000">
                <a:latin typeface="Century Gothic" panose="020B0502020202020204" pitchFamily="34" charset="0"/>
              </a:rPr>
              <a:t>The working title isn’t necessarily the headline that will be published on your blog, but it is a guiding statement for the writer as he produces the post.</a:t>
            </a:r>
          </a:p>
          <a:p>
            <a:pPr marL="457200" lvl="1" indent="0">
              <a:buNone/>
            </a:pPr>
            <a:r>
              <a:rPr lang="en-US" b="1">
                <a:latin typeface="Century Gothic" panose="020B0502020202020204" pitchFamily="34" charset="0"/>
              </a:rPr>
              <a:t>The outline:</a:t>
            </a:r>
            <a:r>
              <a:rPr lang="en-US" sz="2000" b="1">
                <a:latin typeface="Century Gothic" panose="020B0502020202020204" pitchFamily="34" charset="0"/>
              </a:rPr>
              <a:t> </a:t>
            </a:r>
          </a:p>
          <a:p>
            <a:pPr lvl="1"/>
            <a:r>
              <a:rPr lang="en-US" sz="2000">
                <a:latin typeface="Century Gothic" panose="020B0502020202020204" pitchFamily="34" charset="0"/>
              </a:rPr>
              <a:t>You want to know how the post will lay out, details for each section, and what images the writer expects to use. </a:t>
            </a:r>
          </a:p>
          <a:p>
            <a:pPr lvl="1"/>
            <a:r>
              <a:rPr lang="en-US" sz="2000">
                <a:latin typeface="Century Gothic" panose="020B0502020202020204" pitchFamily="34" charset="0"/>
              </a:rPr>
              <a:t>The more detail you receive from the writer upfront, the greater the chance for the article’s success.</a:t>
            </a:r>
            <a:endParaRPr lang="en-PK" sz="2000">
              <a:latin typeface="Century Gothic" panose="020B0502020202020204" pitchFamily="34" charset="0"/>
            </a:endParaRPr>
          </a:p>
        </p:txBody>
      </p:sp>
    </p:spTree>
    <p:extLst>
      <p:ext uri="{BB962C8B-B14F-4D97-AF65-F5344CB8AC3E}">
        <p14:creationId xmlns:p14="http://schemas.microsoft.com/office/powerpoint/2010/main" val="1464344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2FC8-4B9B-4895-857B-F39C1A4D8921}"/>
              </a:ext>
            </a:extLst>
          </p:cNvPr>
          <p:cNvSpPr>
            <a:spLocks noGrp="1"/>
          </p:cNvSpPr>
          <p:nvPr>
            <p:ph type="title"/>
          </p:nvPr>
        </p:nvSpPr>
        <p:spPr>
          <a:xfrm>
            <a:off x="838200" y="140175"/>
            <a:ext cx="10515600" cy="1325563"/>
          </a:xfrm>
        </p:spPr>
        <p:txBody>
          <a:bodyPr/>
          <a:lstStyle/>
          <a:p>
            <a:r>
              <a:rPr lang="en-US" sz="3600" b="1">
                <a:solidFill>
                  <a:srgbClr val="002060"/>
                </a:solidFill>
                <a:latin typeface="Century Gothic" panose="020B0502020202020204" pitchFamily="34" charset="0"/>
              </a:rPr>
              <a:t>3-Working with content creators</a:t>
            </a:r>
            <a:endParaRPr lang="en-PK"/>
          </a:p>
        </p:txBody>
      </p:sp>
      <p:sp>
        <p:nvSpPr>
          <p:cNvPr id="3" name="Content Placeholder 2">
            <a:extLst>
              <a:ext uri="{FF2B5EF4-FFF2-40B4-BE49-F238E27FC236}">
                <a16:creationId xmlns:a16="http://schemas.microsoft.com/office/drawing/2014/main" id="{C5062469-D082-46E4-9F60-09C1FC4F94F9}"/>
              </a:ext>
            </a:extLst>
          </p:cNvPr>
          <p:cNvSpPr>
            <a:spLocks noGrp="1"/>
          </p:cNvSpPr>
          <p:nvPr>
            <p:ph idx="1"/>
          </p:nvPr>
        </p:nvSpPr>
        <p:spPr>
          <a:xfrm>
            <a:off x="838200" y="1612265"/>
            <a:ext cx="10515600" cy="4351338"/>
          </a:xfrm>
        </p:spPr>
        <p:txBody>
          <a:bodyPr>
            <a:normAutofit fontScale="92500" lnSpcReduction="10000"/>
          </a:bodyPr>
          <a:lstStyle/>
          <a:p>
            <a:endParaRPr lang="en-US" sz="500">
              <a:latin typeface="Century Gothic" panose="020B0502020202020204" pitchFamily="34" charset="0"/>
            </a:endParaRPr>
          </a:p>
          <a:p>
            <a:r>
              <a:rPr lang="en-US" sz="2400">
                <a:latin typeface="Century Gothic" panose="020B0502020202020204" pitchFamily="34" charset="0"/>
              </a:rPr>
              <a:t>When writers send back the working title and outline, approve or make suggestions and ask questions until you’re satisfied that their efforts will generate a post that is publishable on your blog.</a:t>
            </a:r>
          </a:p>
          <a:p>
            <a:endParaRPr lang="en-US" sz="500">
              <a:latin typeface="Century Gothic" panose="020B0502020202020204" pitchFamily="34" charset="0"/>
            </a:endParaRPr>
          </a:p>
          <a:p>
            <a:r>
              <a:rPr lang="en-US" sz="2400">
                <a:latin typeface="Century Gothic" panose="020B0502020202020204" pitchFamily="34" charset="0"/>
              </a:rPr>
              <a:t>Last, discuss timeframes and deadlines. </a:t>
            </a:r>
          </a:p>
          <a:p>
            <a:endParaRPr lang="en-US" sz="500">
              <a:latin typeface="Century Gothic" panose="020B0502020202020204" pitchFamily="34" charset="0"/>
            </a:endParaRPr>
          </a:p>
          <a:p>
            <a:r>
              <a:rPr lang="en-US" sz="2400">
                <a:latin typeface="Century Gothic" panose="020B0502020202020204" pitchFamily="34" charset="0"/>
              </a:rPr>
              <a:t>Depending on the type of post, expect the writer to take between one and three weeks to develop the first draft. </a:t>
            </a:r>
          </a:p>
          <a:p>
            <a:endParaRPr lang="en-US" sz="500">
              <a:latin typeface="Century Gothic" panose="020B0502020202020204" pitchFamily="34" charset="0"/>
            </a:endParaRPr>
          </a:p>
          <a:p>
            <a:r>
              <a:rPr lang="en-US" sz="2400">
                <a:latin typeface="Century Gothic" panose="020B0502020202020204" pitchFamily="34" charset="0"/>
              </a:rPr>
              <a:t>If you’ve never worked with someone before, ask her to write the first 25 percent and send it to you or your editor for review.</a:t>
            </a:r>
          </a:p>
          <a:p>
            <a:endParaRPr lang="en-US" sz="500">
              <a:latin typeface="Century Gothic" panose="020B0502020202020204" pitchFamily="34" charset="0"/>
            </a:endParaRPr>
          </a:p>
          <a:p>
            <a:r>
              <a:rPr lang="en-US" sz="2400">
                <a:latin typeface="Century Gothic" panose="020B0502020202020204" pitchFamily="34" charset="0"/>
              </a:rPr>
              <a:t>Be sure to respect the writers’ time as they’ve respected yours and set expectations on turnaround time.</a:t>
            </a:r>
          </a:p>
        </p:txBody>
      </p:sp>
    </p:spTree>
    <p:extLst>
      <p:ext uri="{BB962C8B-B14F-4D97-AF65-F5344CB8AC3E}">
        <p14:creationId xmlns:p14="http://schemas.microsoft.com/office/powerpoint/2010/main" val="619098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E9C0-430D-459E-A2F2-EAF8AD692393}"/>
              </a:ext>
            </a:extLst>
          </p:cNvPr>
          <p:cNvSpPr>
            <a:spLocks noGrp="1"/>
          </p:cNvSpPr>
          <p:nvPr>
            <p:ph type="title"/>
          </p:nvPr>
        </p:nvSpPr>
        <p:spPr>
          <a:xfrm>
            <a:off x="838200" y="18255"/>
            <a:ext cx="10515600" cy="1325563"/>
          </a:xfrm>
        </p:spPr>
        <p:txBody>
          <a:bodyPr>
            <a:normAutofit/>
          </a:bodyPr>
          <a:lstStyle/>
          <a:p>
            <a:r>
              <a:rPr lang="en-US" sz="4000" b="1">
                <a:solidFill>
                  <a:srgbClr val="002060"/>
                </a:solidFill>
                <a:latin typeface="Century Gothic" panose="020B0502020202020204" pitchFamily="34" charset="0"/>
              </a:rPr>
              <a:t>4-Editing the first draft</a:t>
            </a:r>
            <a:endParaRPr lang="en-PK" sz="4000" b="1">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CFC831-AACA-437C-907C-E0110F4B55CD}"/>
              </a:ext>
            </a:extLst>
          </p:cNvPr>
          <p:cNvSpPr>
            <a:spLocks noGrp="1"/>
          </p:cNvSpPr>
          <p:nvPr>
            <p:ph idx="1"/>
          </p:nvPr>
        </p:nvSpPr>
        <p:spPr>
          <a:xfrm>
            <a:off x="838200" y="1194116"/>
            <a:ext cx="10515600" cy="4968240"/>
          </a:xfrm>
        </p:spPr>
        <p:txBody>
          <a:bodyPr>
            <a:noAutofit/>
          </a:bodyPr>
          <a:lstStyle/>
          <a:p>
            <a:endParaRPr lang="en-US" sz="300">
              <a:latin typeface="Century Gothic" panose="020B0502020202020204" pitchFamily="34" charset="0"/>
            </a:endParaRPr>
          </a:p>
          <a:p>
            <a:r>
              <a:rPr lang="en-US" sz="2200">
                <a:latin typeface="Century Gothic" panose="020B0502020202020204" pitchFamily="34" charset="0"/>
              </a:rPr>
              <a:t>After a contributor has submitted a first draft (on time, you hope!), you approach the draft for a technical edit. </a:t>
            </a:r>
          </a:p>
          <a:p>
            <a:endParaRPr lang="en-US" sz="300">
              <a:latin typeface="Century Gothic" panose="020B0502020202020204" pitchFamily="34" charset="0"/>
            </a:endParaRPr>
          </a:p>
          <a:p>
            <a:r>
              <a:rPr lang="en-US" sz="2200">
                <a:latin typeface="Century Gothic" panose="020B0502020202020204" pitchFamily="34" charset="0"/>
              </a:rPr>
              <a:t>This is the edit you perform to ensure that this piece of content is publishable in its current state, or can be brought up to standard without an overhaul of the content.</a:t>
            </a:r>
          </a:p>
          <a:p>
            <a:endParaRPr lang="en-US" sz="300">
              <a:latin typeface="Century Gothic" panose="020B0502020202020204" pitchFamily="34" charset="0"/>
            </a:endParaRPr>
          </a:p>
          <a:p>
            <a:r>
              <a:rPr lang="en-US" sz="2200">
                <a:latin typeface="Century Gothic" panose="020B0502020202020204" pitchFamily="34" charset="0"/>
              </a:rPr>
              <a:t>First, compare the final post to the headline and outline the writer submitted earlier in the process. </a:t>
            </a:r>
          </a:p>
          <a:p>
            <a:pPr lvl="1"/>
            <a:r>
              <a:rPr lang="en-US" sz="2000">
                <a:latin typeface="Century Gothic" panose="020B0502020202020204" pitchFamily="34" charset="0"/>
              </a:rPr>
              <a:t>Does it deliver on the promise in the working title? </a:t>
            </a:r>
          </a:p>
          <a:p>
            <a:pPr lvl="1"/>
            <a:r>
              <a:rPr lang="en-US" sz="2000">
                <a:latin typeface="Century Gothic" panose="020B0502020202020204" pitchFamily="34" charset="0"/>
              </a:rPr>
              <a:t>Does it stay true to the outline? </a:t>
            </a:r>
          </a:p>
          <a:p>
            <a:endParaRPr lang="en-US" sz="300">
              <a:latin typeface="Century Gothic" panose="020B0502020202020204" pitchFamily="34" charset="0"/>
            </a:endParaRPr>
          </a:p>
          <a:p>
            <a:r>
              <a:rPr lang="en-US" sz="2200">
                <a:latin typeface="Century Gothic" panose="020B0502020202020204" pitchFamily="34" charset="0"/>
              </a:rPr>
              <a:t>Point out any areas of concern you have.  Pay particular attention to areas that deviate from the stated promise in the working title or that the writer omitted from the expected outline.</a:t>
            </a:r>
            <a:endParaRPr lang="en-PK" sz="2200">
              <a:latin typeface="Century Gothic" panose="020B0502020202020204" pitchFamily="34" charset="0"/>
            </a:endParaRPr>
          </a:p>
        </p:txBody>
      </p:sp>
    </p:spTree>
    <p:extLst>
      <p:ext uri="{BB962C8B-B14F-4D97-AF65-F5344CB8AC3E}">
        <p14:creationId xmlns:p14="http://schemas.microsoft.com/office/powerpoint/2010/main" val="184112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C47A-065C-453B-A7CD-15DDF5FDD405}"/>
              </a:ext>
            </a:extLst>
          </p:cNvPr>
          <p:cNvSpPr>
            <a:spLocks noGrp="1"/>
          </p:cNvSpPr>
          <p:nvPr>
            <p:ph type="title"/>
          </p:nvPr>
        </p:nvSpPr>
        <p:spPr>
          <a:xfrm>
            <a:off x="838200" y="151765"/>
            <a:ext cx="10515600" cy="1325563"/>
          </a:xfrm>
        </p:spPr>
        <p:txBody>
          <a:bodyPr/>
          <a:lstStyle/>
          <a:p>
            <a:r>
              <a:rPr lang="en-US" sz="4000" b="1">
                <a:solidFill>
                  <a:srgbClr val="002060"/>
                </a:solidFill>
                <a:latin typeface="Century Gothic" panose="020B0502020202020204" pitchFamily="34" charset="0"/>
              </a:rPr>
              <a:t>4-Editing the first draft</a:t>
            </a:r>
            <a:endParaRPr lang="en-PK"/>
          </a:p>
        </p:txBody>
      </p:sp>
      <p:sp>
        <p:nvSpPr>
          <p:cNvPr id="3" name="Content Placeholder 2">
            <a:extLst>
              <a:ext uri="{FF2B5EF4-FFF2-40B4-BE49-F238E27FC236}">
                <a16:creationId xmlns:a16="http://schemas.microsoft.com/office/drawing/2014/main" id="{4354997E-7CD7-4D01-A964-D862D8C48213}"/>
              </a:ext>
            </a:extLst>
          </p:cNvPr>
          <p:cNvSpPr>
            <a:spLocks noGrp="1"/>
          </p:cNvSpPr>
          <p:nvPr>
            <p:ph idx="1"/>
          </p:nvPr>
        </p:nvSpPr>
        <p:spPr/>
        <p:txBody>
          <a:bodyPr>
            <a:normAutofit/>
          </a:bodyPr>
          <a:lstStyle/>
          <a:p>
            <a:endParaRPr lang="en-US" sz="500">
              <a:latin typeface="Century Gothic" panose="020B0502020202020204" pitchFamily="34" charset="0"/>
            </a:endParaRPr>
          </a:p>
          <a:p>
            <a:r>
              <a:rPr lang="en-US" sz="2400">
                <a:latin typeface="Century Gothic" panose="020B0502020202020204" pitchFamily="34" charset="0"/>
              </a:rPr>
              <a:t>Next, run down your guidelines to verify that the post meets your publishing criteria.</a:t>
            </a:r>
          </a:p>
          <a:p>
            <a:endParaRPr lang="en-US" sz="500">
              <a:latin typeface="Century Gothic" panose="020B0502020202020204" pitchFamily="34" charset="0"/>
            </a:endParaRPr>
          </a:p>
          <a:p>
            <a:r>
              <a:rPr lang="en-US" sz="2400">
                <a:latin typeface="Century Gothic" panose="020B0502020202020204" pitchFamily="34" charset="0"/>
              </a:rPr>
              <a:t>After you established that the post does or does not meet your guidelines, go through the meat of the post to see what edits you need to make.</a:t>
            </a:r>
          </a:p>
          <a:p>
            <a:endParaRPr lang="en-US" sz="500">
              <a:latin typeface="Century Gothic" panose="020B0502020202020204" pitchFamily="34" charset="0"/>
            </a:endParaRPr>
          </a:p>
          <a:p>
            <a:r>
              <a:rPr lang="en-US" sz="2400">
                <a:latin typeface="Century Gothic" panose="020B0502020202020204" pitchFamily="34" charset="0"/>
              </a:rPr>
              <a:t>Decide whether the post needs to go back to the writer for further revisions and edits, or if you will publish as is or with minor edits from you or your editorial team.</a:t>
            </a:r>
            <a:endParaRPr lang="en-PK" sz="2400">
              <a:latin typeface="Century Gothic" panose="020B0502020202020204" pitchFamily="34" charset="0"/>
            </a:endParaRPr>
          </a:p>
        </p:txBody>
      </p:sp>
    </p:spTree>
    <p:extLst>
      <p:ext uri="{BB962C8B-B14F-4D97-AF65-F5344CB8AC3E}">
        <p14:creationId xmlns:p14="http://schemas.microsoft.com/office/powerpoint/2010/main" val="232583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E525-4D46-4F55-8CB1-EC19E72BBD49}"/>
              </a:ext>
            </a:extLst>
          </p:cNvPr>
          <p:cNvSpPr>
            <a:spLocks noGrp="1"/>
          </p:cNvSpPr>
          <p:nvPr>
            <p:ph type="title"/>
          </p:nvPr>
        </p:nvSpPr>
        <p:spPr/>
        <p:txBody>
          <a:bodyPr>
            <a:normAutofit/>
          </a:bodyPr>
          <a:lstStyle/>
          <a:p>
            <a:r>
              <a:rPr lang="en-US" sz="4000" b="1">
                <a:solidFill>
                  <a:srgbClr val="002060"/>
                </a:solidFill>
                <a:latin typeface="Century Gothic" panose="020B0502020202020204" pitchFamily="34" charset="0"/>
              </a:rPr>
              <a:t>5-Copyediting the post</a:t>
            </a:r>
            <a:endParaRPr lang="en-PK" sz="4000" b="1">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39BB8C35-BA50-4CEB-800B-6B99262C55B6}"/>
              </a:ext>
            </a:extLst>
          </p:cNvPr>
          <p:cNvSpPr>
            <a:spLocks noGrp="1"/>
          </p:cNvSpPr>
          <p:nvPr>
            <p:ph idx="1"/>
          </p:nvPr>
        </p:nvSpPr>
        <p:spPr/>
        <p:txBody>
          <a:bodyPr>
            <a:normAutofit/>
          </a:bodyPr>
          <a:lstStyle/>
          <a:p>
            <a:endParaRPr lang="en-US" sz="300">
              <a:latin typeface="Century Gothic" panose="020B0502020202020204" pitchFamily="34" charset="0"/>
            </a:endParaRPr>
          </a:p>
          <a:p>
            <a:r>
              <a:rPr lang="en-US" sz="2400">
                <a:latin typeface="Century Gothic" panose="020B0502020202020204" pitchFamily="34" charset="0"/>
              </a:rPr>
              <a:t>After you have a publishable post (one that fulfills the promise and meets your standards), you should perform a thorough copy edit.</a:t>
            </a:r>
          </a:p>
          <a:p>
            <a:endParaRPr lang="en-US" sz="300">
              <a:latin typeface="Century Gothic" panose="020B0502020202020204" pitchFamily="34" charset="0"/>
            </a:endParaRPr>
          </a:p>
          <a:p>
            <a:r>
              <a:rPr lang="en-US" sz="2400">
                <a:latin typeface="Century Gothic" panose="020B0502020202020204" pitchFamily="34" charset="0"/>
              </a:rPr>
              <a:t>Edit the post to meet your language style (do you capitalize certain words by company standards? </a:t>
            </a:r>
          </a:p>
          <a:p>
            <a:endParaRPr lang="en-US" sz="300">
              <a:latin typeface="Century Gothic" panose="020B0502020202020204" pitchFamily="34" charset="0"/>
            </a:endParaRPr>
          </a:p>
          <a:p>
            <a:r>
              <a:rPr lang="en-US" sz="2400">
                <a:latin typeface="Century Gothic" panose="020B0502020202020204" pitchFamily="34" charset="0"/>
              </a:rPr>
              <a:t>Hyphenate words that others don’t?), or add clarifying sentences that you believe your audience needs to connect the dots.</a:t>
            </a:r>
            <a:endParaRPr lang="en-PK" sz="2400">
              <a:latin typeface="Century Gothic" panose="020B0502020202020204" pitchFamily="34" charset="0"/>
            </a:endParaRPr>
          </a:p>
        </p:txBody>
      </p:sp>
    </p:spTree>
    <p:extLst>
      <p:ext uri="{BB962C8B-B14F-4D97-AF65-F5344CB8AC3E}">
        <p14:creationId xmlns:p14="http://schemas.microsoft.com/office/powerpoint/2010/main" val="47383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0ACC-E84C-41FC-899F-CECB047B6552}"/>
              </a:ext>
            </a:extLst>
          </p:cNvPr>
          <p:cNvSpPr>
            <a:spLocks noGrp="1"/>
          </p:cNvSpPr>
          <p:nvPr>
            <p:ph type="title"/>
          </p:nvPr>
        </p:nvSpPr>
        <p:spPr/>
        <p:txBody>
          <a:bodyPr/>
          <a:lstStyle/>
          <a:p>
            <a:r>
              <a:rPr lang="en-US" sz="4000" b="1">
                <a:solidFill>
                  <a:srgbClr val="002060"/>
                </a:solidFill>
                <a:latin typeface="Century Gothic" panose="020B0502020202020204" pitchFamily="34" charset="0"/>
              </a:rPr>
              <a:t>5-Copyediting the post</a:t>
            </a:r>
            <a:endParaRPr lang="en-PK"/>
          </a:p>
        </p:txBody>
      </p:sp>
      <p:sp>
        <p:nvSpPr>
          <p:cNvPr id="3" name="Content Placeholder 2">
            <a:extLst>
              <a:ext uri="{FF2B5EF4-FFF2-40B4-BE49-F238E27FC236}">
                <a16:creationId xmlns:a16="http://schemas.microsoft.com/office/drawing/2014/main" id="{7C9ED8A9-08C6-4396-8A12-89C0EDAE4169}"/>
              </a:ext>
            </a:extLst>
          </p:cNvPr>
          <p:cNvSpPr>
            <a:spLocks noGrp="1"/>
          </p:cNvSpPr>
          <p:nvPr>
            <p:ph idx="1"/>
          </p:nvPr>
        </p:nvSpPr>
        <p:spPr/>
        <p:txBody>
          <a:bodyPr>
            <a:normAutofit/>
          </a:bodyPr>
          <a:lstStyle/>
          <a:p>
            <a:endParaRPr lang="en-US" sz="300">
              <a:latin typeface="Century Gothic" panose="020B0502020202020204" pitchFamily="34" charset="0"/>
            </a:endParaRPr>
          </a:p>
          <a:p>
            <a:r>
              <a:rPr lang="en-US" sz="2400">
                <a:latin typeface="Century Gothic" panose="020B0502020202020204" pitchFamily="34" charset="0"/>
              </a:rPr>
              <a:t>Next, go through the post line by line, checking for misspellings and grammar errors, among other things. </a:t>
            </a:r>
          </a:p>
          <a:p>
            <a:endParaRPr lang="en-US" sz="300">
              <a:latin typeface="Century Gothic" panose="020B0502020202020204" pitchFamily="34" charset="0"/>
            </a:endParaRPr>
          </a:p>
          <a:p>
            <a:r>
              <a:rPr lang="en-US" sz="2400">
                <a:latin typeface="Century Gothic" panose="020B0502020202020204" pitchFamily="34" charset="0"/>
              </a:rPr>
              <a:t>You should edit for formatting, flow, tone, and to ensure that links, images, and video work as expected. </a:t>
            </a:r>
          </a:p>
          <a:p>
            <a:endParaRPr lang="en-US" sz="300">
              <a:latin typeface="Century Gothic" panose="020B0502020202020204" pitchFamily="34" charset="0"/>
            </a:endParaRPr>
          </a:p>
          <a:p>
            <a:r>
              <a:rPr lang="en-US" sz="2400">
                <a:latin typeface="Century Gothic" panose="020B0502020202020204" pitchFamily="34" charset="0"/>
              </a:rPr>
              <a:t>The goal of the copy edit is to ensure that the content is free of errors, including misspellings, grammar errors, and broken links.</a:t>
            </a:r>
            <a:endParaRPr lang="en-PK" sz="2400">
              <a:latin typeface="Century Gothic" panose="020B0502020202020204" pitchFamily="34" charset="0"/>
            </a:endParaRPr>
          </a:p>
        </p:txBody>
      </p:sp>
    </p:spTree>
    <p:extLst>
      <p:ext uri="{BB962C8B-B14F-4D97-AF65-F5344CB8AC3E}">
        <p14:creationId xmlns:p14="http://schemas.microsoft.com/office/powerpoint/2010/main" val="3219348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39240" y="913765"/>
            <a:ext cx="9144000" cy="2387600"/>
          </a:xfrm>
        </p:spPr>
        <p:txBody>
          <a:bodyPr/>
          <a:lstStyle/>
          <a:p>
            <a:r>
              <a:rPr lang="en-US" b="1">
                <a:solidFill>
                  <a:srgbClr val="002060"/>
                </a:solidFill>
                <a:latin typeface="Century Gothic" panose="020B0502020202020204" pitchFamily="34" charset="0"/>
              </a:rPr>
              <a:t>Introduction To Digital Marketing</a:t>
            </a:r>
            <a:r>
              <a:rPr lang="en-US" b="1">
                <a:latin typeface="Century Gothic" panose="020B0502020202020204" pitchFamily="34" charset="0"/>
              </a:rPr>
              <a:t>    </a:t>
            </a:r>
            <a:endParaRPr lang="en-PK" b="1">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478280" y="3429001"/>
            <a:ext cx="9144000" cy="1656556"/>
          </a:xfrm>
        </p:spPr>
        <p:txBody>
          <a:bodyPr>
            <a:noAutofit/>
          </a:bodyPr>
          <a:lstStyle/>
          <a:p>
            <a:r>
              <a:rPr lang="en-US" b="1">
                <a:latin typeface="Century Gothic" panose="020B0502020202020204" pitchFamily="34" charset="0"/>
              </a:rPr>
              <a:t>Blogging For Business </a:t>
            </a:r>
            <a:r>
              <a:rPr lang="en-US" b="1" err="1">
                <a:latin typeface="Century Gothic" panose="020B0502020202020204" pitchFamily="34" charset="0"/>
              </a:rPr>
              <a:t>Cont</a:t>
            </a:r>
            <a:r>
              <a:rPr lang="en-US" b="1">
                <a:latin typeface="Century Gothic" panose="020B0502020202020204" pitchFamily="34" charset="0"/>
              </a:rPr>
              <a:t>…</a:t>
            </a:r>
          </a:p>
          <a:p>
            <a:r>
              <a:rPr lang="en-US" sz="2000" b="1">
                <a:latin typeface="Century Gothic" panose="020B0502020202020204" pitchFamily="34" charset="0"/>
              </a:rPr>
              <a:t>Applying Blog Headline Formulas</a:t>
            </a:r>
          </a:p>
          <a:p>
            <a:endParaRPr lang="en-US">
              <a:latin typeface="Century Gothic" panose="020B0502020202020204" pitchFamily="34" charset="0"/>
            </a:endParaRPr>
          </a:p>
          <a:p>
            <a:endParaRPr lang="en-US">
              <a:latin typeface="Century Gothic" panose="020B0502020202020204" pitchFamily="34" charset="0"/>
            </a:endParaRPr>
          </a:p>
          <a:p>
            <a:r>
              <a:rPr lang="en-US" i="1">
                <a:latin typeface="Century Gothic" panose="020B0502020202020204" pitchFamily="34" charset="0"/>
              </a:rPr>
              <a:t>BS-Computer Science 8A</a:t>
            </a:r>
            <a:endParaRPr lang="en-PK" i="1">
              <a:latin typeface="Century Gothic" panose="020B0502020202020204" pitchFamily="34" charset="0"/>
            </a:endParaRPr>
          </a:p>
        </p:txBody>
      </p:sp>
    </p:spTree>
    <p:extLst>
      <p:ext uri="{BB962C8B-B14F-4D97-AF65-F5344CB8AC3E}">
        <p14:creationId xmlns:p14="http://schemas.microsoft.com/office/powerpoint/2010/main" val="7475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DBB-EA98-48DF-91AD-D2A187D2E561}"/>
              </a:ext>
            </a:extLst>
          </p:cNvPr>
          <p:cNvSpPr>
            <a:spLocks noGrp="1"/>
          </p:cNvSpPr>
          <p:nvPr>
            <p:ph type="title"/>
          </p:nvPr>
        </p:nvSpPr>
        <p:spPr/>
        <p:txBody>
          <a:bodyPr>
            <a:normAutofit/>
          </a:bodyPr>
          <a:lstStyle/>
          <a:p>
            <a:r>
              <a:rPr lang="en-US" sz="3600" b="1">
                <a:solidFill>
                  <a:srgbClr val="002060"/>
                </a:solidFill>
                <a:latin typeface="Century Gothic" panose="020B0502020202020204" pitchFamily="34" charset="0"/>
              </a:rPr>
              <a:t>Applying Blog Headline Formulas:</a:t>
            </a:r>
            <a:endParaRPr lang="en-PK" sz="360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B7D0673C-54B4-44BC-9288-5AAF4C4E67F2}"/>
              </a:ext>
            </a:extLst>
          </p:cNvPr>
          <p:cNvSpPr>
            <a:spLocks noGrp="1"/>
          </p:cNvSpPr>
          <p:nvPr>
            <p:ph idx="1"/>
          </p:nvPr>
        </p:nvSpPr>
        <p:spPr/>
        <p:txBody>
          <a:bodyPr>
            <a:normAutofit fontScale="92500" lnSpcReduction="10000"/>
          </a:bodyPr>
          <a:lstStyle/>
          <a:p>
            <a:endParaRPr lang="en-US" sz="300">
              <a:latin typeface="Century Gothic" panose="020B0502020202020204" pitchFamily="34" charset="0"/>
            </a:endParaRPr>
          </a:p>
          <a:p>
            <a:r>
              <a:rPr lang="en-US" sz="2400">
                <a:latin typeface="Century Gothic" panose="020B0502020202020204" pitchFamily="34" charset="0"/>
              </a:rPr>
              <a:t>Your blog post titles also called headlines must entice and engage your audience.</a:t>
            </a:r>
          </a:p>
          <a:p>
            <a:endParaRPr lang="en-US" sz="300">
              <a:latin typeface="Century Gothic" panose="020B0502020202020204" pitchFamily="34" charset="0"/>
            </a:endParaRPr>
          </a:p>
          <a:p>
            <a:r>
              <a:rPr lang="en-US" sz="2400">
                <a:latin typeface="Century Gothic" panose="020B0502020202020204" pitchFamily="34" charset="0"/>
              </a:rPr>
              <a:t>The headline is the most important part of your post because it cuts through the noise to grab your readers’ attention and convince them to give you their precious time by reading your article.</a:t>
            </a:r>
          </a:p>
          <a:p>
            <a:endParaRPr lang="en-US" sz="300" b="1">
              <a:latin typeface="Century Gothic" panose="020B0502020202020204" pitchFamily="34" charset="0"/>
            </a:endParaRPr>
          </a:p>
          <a:p>
            <a:r>
              <a:rPr lang="en-US" sz="2400" b="1">
                <a:latin typeface="Century Gothic" panose="020B0502020202020204" pitchFamily="34" charset="0"/>
              </a:rPr>
              <a:t>But how do you come up with these stellar blog headlines that increase clicks? </a:t>
            </a:r>
          </a:p>
          <a:p>
            <a:endParaRPr lang="en-US" sz="300">
              <a:latin typeface="Century Gothic" panose="020B0502020202020204" pitchFamily="34" charset="0"/>
            </a:endParaRPr>
          </a:p>
          <a:p>
            <a:r>
              <a:rPr lang="en-US" sz="2400">
                <a:latin typeface="Century Gothic" panose="020B0502020202020204" pitchFamily="34" charset="0"/>
              </a:rPr>
              <a:t>You follow a formula. </a:t>
            </a:r>
          </a:p>
          <a:p>
            <a:endParaRPr lang="en-US" sz="300">
              <a:latin typeface="Century Gothic" panose="020B0502020202020204" pitchFamily="34" charset="0"/>
            </a:endParaRPr>
          </a:p>
          <a:p>
            <a:r>
              <a:rPr lang="en-US" sz="2400">
                <a:latin typeface="Century Gothic" panose="020B0502020202020204" pitchFamily="34" charset="0"/>
              </a:rPr>
              <a:t>There are six different categories that great blog headlines fall into, and we’re going to detail each.</a:t>
            </a:r>
            <a:endParaRPr lang="en-PK" sz="2400">
              <a:latin typeface="Century Gothic" panose="020B0502020202020204" pitchFamily="34" charset="0"/>
            </a:endParaRPr>
          </a:p>
        </p:txBody>
      </p:sp>
    </p:spTree>
    <p:extLst>
      <p:ext uri="{BB962C8B-B14F-4D97-AF65-F5344CB8AC3E}">
        <p14:creationId xmlns:p14="http://schemas.microsoft.com/office/powerpoint/2010/main" val="344940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45CA-E7A9-4E36-91E8-C7F23A360129}"/>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CF42513D-4E5A-44D0-8811-5590C4C82C9E}"/>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A- Tapping Into Self-respect:</a:t>
            </a:r>
          </a:p>
          <a:p>
            <a:endParaRPr lang="en-US" sz="500">
              <a:latin typeface="Century Gothic" panose="020B0502020202020204" pitchFamily="34" charset="0"/>
            </a:endParaRPr>
          </a:p>
          <a:p>
            <a:r>
              <a:rPr lang="en-US" sz="2400">
                <a:latin typeface="Century Gothic" panose="020B0502020202020204" pitchFamily="34" charset="0"/>
              </a:rPr>
              <a:t>The first headline formula is the self-interest headline.</a:t>
            </a:r>
          </a:p>
          <a:p>
            <a:endParaRPr lang="en-US" sz="500">
              <a:latin typeface="Century Gothic" panose="020B0502020202020204" pitchFamily="34" charset="0"/>
            </a:endParaRPr>
          </a:p>
          <a:p>
            <a:r>
              <a:rPr lang="en-US" sz="2400">
                <a:latin typeface="Century Gothic" panose="020B0502020202020204" pitchFamily="34" charset="0"/>
              </a:rPr>
              <a:t>These are your bread and butter blog post titles and should be used frequently. </a:t>
            </a:r>
          </a:p>
          <a:p>
            <a:endParaRPr lang="en-US" sz="500">
              <a:latin typeface="Century Gothic" panose="020B0502020202020204" pitchFamily="34" charset="0"/>
            </a:endParaRPr>
          </a:p>
          <a:p>
            <a:r>
              <a:rPr lang="en-US" sz="2400">
                <a:latin typeface="Century Gothic" panose="020B0502020202020204" pitchFamily="34" charset="0"/>
              </a:rPr>
              <a:t>Self-interest headlines are usually direct and speak to a specific benefit that your audience will gain by reading your blog post.</a:t>
            </a:r>
          </a:p>
          <a:p>
            <a:endParaRPr lang="en-US" sz="500">
              <a:latin typeface="Century Gothic" panose="020B0502020202020204" pitchFamily="34" charset="0"/>
            </a:endParaRPr>
          </a:p>
          <a:p>
            <a:r>
              <a:rPr lang="en-US" sz="2400">
                <a:latin typeface="Century Gothic" panose="020B0502020202020204" pitchFamily="34" charset="0"/>
              </a:rPr>
              <a:t>These headlines start to answer the “What’s in it for me?” question, as well as help prequalify readers by giving them a clue about what the article entails.</a:t>
            </a:r>
            <a:endParaRPr lang="en-PK" sz="2400">
              <a:latin typeface="Century Gothic" panose="020B0502020202020204" pitchFamily="34" charset="0"/>
            </a:endParaRPr>
          </a:p>
        </p:txBody>
      </p:sp>
    </p:spTree>
    <p:extLst>
      <p:ext uri="{BB962C8B-B14F-4D97-AF65-F5344CB8AC3E}">
        <p14:creationId xmlns:p14="http://schemas.microsoft.com/office/powerpoint/2010/main" val="428673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7DB1-5A2D-4F5D-BB83-E8E570464DD6}"/>
              </a:ext>
            </a:extLst>
          </p:cNvPr>
          <p:cNvSpPr>
            <a:spLocks noGrp="1"/>
          </p:cNvSpPr>
          <p:nvPr>
            <p:ph type="title"/>
          </p:nvPr>
        </p:nvSpPr>
        <p:spPr/>
        <p:txBody>
          <a:bodyPr/>
          <a:lstStyle/>
          <a:p>
            <a:r>
              <a:rPr lang="en-US" sz="4000" b="1">
                <a:solidFill>
                  <a:srgbClr val="002060"/>
                </a:solidFill>
                <a:latin typeface="Century Gothic" panose="020B0502020202020204" pitchFamily="34" charset="0"/>
              </a:rPr>
              <a:t>Blogging For Business:</a:t>
            </a:r>
            <a:endParaRPr lang="en-PK"/>
          </a:p>
        </p:txBody>
      </p:sp>
      <p:sp>
        <p:nvSpPr>
          <p:cNvPr id="3" name="Content Placeholder 2">
            <a:extLst>
              <a:ext uri="{FF2B5EF4-FFF2-40B4-BE49-F238E27FC236}">
                <a16:creationId xmlns:a16="http://schemas.microsoft.com/office/drawing/2014/main" id="{1148B853-A266-47DD-BA0E-BF7DE283A3B8}"/>
              </a:ext>
            </a:extLst>
          </p:cNvPr>
          <p:cNvSpPr>
            <a:spLocks noGrp="1"/>
          </p:cNvSpPr>
          <p:nvPr>
            <p:ph idx="1"/>
          </p:nvPr>
        </p:nvSpPr>
        <p:spPr/>
        <p:txBody>
          <a:bodyPr>
            <a:normAutofit/>
          </a:bodyPr>
          <a:lstStyle/>
          <a:p>
            <a:r>
              <a:rPr lang="en-US" sz="2400">
                <a:latin typeface="Century Gothic" panose="020B0502020202020204" pitchFamily="34" charset="0"/>
              </a:rPr>
              <a:t>The power of a well-executed business blog lies in its capability to generate awareness for your company, brands, customer-facing employees, products, and services. </a:t>
            </a:r>
          </a:p>
          <a:p>
            <a:endParaRPr lang="en-US" sz="800">
              <a:latin typeface="Century Gothic" panose="020B0502020202020204" pitchFamily="34" charset="0"/>
            </a:endParaRPr>
          </a:p>
          <a:p>
            <a:r>
              <a:rPr lang="en-US" sz="2400">
                <a:latin typeface="Century Gothic" panose="020B0502020202020204" pitchFamily="34" charset="0"/>
              </a:rPr>
              <a:t>When done right, the business blog becomes a critical part of your marketing mix.</a:t>
            </a:r>
          </a:p>
          <a:p>
            <a:endParaRPr lang="en-US" sz="800">
              <a:latin typeface="Century Gothic" panose="020B0502020202020204" pitchFamily="34" charset="0"/>
            </a:endParaRPr>
          </a:p>
          <a:p>
            <a:r>
              <a:rPr lang="en-US" sz="2400">
                <a:latin typeface="Century Gothic" panose="020B0502020202020204" pitchFamily="34" charset="0"/>
              </a:rPr>
              <a:t>Although you should always keep the customer journey in mind, the main purpose of your business blog is to create aware and engaged prospects who eventually convert into leads and sales.</a:t>
            </a:r>
            <a:endParaRPr lang="en-PK" sz="2400">
              <a:latin typeface="Century Gothic" panose="020B0502020202020204" pitchFamily="34" charset="0"/>
            </a:endParaRPr>
          </a:p>
        </p:txBody>
      </p:sp>
    </p:spTree>
    <p:extLst>
      <p:ext uri="{BB962C8B-B14F-4D97-AF65-F5344CB8AC3E}">
        <p14:creationId xmlns:p14="http://schemas.microsoft.com/office/powerpoint/2010/main" val="21475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DF81-1275-4E94-8C62-171985965B34}"/>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E95E8EAB-48BE-42CD-A14F-16D24960B8D0}"/>
              </a:ext>
            </a:extLst>
          </p:cNvPr>
          <p:cNvSpPr>
            <a:spLocks noGrp="1"/>
          </p:cNvSpPr>
          <p:nvPr>
            <p:ph idx="1"/>
          </p:nvPr>
        </p:nvSpPr>
        <p:spPr/>
        <p:txBody>
          <a:bodyPr/>
          <a:lstStyle/>
          <a:p>
            <a:endParaRPr lang="en-US" sz="800">
              <a:latin typeface="Century Gothic" panose="020B0502020202020204" pitchFamily="34" charset="0"/>
            </a:endParaRPr>
          </a:p>
          <a:p>
            <a:r>
              <a:rPr lang="en-US" sz="2400">
                <a:latin typeface="Century Gothic" panose="020B0502020202020204" pitchFamily="34" charset="0"/>
              </a:rPr>
              <a:t>Here are some sample self-interest headlines:</a:t>
            </a:r>
          </a:p>
          <a:p>
            <a:pPr lvl="1"/>
            <a:endParaRPr lang="en-US" sz="800">
              <a:latin typeface="Century Gothic" panose="020B0502020202020204" pitchFamily="34" charset="0"/>
            </a:endParaRPr>
          </a:p>
          <a:p>
            <a:pPr lvl="1"/>
            <a:r>
              <a:rPr lang="en-US">
                <a:latin typeface="Century Gothic" panose="020B0502020202020204" pitchFamily="34" charset="0"/>
              </a:rPr>
              <a:t>Grow Your Website Traffic with the 3-Step Content Marketing Plan</a:t>
            </a:r>
          </a:p>
          <a:p>
            <a:pPr lvl="1"/>
            <a:r>
              <a:rPr lang="en-US">
                <a:latin typeface="Century Gothic" panose="020B0502020202020204" pitchFamily="34" charset="0"/>
              </a:rPr>
              <a:t>How to Retire in Style Even if You Haven’t Started Saving</a:t>
            </a:r>
          </a:p>
          <a:p>
            <a:pPr lvl="1"/>
            <a:r>
              <a:rPr lang="en-US">
                <a:latin typeface="Century Gothic" panose="020B0502020202020204" pitchFamily="34" charset="0"/>
              </a:rPr>
              <a:t>Top 10 Organic Food Markets in Austin, Texas</a:t>
            </a:r>
            <a:endParaRPr lang="en-PK">
              <a:latin typeface="Century Gothic" panose="020B0502020202020204" pitchFamily="34" charset="0"/>
            </a:endParaRPr>
          </a:p>
        </p:txBody>
      </p:sp>
    </p:spTree>
    <p:extLst>
      <p:ext uri="{BB962C8B-B14F-4D97-AF65-F5344CB8AC3E}">
        <p14:creationId xmlns:p14="http://schemas.microsoft.com/office/powerpoint/2010/main" val="344406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D086-4F5C-4821-8D66-403BCF9663F3}"/>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C44C80AB-8CE5-4DFD-9B0B-767A6BD3DF05}"/>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B- Piquing Curiosity:</a:t>
            </a:r>
          </a:p>
          <a:p>
            <a:endParaRPr lang="en-US" sz="800">
              <a:latin typeface="Century Gothic" panose="020B0502020202020204" pitchFamily="34" charset="0"/>
            </a:endParaRPr>
          </a:p>
          <a:p>
            <a:r>
              <a:rPr lang="en-US" sz="2400">
                <a:latin typeface="Century Gothic" panose="020B0502020202020204" pitchFamily="34" charset="0"/>
              </a:rPr>
              <a:t>If self-interest headlines work because they communicate a direct benefit of reading a blog post, curiosity-based ones succeed for the exact opposite reason. </a:t>
            </a:r>
          </a:p>
          <a:p>
            <a:endParaRPr lang="en-US" sz="800">
              <a:latin typeface="Century Gothic" panose="020B0502020202020204" pitchFamily="34" charset="0"/>
            </a:endParaRPr>
          </a:p>
          <a:p>
            <a:r>
              <a:rPr lang="en-US" sz="2400">
                <a:latin typeface="Century Gothic" panose="020B0502020202020204" pitchFamily="34" charset="0"/>
              </a:rPr>
              <a:t>These headlines pique the interest of readers without giving away too much information, which leads to a higher number of clicks.</a:t>
            </a:r>
          </a:p>
          <a:p>
            <a:endParaRPr lang="en-US" sz="800">
              <a:latin typeface="Century Gothic" panose="020B0502020202020204" pitchFamily="34" charset="0"/>
            </a:endParaRPr>
          </a:p>
          <a:p>
            <a:r>
              <a:rPr lang="en-US" sz="2400">
                <a:latin typeface="Century Gothic" panose="020B0502020202020204" pitchFamily="34" charset="0"/>
              </a:rPr>
              <a:t>Curiosity headlines create an itch that needs to be scratched, and readers have a hard time resisting reading the blog post.</a:t>
            </a:r>
            <a:endParaRPr lang="en-PK" sz="2400">
              <a:latin typeface="Century Gothic" panose="020B0502020202020204" pitchFamily="34" charset="0"/>
            </a:endParaRPr>
          </a:p>
        </p:txBody>
      </p:sp>
    </p:spTree>
    <p:extLst>
      <p:ext uri="{BB962C8B-B14F-4D97-AF65-F5344CB8AC3E}">
        <p14:creationId xmlns:p14="http://schemas.microsoft.com/office/powerpoint/2010/main" val="3926433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660C-6A12-4D99-8EFB-E10D40DCE275}"/>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08FE4C2E-AC4B-4147-B531-951D17255B0C}"/>
              </a:ext>
            </a:extLst>
          </p:cNvPr>
          <p:cNvSpPr>
            <a:spLocks noGrp="1"/>
          </p:cNvSpPr>
          <p:nvPr>
            <p:ph idx="1"/>
          </p:nvPr>
        </p:nvSpPr>
        <p:spPr/>
        <p:txBody>
          <a:bodyPr/>
          <a:lstStyle/>
          <a:p>
            <a:endParaRPr lang="en-US" sz="800">
              <a:latin typeface="Century Gothic" panose="020B0502020202020204" pitchFamily="34" charset="0"/>
            </a:endParaRPr>
          </a:p>
          <a:p>
            <a:r>
              <a:rPr lang="en-US" sz="2400">
                <a:latin typeface="Century Gothic" panose="020B0502020202020204" pitchFamily="34" charset="0"/>
              </a:rPr>
              <a:t>Here are some examples of curiosity headlines:</a:t>
            </a:r>
          </a:p>
          <a:p>
            <a:pPr lvl="1"/>
            <a:endParaRPr lang="en-US" sz="800">
              <a:latin typeface="Century Gothic" panose="020B0502020202020204" pitchFamily="34" charset="0"/>
            </a:endParaRPr>
          </a:p>
          <a:p>
            <a:pPr lvl="1"/>
            <a:r>
              <a:rPr lang="en-US">
                <a:latin typeface="Century Gothic" panose="020B0502020202020204" pitchFamily="34" charset="0"/>
              </a:rPr>
              <a:t>25 Things You Didn’t Know Your iPhone Could Do</a:t>
            </a:r>
          </a:p>
          <a:p>
            <a:pPr lvl="1"/>
            <a:r>
              <a:rPr lang="en-US">
                <a:latin typeface="Century Gothic" panose="020B0502020202020204" pitchFamily="34" charset="0"/>
              </a:rPr>
              <a:t>Grill the Perfect Beef Filet with the “Butterfly Process”</a:t>
            </a:r>
          </a:p>
          <a:p>
            <a:pPr lvl="1"/>
            <a:r>
              <a:rPr lang="en-US">
                <a:latin typeface="Century Gothic" panose="020B0502020202020204" pitchFamily="34" charset="0"/>
              </a:rPr>
              <a:t>This is Why You Should Never Drink Raw Milk</a:t>
            </a:r>
            <a:endParaRPr lang="en-PK">
              <a:latin typeface="Century Gothic" panose="020B0502020202020204" pitchFamily="34" charset="0"/>
            </a:endParaRPr>
          </a:p>
        </p:txBody>
      </p:sp>
    </p:spTree>
    <p:extLst>
      <p:ext uri="{BB962C8B-B14F-4D97-AF65-F5344CB8AC3E}">
        <p14:creationId xmlns:p14="http://schemas.microsoft.com/office/powerpoint/2010/main" val="3257734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334A-7B0F-45AC-B3A4-D0C24D2A6AE9}"/>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BC553BC2-4000-4888-8D24-C167D2342114}"/>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C- Employing urgency and scarcity:</a:t>
            </a:r>
          </a:p>
          <a:p>
            <a:endParaRPr lang="en-US" sz="800">
              <a:latin typeface="Century Gothic" panose="020B0502020202020204" pitchFamily="34" charset="0"/>
            </a:endParaRPr>
          </a:p>
          <a:p>
            <a:r>
              <a:rPr lang="en-US" sz="2400">
                <a:latin typeface="Century Gothic" panose="020B0502020202020204" pitchFamily="34" charset="0"/>
              </a:rPr>
              <a:t>The most powerful way to get someone to read your blog post is to impart urgency or scarcity with your headline. </a:t>
            </a:r>
          </a:p>
          <a:p>
            <a:endParaRPr lang="en-US" sz="800">
              <a:latin typeface="Century Gothic" panose="020B0502020202020204" pitchFamily="34" charset="0"/>
            </a:endParaRPr>
          </a:p>
          <a:p>
            <a:r>
              <a:rPr lang="en-US" sz="2400">
                <a:latin typeface="Century Gothic" panose="020B0502020202020204" pitchFamily="34" charset="0"/>
              </a:rPr>
              <a:t>Headlines that communicate urgency and scarcity tell readers they must act </a:t>
            </a:r>
            <a:r>
              <a:rPr lang="en-US" sz="2400" i="1">
                <a:latin typeface="Century Gothic" panose="020B0502020202020204" pitchFamily="34" charset="0"/>
              </a:rPr>
              <a:t>now, </a:t>
            </a:r>
            <a:r>
              <a:rPr lang="en-US" sz="2400">
                <a:latin typeface="Century Gothic" panose="020B0502020202020204" pitchFamily="34" charset="0"/>
              </a:rPr>
              <a:t>or they’ll miss something.</a:t>
            </a:r>
          </a:p>
          <a:p>
            <a:endParaRPr lang="en-US" sz="800">
              <a:latin typeface="Century Gothic" panose="020B0502020202020204" pitchFamily="34" charset="0"/>
            </a:endParaRPr>
          </a:p>
          <a:p>
            <a:r>
              <a:rPr lang="en-US" sz="2400">
                <a:latin typeface="Century Gothic" panose="020B0502020202020204" pitchFamily="34" charset="0"/>
              </a:rPr>
              <a:t>Use urgency and scarcity headlines only when you truly have a deadline, limited quantity, or limited availability.</a:t>
            </a:r>
            <a:endParaRPr lang="en-PK" sz="2400">
              <a:latin typeface="Century Gothic" panose="020B0502020202020204" pitchFamily="34" charset="0"/>
            </a:endParaRPr>
          </a:p>
        </p:txBody>
      </p:sp>
    </p:spTree>
    <p:extLst>
      <p:ext uri="{BB962C8B-B14F-4D97-AF65-F5344CB8AC3E}">
        <p14:creationId xmlns:p14="http://schemas.microsoft.com/office/powerpoint/2010/main" val="1630747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CC56-6284-4DD7-9B66-0D7065E89BA7}"/>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3A2A5196-51AA-402A-B64F-FC882021CC93}"/>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Here are some urgency and scarcity headlines:</a:t>
            </a:r>
          </a:p>
          <a:p>
            <a:pPr lvl="1"/>
            <a:endParaRPr lang="en-US" sz="800">
              <a:latin typeface="Century Gothic" panose="020B0502020202020204" pitchFamily="34" charset="0"/>
            </a:endParaRPr>
          </a:p>
          <a:p>
            <a:pPr lvl="1"/>
            <a:r>
              <a:rPr lang="en-US">
                <a:latin typeface="Century Gothic" panose="020B0502020202020204" pitchFamily="34" charset="0"/>
              </a:rPr>
              <a:t>Get Tickets Now! Woody Allen Speaking at Lincoln Center on October 15th</a:t>
            </a:r>
          </a:p>
          <a:p>
            <a:pPr lvl="1"/>
            <a:r>
              <a:rPr lang="en-US">
                <a:latin typeface="Century Gothic" panose="020B0502020202020204" pitchFamily="34" charset="0"/>
              </a:rPr>
              <a:t>Free Photography Classes: Last Chance for Open Enrollment</a:t>
            </a:r>
          </a:p>
          <a:p>
            <a:pPr lvl="1"/>
            <a:r>
              <a:rPr lang="en-US">
                <a:latin typeface="Century Gothic" panose="020B0502020202020204" pitchFamily="34" charset="0"/>
              </a:rPr>
              <a:t>New Book Reveals Ancient Weight Loss Secret; Supplies are Limited</a:t>
            </a:r>
            <a:endParaRPr lang="en-PK">
              <a:latin typeface="Century Gothic" panose="020B0502020202020204" pitchFamily="34" charset="0"/>
            </a:endParaRPr>
          </a:p>
        </p:txBody>
      </p:sp>
    </p:spTree>
    <p:extLst>
      <p:ext uri="{BB962C8B-B14F-4D97-AF65-F5344CB8AC3E}">
        <p14:creationId xmlns:p14="http://schemas.microsoft.com/office/powerpoint/2010/main" val="654074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9BF3-BD48-45EF-B860-56D4DD2C878A}"/>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107FA409-2E50-4E80-9F1F-6AFE6DDA3470}"/>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D- Issuing A Warning:</a:t>
            </a:r>
          </a:p>
          <a:p>
            <a:endParaRPr lang="en-US" sz="800">
              <a:latin typeface="Century Gothic" panose="020B0502020202020204" pitchFamily="34" charset="0"/>
            </a:endParaRPr>
          </a:p>
          <a:p>
            <a:r>
              <a:rPr lang="en-US" sz="2400">
                <a:latin typeface="Century Gothic" panose="020B0502020202020204" pitchFamily="34" charset="0"/>
              </a:rPr>
              <a:t>Often, people will be more motivated to take action to avoid pain than gain a benefit.</a:t>
            </a:r>
          </a:p>
          <a:p>
            <a:endParaRPr lang="en-US" sz="800">
              <a:latin typeface="Century Gothic" panose="020B0502020202020204" pitchFamily="34" charset="0"/>
            </a:endParaRPr>
          </a:p>
          <a:p>
            <a:r>
              <a:rPr lang="en-US" sz="2400">
                <a:latin typeface="Century Gothic" panose="020B0502020202020204" pitchFamily="34" charset="0"/>
              </a:rPr>
              <a:t>Well-crafted warning headlines, like the following, incorporate the promise that you can protect yourself from a threat if you take action:</a:t>
            </a:r>
          </a:p>
          <a:p>
            <a:pPr lvl="1"/>
            <a:endParaRPr lang="en-US" sz="800">
              <a:latin typeface="Century Gothic" panose="020B0502020202020204" pitchFamily="34" charset="0"/>
            </a:endParaRPr>
          </a:p>
          <a:p>
            <a:pPr lvl="1"/>
            <a:r>
              <a:rPr lang="en-US" sz="2200">
                <a:latin typeface="Century Gothic" panose="020B0502020202020204" pitchFamily="34" charset="0"/>
              </a:rPr>
              <a:t>The Big Lie Hiding in Your Apartment Rental Contract</a:t>
            </a:r>
          </a:p>
          <a:p>
            <a:pPr lvl="1"/>
            <a:r>
              <a:rPr lang="en-US" sz="2200">
                <a:latin typeface="Century Gothic" panose="020B0502020202020204" pitchFamily="34" charset="0"/>
              </a:rPr>
              <a:t>Warning: Don’t Buy Another Ounce of Dog Food Until You Read This</a:t>
            </a:r>
          </a:p>
          <a:p>
            <a:pPr lvl="1"/>
            <a:r>
              <a:rPr lang="en-US" sz="2200">
                <a:latin typeface="Century Gothic" panose="020B0502020202020204" pitchFamily="34" charset="0"/>
              </a:rPr>
              <a:t>Is Your Child’s Mattress Harmful to His or Her Health?</a:t>
            </a:r>
            <a:endParaRPr lang="en-PK" sz="2200">
              <a:latin typeface="Century Gothic" panose="020B0502020202020204" pitchFamily="34" charset="0"/>
            </a:endParaRPr>
          </a:p>
        </p:txBody>
      </p:sp>
    </p:spTree>
    <p:extLst>
      <p:ext uri="{BB962C8B-B14F-4D97-AF65-F5344CB8AC3E}">
        <p14:creationId xmlns:p14="http://schemas.microsoft.com/office/powerpoint/2010/main" val="1373236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B7D4-1F8F-4CB5-9DCD-42AF668B884C}"/>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A0818186-45AE-4616-8FD0-B883916F4B41}"/>
              </a:ext>
            </a:extLst>
          </p:cNvPr>
          <p:cNvSpPr>
            <a:spLocks noGrp="1"/>
          </p:cNvSpPr>
          <p:nvPr>
            <p:ph idx="1"/>
          </p:nvPr>
        </p:nvSpPr>
        <p:spPr/>
        <p:txBody>
          <a:bodyPr>
            <a:normAutofit lnSpcReduction="10000"/>
          </a:bodyPr>
          <a:lstStyle/>
          <a:p>
            <a:pPr marL="0" indent="0">
              <a:buNone/>
            </a:pPr>
            <a:r>
              <a:rPr lang="en-US" sz="2400" b="1">
                <a:latin typeface="Century Gothic" panose="020B0502020202020204" pitchFamily="34" charset="0"/>
              </a:rPr>
              <a:t>E- Borrowing authority:</a:t>
            </a:r>
          </a:p>
          <a:p>
            <a:endParaRPr lang="en-US" sz="800">
              <a:latin typeface="Century Gothic" panose="020B0502020202020204" pitchFamily="34" charset="0"/>
            </a:endParaRPr>
          </a:p>
          <a:p>
            <a:r>
              <a:rPr lang="en-US" sz="2400">
                <a:latin typeface="Century Gothic" panose="020B0502020202020204" pitchFamily="34" charset="0"/>
              </a:rPr>
              <a:t>A fundamental characteristic of humans is that we look to the behavior of others when making decisions. </a:t>
            </a:r>
          </a:p>
          <a:p>
            <a:endParaRPr lang="en-US" sz="800">
              <a:latin typeface="Century Gothic" panose="020B0502020202020204" pitchFamily="34" charset="0"/>
            </a:endParaRPr>
          </a:p>
          <a:p>
            <a:r>
              <a:rPr lang="en-US" sz="2400">
                <a:latin typeface="Century Gothic" panose="020B0502020202020204" pitchFamily="34" charset="0"/>
              </a:rPr>
              <a:t>You can leverage this trait in your headlines by mentioning a person’s success story, citing familiar and influential names, or highlighting how many people are already using a product or service.</a:t>
            </a:r>
          </a:p>
          <a:p>
            <a:endParaRPr lang="en-US" sz="800">
              <a:latin typeface="Century Gothic" panose="020B0502020202020204" pitchFamily="34" charset="0"/>
            </a:endParaRPr>
          </a:p>
          <a:p>
            <a:r>
              <a:rPr lang="en-US" sz="2400">
                <a:latin typeface="Century Gothic" panose="020B0502020202020204" pitchFamily="34" charset="0"/>
              </a:rPr>
              <a:t>Smart marketers use this “social proof” — the propensity for people to make choices based on the choices other people have made — wherever they can.</a:t>
            </a:r>
            <a:endParaRPr lang="en-PK" sz="2400">
              <a:latin typeface="Century Gothic" panose="020B0502020202020204" pitchFamily="34" charset="0"/>
            </a:endParaRPr>
          </a:p>
        </p:txBody>
      </p:sp>
    </p:spTree>
    <p:extLst>
      <p:ext uri="{BB962C8B-B14F-4D97-AF65-F5344CB8AC3E}">
        <p14:creationId xmlns:p14="http://schemas.microsoft.com/office/powerpoint/2010/main" val="993131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55A6-3DBD-4E78-BF42-83642317E887}"/>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158174E4-7C34-4206-B5FE-0E794DADA77D}"/>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Consider these “social proof” headlines:</a:t>
            </a:r>
          </a:p>
          <a:p>
            <a:pPr lvl="1"/>
            <a:endParaRPr lang="en-US" sz="800">
              <a:latin typeface="Century Gothic" panose="020B0502020202020204" pitchFamily="34" charset="0"/>
            </a:endParaRPr>
          </a:p>
          <a:p>
            <a:pPr lvl="1"/>
            <a:r>
              <a:rPr lang="en-US">
                <a:latin typeface="Century Gothic" panose="020B0502020202020204" pitchFamily="34" charset="0"/>
              </a:rPr>
              <a:t>Why 1000’s of Bostonians Will Gather in Boston Common on December 8th</a:t>
            </a:r>
          </a:p>
          <a:p>
            <a:pPr lvl="1"/>
            <a:r>
              <a:rPr lang="en-US">
                <a:latin typeface="Century Gothic" panose="020B0502020202020204" pitchFamily="34" charset="0"/>
              </a:rPr>
              <a:t>What Dr. Oz Eats for a Midnight Snack</a:t>
            </a:r>
          </a:p>
          <a:p>
            <a:pPr lvl="1"/>
            <a:r>
              <a:rPr lang="en-US">
                <a:latin typeface="Century Gothic" panose="020B0502020202020204" pitchFamily="34" charset="0"/>
              </a:rPr>
              <a:t>The New Justin Timberlake Video Everyone is Talking About</a:t>
            </a:r>
            <a:endParaRPr lang="en-PK">
              <a:latin typeface="Century Gothic" panose="020B0502020202020204" pitchFamily="34" charset="0"/>
            </a:endParaRPr>
          </a:p>
        </p:txBody>
      </p:sp>
    </p:spTree>
    <p:extLst>
      <p:ext uri="{BB962C8B-B14F-4D97-AF65-F5344CB8AC3E}">
        <p14:creationId xmlns:p14="http://schemas.microsoft.com/office/powerpoint/2010/main" val="90996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31E6-12D2-4037-84D9-7C88F8C4EA36}"/>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F2949FFD-9A61-4813-AD1F-E67669E6C4EA}"/>
              </a:ext>
            </a:extLst>
          </p:cNvPr>
          <p:cNvSpPr>
            <a:spLocks noGrp="1"/>
          </p:cNvSpPr>
          <p:nvPr>
            <p:ph idx="1"/>
          </p:nvPr>
        </p:nvSpPr>
        <p:spPr>
          <a:xfrm>
            <a:off x="838200" y="1871345"/>
            <a:ext cx="10515600" cy="4351338"/>
          </a:xfrm>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Keeping your audience informed about new developments in your field builds authority and keeps your audience tuned in. </a:t>
            </a:r>
          </a:p>
          <a:p>
            <a:endParaRPr lang="en-US" sz="800">
              <a:latin typeface="Century Gothic" panose="020B0502020202020204" pitchFamily="34" charset="0"/>
            </a:endParaRPr>
          </a:p>
          <a:p>
            <a:r>
              <a:rPr lang="en-US" sz="2400">
                <a:latin typeface="Century Gothic" panose="020B0502020202020204" pitchFamily="34" charset="0"/>
              </a:rPr>
              <a:t>Blog posts that center on the cutting edge need a headline that stands out and conveys the newness or urgency of the latest information. </a:t>
            </a:r>
          </a:p>
          <a:p>
            <a:endParaRPr lang="en-US" sz="800">
              <a:latin typeface="Century Gothic" panose="020B0502020202020204" pitchFamily="34" charset="0"/>
            </a:endParaRPr>
          </a:p>
          <a:p>
            <a:r>
              <a:rPr lang="en-US" sz="2400">
                <a:latin typeface="Century Gothic" panose="020B0502020202020204" pitchFamily="34" charset="0"/>
              </a:rPr>
              <a:t>These headlines often work well when combined with a curiosity element and are known as news headlines.</a:t>
            </a:r>
            <a:endParaRPr lang="en-PK" sz="2400">
              <a:latin typeface="Century Gothic" panose="020B0502020202020204" pitchFamily="34" charset="0"/>
            </a:endParaRPr>
          </a:p>
        </p:txBody>
      </p:sp>
    </p:spTree>
    <p:extLst>
      <p:ext uri="{BB962C8B-B14F-4D97-AF65-F5344CB8AC3E}">
        <p14:creationId xmlns:p14="http://schemas.microsoft.com/office/powerpoint/2010/main" val="2202105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4FF1-826B-4CED-8F27-A117C197F431}"/>
              </a:ext>
            </a:extLst>
          </p:cNvPr>
          <p:cNvSpPr>
            <a:spLocks noGrp="1"/>
          </p:cNvSpPr>
          <p:nvPr>
            <p:ph type="title"/>
          </p:nvPr>
        </p:nvSpPr>
        <p:spPr/>
        <p:txBody>
          <a:bodyPr/>
          <a:lstStyle/>
          <a:p>
            <a:r>
              <a:rPr lang="en-US" sz="3600" b="1">
                <a:solidFill>
                  <a:srgbClr val="002060"/>
                </a:solidFill>
                <a:latin typeface="Century Gothic" panose="020B0502020202020204" pitchFamily="34" charset="0"/>
              </a:rPr>
              <a:t>Applying Blog Headline Formulas:</a:t>
            </a:r>
            <a:endParaRPr lang="en-PK"/>
          </a:p>
        </p:txBody>
      </p:sp>
      <p:sp>
        <p:nvSpPr>
          <p:cNvPr id="3" name="Content Placeholder 2">
            <a:extLst>
              <a:ext uri="{FF2B5EF4-FFF2-40B4-BE49-F238E27FC236}">
                <a16:creationId xmlns:a16="http://schemas.microsoft.com/office/drawing/2014/main" id="{1EFA814A-F5D6-4BB0-A825-2BD1914A3751}"/>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Take, for example, these news headlines:</a:t>
            </a:r>
          </a:p>
          <a:p>
            <a:pPr lvl="1"/>
            <a:endParaRPr lang="en-US" sz="800">
              <a:latin typeface="Century Gothic" panose="020B0502020202020204" pitchFamily="34" charset="0"/>
            </a:endParaRPr>
          </a:p>
          <a:p>
            <a:pPr lvl="1"/>
            <a:r>
              <a:rPr lang="en-US">
                <a:latin typeface="Century Gothic" panose="020B0502020202020204" pitchFamily="34" charset="0"/>
              </a:rPr>
              <a:t>Ancient Human Cancer Discovered in 1.7 Million-Year-Old Bone</a:t>
            </a:r>
          </a:p>
          <a:p>
            <a:pPr lvl="1"/>
            <a:r>
              <a:rPr lang="en-US">
                <a:latin typeface="Century Gothic" panose="020B0502020202020204" pitchFamily="34" charset="0"/>
              </a:rPr>
              <a:t>Vibrant New Species Discovered Deep in the Caribbean</a:t>
            </a:r>
          </a:p>
          <a:p>
            <a:pPr lvl="1"/>
            <a:r>
              <a:rPr lang="en-US">
                <a:latin typeface="Century Gothic" panose="020B0502020202020204" pitchFamily="34" charset="0"/>
              </a:rPr>
              <a:t>New Tool Changes Webinars Forever</a:t>
            </a:r>
            <a:endParaRPr lang="en-PK">
              <a:latin typeface="Century Gothic" panose="020B0502020202020204" pitchFamily="34" charset="0"/>
            </a:endParaRPr>
          </a:p>
        </p:txBody>
      </p:sp>
    </p:spTree>
    <p:extLst>
      <p:ext uri="{BB962C8B-B14F-4D97-AF65-F5344CB8AC3E}">
        <p14:creationId xmlns:p14="http://schemas.microsoft.com/office/powerpoint/2010/main" val="111648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8248-6FEA-4AF2-AD07-975F13E3A47E}"/>
              </a:ext>
            </a:extLst>
          </p:cNvPr>
          <p:cNvSpPr>
            <a:spLocks noGrp="1"/>
          </p:cNvSpPr>
          <p:nvPr>
            <p:ph type="title"/>
          </p:nvPr>
        </p:nvSpPr>
        <p:spPr/>
        <p:txBody>
          <a:bodyPr>
            <a:normAutofit/>
          </a:bodyPr>
          <a:lstStyle/>
          <a:p>
            <a:r>
              <a:rPr lang="en-US" sz="4000" b="1">
                <a:solidFill>
                  <a:srgbClr val="002060"/>
                </a:solidFill>
                <a:latin typeface="Century Gothic" panose="020B0502020202020204" pitchFamily="34" charset="0"/>
              </a:rPr>
              <a:t>Establishing a Blog Publishing Process:</a:t>
            </a:r>
            <a:endParaRPr lang="en-PK" sz="400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ECB6958-0E41-4D7B-8524-7485D82AF7E9}"/>
              </a:ext>
            </a:extLst>
          </p:cNvPr>
          <p:cNvSpPr>
            <a:spLocks noGrp="1"/>
          </p:cNvSpPr>
          <p:nvPr>
            <p:ph idx="1"/>
          </p:nvPr>
        </p:nvSpPr>
        <p:spPr/>
        <p:txBody>
          <a:bodyPr>
            <a:normAutofit/>
          </a:bodyPr>
          <a:lstStyle/>
          <a:p>
            <a:r>
              <a:rPr lang="en-US" sz="2400">
                <a:latin typeface="Century Gothic" panose="020B0502020202020204" pitchFamily="34" charset="0"/>
              </a:rPr>
              <a:t>Putting together a blog-publishing process helps you do the following:</a:t>
            </a:r>
          </a:p>
          <a:p>
            <a:pPr lvl="1"/>
            <a:endParaRPr lang="en-US" sz="800">
              <a:latin typeface="Century Gothic" panose="020B0502020202020204" pitchFamily="34" charset="0"/>
            </a:endParaRPr>
          </a:p>
          <a:p>
            <a:pPr lvl="1"/>
            <a:r>
              <a:rPr lang="en-US">
                <a:latin typeface="Century Gothic" panose="020B0502020202020204" pitchFamily="34" charset="0"/>
              </a:rPr>
              <a:t>Fine-tune aspects of your blog such as style, tone, topics, offers, mediums</a:t>
            </a:r>
          </a:p>
          <a:p>
            <a:pPr lvl="1"/>
            <a:r>
              <a:rPr lang="en-US">
                <a:latin typeface="Century Gothic" panose="020B0502020202020204" pitchFamily="34" charset="0"/>
              </a:rPr>
              <a:t>Plan your content and identify content gaps while considering what your audience wants you to write about</a:t>
            </a:r>
          </a:p>
          <a:p>
            <a:pPr lvl="1"/>
            <a:r>
              <a:rPr lang="en-US">
                <a:latin typeface="Century Gothic" panose="020B0502020202020204" pitchFamily="34" charset="0"/>
              </a:rPr>
              <a:t>Maximize your content’s immediate impact as well as its long-term impact as a resource</a:t>
            </a:r>
            <a:endParaRPr lang="en-PK">
              <a:latin typeface="Century Gothic" panose="020B0502020202020204" pitchFamily="34" charset="0"/>
            </a:endParaRPr>
          </a:p>
        </p:txBody>
      </p:sp>
    </p:spTree>
    <p:extLst>
      <p:ext uri="{BB962C8B-B14F-4D97-AF65-F5344CB8AC3E}">
        <p14:creationId xmlns:p14="http://schemas.microsoft.com/office/powerpoint/2010/main" val="615987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39240" y="913765"/>
            <a:ext cx="9144000" cy="2387600"/>
          </a:xfrm>
        </p:spPr>
        <p:txBody>
          <a:bodyPr/>
          <a:lstStyle/>
          <a:p>
            <a:r>
              <a:rPr lang="en-US" b="1">
                <a:solidFill>
                  <a:srgbClr val="002060"/>
                </a:solidFill>
                <a:latin typeface="Century Gothic" panose="020B0502020202020204" pitchFamily="34" charset="0"/>
              </a:rPr>
              <a:t>Introduction To Digital Marketing</a:t>
            </a:r>
            <a:r>
              <a:rPr lang="en-US" b="1">
                <a:latin typeface="Century Gothic" panose="020B0502020202020204" pitchFamily="34" charset="0"/>
              </a:rPr>
              <a:t>    </a:t>
            </a:r>
            <a:endParaRPr lang="en-PK" b="1">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478280" y="3429001"/>
            <a:ext cx="9144000" cy="1656556"/>
          </a:xfrm>
        </p:spPr>
        <p:txBody>
          <a:bodyPr>
            <a:noAutofit/>
          </a:bodyPr>
          <a:lstStyle/>
          <a:p>
            <a:r>
              <a:rPr lang="en-US" b="1">
                <a:latin typeface="Century Gothic" panose="020B0502020202020204" pitchFamily="34" charset="0"/>
              </a:rPr>
              <a:t>Blogging For Business </a:t>
            </a:r>
            <a:r>
              <a:rPr lang="en-US" b="1" err="1">
                <a:latin typeface="Century Gothic" panose="020B0502020202020204" pitchFamily="34" charset="0"/>
              </a:rPr>
              <a:t>Cont</a:t>
            </a:r>
            <a:r>
              <a:rPr lang="en-US" b="1">
                <a:latin typeface="Century Gothic" panose="020B0502020202020204" pitchFamily="34" charset="0"/>
              </a:rPr>
              <a:t>…</a:t>
            </a:r>
          </a:p>
          <a:p>
            <a:r>
              <a:rPr lang="en-US" sz="2000" b="1">
                <a:latin typeface="Century Gothic" panose="020B0502020202020204" pitchFamily="34" charset="0"/>
              </a:rPr>
              <a:t>Auditing A Blog Post</a:t>
            </a:r>
          </a:p>
          <a:p>
            <a:endParaRPr lang="en-US">
              <a:latin typeface="Century Gothic" panose="020B0502020202020204" pitchFamily="34" charset="0"/>
            </a:endParaRPr>
          </a:p>
          <a:p>
            <a:endParaRPr lang="en-US">
              <a:latin typeface="Century Gothic" panose="020B0502020202020204" pitchFamily="34" charset="0"/>
            </a:endParaRPr>
          </a:p>
          <a:p>
            <a:r>
              <a:rPr lang="en-US" i="1">
                <a:latin typeface="Century Gothic" panose="020B0502020202020204" pitchFamily="34" charset="0"/>
              </a:rPr>
              <a:t>BS-Computer Science 8A</a:t>
            </a:r>
            <a:endParaRPr lang="en-PK" i="1">
              <a:latin typeface="Century Gothic" panose="020B0502020202020204" pitchFamily="34" charset="0"/>
            </a:endParaRPr>
          </a:p>
        </p:txBody>
      </p:sp>
    </p:spTree>
    <p:extLst>
      <p:ext uri="{BB962C8B-B14F-4D97-AF65-F5344CB8AC3E}">
        <p14:creationId xmlns:p14="http://schemas.microsoft.com/office/powerpoint/2010/main" val="95489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CBB3-C51D-4C50-9DB2-EFBF1F7D5AF9}"/>
              </a:ext>
            </a:extLst>
          </p:cNvPr>
          <p:cNvSpPr>
            <a:spLocks noGrp="1"/>
          </p:cNvSpPr>
          <p:nvPr>
            <p:ph type="title"/>
          </p:nvPr>
        </p:nvSpPr>
        <p:spPr/>
        <p:txBody>
          <a:bodyPr>
            <a:normAutofit/>
          </a:bodyPr>
          <a:lstStyle/>
          <a:p>
            <a:r>
              <a:rPr lang="en-US" sz="4000" b="1">
                <a:solidFill>
                  <a:srgbClr val="002060"/>
                </a:solidFill>
                <a:latin typeface="Century Gothic" panose="020B0502020202020204" pitchFamily="34" charset="0"/>
              </a:rPr>
              <a:t>Auditing a Blog Post:</a:t>
            </a:r>
            <a:endParaRPr lang="en-PK" sz="400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C6FB07A-7574-4B68-9314-9F2092ACBB05}"/>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When you’re reading or editing a blog post, putting your finger on the </a:t>
            </a:r>
            <a:r>
              <a:rPr lang="en-US" sz="2400" i="1">
                <a:latin typeface="Century Gothic" panose="020B0502020202020204" pitchFamily="34" charset="0"/>
              </a:rPr>
              <a:t>specific </a:t>
            </a:r>
            <a:r>
              <a:rPr lang="en-US" sz="2400">
                <a:latin typeface="Century Gothic" panose="020B0502020202020204" pitchFamily="34" charset="0"/>
              </a:rPr>
              <a:t>reasons a post is falling short of fabulous can be difficult.</a:t>
            </a:r>
          </a:p>
          <a:p>
            <a:endParaRPr lang="en-US" sz="800">
              <a:latin typeface="Century Gothic" panose="020B0502020202020204" pitchFamily="34" charset="0"/>
            </a:endParaRPr>
          </a:p>
          <a:p>
            <a:r>
              <a:rPr lang="en-US" sz="2400">
                <a:latin typeface="Century Gothic" panose="020B0502020202020204" pitchFamily="34" charset="0"/>
              </a:rPr>
              <a:t>Communicating what needs to be improved to a writer or content team can be even more difficult — that is, these things are difficult if you don’t have a process or don’t know what to look for. </a:t>
            </a:r>
          </a:p>
          <a:p>
            <a:endParaRPr lang="en-US" sz="800">
              <a:latin typeface="Century Gothic" panose="020B0502020202020204" pitchFamily="34" charset="0"/>
            </a:endParaRPr>
          </a:p>
          <a:p>
            <a:r>
              <a:rPr lang="en-US" sz="2400">
                <a:latin typeface="Century Gothic" panose="020B0502020202020204" pitchFamily="34" charset="0"/>
              </a:rPr>
              <a:t>To audit your blog post, you should examine ten elements.</a:t>
            </a:r>
            <a:endParaRPr lang="en-PK" sz="2400">
              <a:latin typeface="Century Gothic" panose="020B0502020202020204" pitchFamily="34" charset="0"/>
            </a:endParaRPr>
          </a:p>
        </p:txBody>
      </p:sp>
    </p:spTree>
    <p:extLst>
      <p:ext uri="{BB962C8B-B14F-4D97-AF65-F5344CB8AC3E}">
        <p14:creationId xmlns:p14="http://schemas.microsoft.com/office/powerpoint/2010/main" val="1121074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0378-7C96-4754-94C7-BE1AD63F9A66}"/>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07287841-964A-4D3C-965B-63B1CA936EA5}"/>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1-Presents an exceptional headline:</a:t>
            </a:r>
          </a:p>
          <a:p>
            <a:endParaRPr lang="en-US" sz="500">
              <a:latin typeface="Century Gothic" panose="020B0502020202020204" pitchFamily="34" charset="0"/>
            </a:endParaRPr>
          </a:p>
          <a:p>
            <a:r>
              <a:rPr lang="en-US" sz="2400">
                <a:latin typeface="Century Gothic" panose="020B0502020202020204" pitchFamily="34" charset="0"/>
              </a:rPr>
              <a:t>No matter which headline formula, or combination of formulas, you’re using, exceptional headlines have three aspects in common.</a:t>
            </a:r>
          </a:p>
          <a:p>
            <a:endParaRPr lang="en-US" sz="500">
              <a:latin typeface="Century Gothic" panose="020B0502020202020204" pitchFamily="34" charset="0"/>
            </a:endParaRPr>
          </a:p>
          <a:p>
            <a:r>
              <a:rPr lang="en-US" sz="2400">
                <a:latin typeface="Century Gothic" panose="020B0502020202020204" pitchFamily="34" charset="0"/>
              </a:rPr>
              <a:t>The headline contains a promise of what people will gain from reading the post.</a:t>
            </a:r>
          </a:p>
          <a:p>
            <a:endParaRPr lang="en-US" sz="500">
              <a:latin typeface="Century Gothic" panose="020B0502020202020204" pitchFamily="34" charset="0"/>
            </a:endParaRPr>
          </a:p>
          <a:p>
            <a:r>
              <a:rPr lang="en-US" sz="2400">
                <a:latin typeface="Century Gothic" panose="020B0502020202020204" pitchFamily="34" charset="0"/>
              </a:rPr>
              <a:t>Although the headline uses as many words as needed to convey the promise, it’s concise and avoids fluff words, which are redundant, unnecessary words or phrases that add little to the headline and slow the reader down, such as really, just, very, and rather. </a:t>
            </a:r>
          </a:p>
        </p:txBody>
      </p:sp>
    </p:spTree>
    <p:extLst>
      <p:ext uri="{BB962C8B-B14F-4D97-AF65-F5344CB8AC3E}">
        <p14:creationId xmlns:p14="http://schemas.microsoft.com/office/powerpoint/2010/main" val="288116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A95E-0B08-4DB4-8D91-3155B08CA761}"/>
              </a:ext>
            </a:extLst>
          </p:cNvPr>
          <p:cNvSpPr>
            <a:spLocks noGrp="1"/>
          </p:cNvSpPr>
          <p:nvPr>
            <p:ph type="title"/>
          </p:nvPr>
        </p:nvSpPr>
        <p:spPr>
          <a:xfrm>
            <a:off x="838200" y="319405"/>
            <a:ext cx="10515600" cy="1325563"/>
          </a:xfrm>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15F9AD30-A76D-4143-846A-9CD84C8AA735}"/>
              </a:ext>
            </a:extLst>
          </p:cNvPr>
          <p:cNvSpPr>
            <a:spLocks noGrp="1"/>
          </p:cNvSpPr>
          <p:nvPr>
            <p:ph idx="1"/>
          </p:nvPr>
        </p:nvSpPr>
        <p:spPr/>
        <p:txBody>
          <a:bodyPr/>
          <a:lstStyle/>
          <a:p>
            <a:endParaRPr lang="en-US" sz="500">
              <a:latin typeface="Century Gothic" panose="020B0502020202020204" pitchFamily="34" charset="0"/>
            </a:endParaRPr>
          </a:p>
          <a:p>
            <a:r>
              <a:rPr lang="en-US" sz="2400">
                <a:latin typeface="Century Gothic" panose="020B0502020202020204" pitchFamily="34" charset="0"/>
              </a:rPr>
              <a:t>Here’s an example of a headline with fluff words:</a:t>
            </a:r>
          </a:p>
          <a:p>
            <a:pPr lvl="1"/>
            <a:r>
              <a:rPr lang="en-US" sz="2000">
                <a:latin typeface="Century Gothic" panose="020B0502020202020204" pitchFamily="34" charset="0"/>
              </a:rPr>
              <a:t>Why It Is Very Important to Basically Avoid Fluff Words That Are Rather Empty and Sometimes a Little Distracting in Your Headlines and in Your Writing</a:t>
            </a:r>
          </a:p>
          <a:p>
            <a:endParaRPr lang="en-US" sz="500">
              <a:latin typeface="Century Gothic" panose="020B0502020202020204" pitchFamily="34" charset="0"/>
            </a:endParaRPr>
          </a:p>
          <a:p>
            <a:r>
              <a:rPr lang="en-US" sz="2400">
                <a:latin typeface="Century Gothic" panose="020B0502020202020204" pitchFamily="34" charset="0"/>
              </a:rPr>
              <a:t>Here’s a better, more compelling headline:</a:t>
            </a:r>
          </a:p>
          <a:p>
            <a:pPr lvl="1"/>
            <a:r>
              <a:rPr lang="en-US" sz="2000">
                <a:latin typeface="Century Gothic" panose="020B0502020202020204" pitchFamily="34" charset="0"/>
              </a:rPr>
              <a:t>How Fluff Words Are Driving Your Readers Away and How You Can Avoid Them in Your Writing</a:t>
            </a:r>
          </a:p>
          <a:p>
            <a:endParaRPr lang="en-US" sz="500">
              <a:latin typeface="Century Gothic" panose="020B0502020202020204" pitchFamily="34" charset="0"/>
            </a:endParaRPr>
          </a:p>
          <a:p>
            <a:r>
              <a:rPr lang="en-US" sz="2400">
                <a:latin typeface="Century Gothic" panose="020B0502020202020204" pitchFamily="34" charset="0"/>
              </a:rPr>
              <a:t>The headline is compelling without being misleading or full of hype.</a:t>
            </a:r>
            <a:endParaRPr lang="en-PK" sz="2400">
              <a:latin typeface="Century Gothic" panose="020B0502020202020204" pitchFamily="34" charset="0"/>
            </a:endParaRPr>
          </a:p>
          <a:p>
            <a:endParaRPr lang="en-PK"/>
          </a:p>
        </p:txBody>
      </p:sp>
    </p:spTree>
    <p:extLst>
      <p:ext uri="{BB962C8B-B14F-4D97-AF65-F5344CB8AC3E}">
        <p14:creationId xmlns:p14="http://schemas.microsoft.com/office/powerpoint/2010/main" val="1648635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ED6E-3821-4F69-B41E-558B02592E5E}"/>
              </a:ext>
            </a:extLst>
          </p:cNvPr>
          <p:cNvSpPr>
            <a:spLocks noGrp="1"/>
          </p:cNvSpPr>
          <p:nvPr>
            <p:ph type="title"/>
          </p:nvPr>
        </p:nvSpPr>
        <p:spPr>
          <a:xfrm>
            <a:off x="838200" y="18255"/>
            <a:ext cx="10515600" cy="1325563"/>
          </a:xfrm>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DCE4CCA5-E9A7-4470-A5EF-5AB1C436E384}"/>
              </a:ext>
            </a:extLst>
          </p:cNvPr>
          <p:cNvSpPr>
            <a:spLocks noGrp="1"/>
          </p:cNvSpPr>
          <p:nvPr>
            <p:ph idx="1"/>
          </p:nvPr>
        </p:nvSpPr>
        <p:spPr>
          <a:xfrm>
            <a:off x="838200" y="1343818"/>
            <a:ext cx="10515600" cy="5262563"/>
          </a:xfrm>
        </p:spPr>
        <p:txBody>
          <a:bodyPr>
            <a:normAutofit fontScale="77500" lnSpcReduction="20000"/>
          </a:bodyPr>
          <a:lstStyle/>
          <a:p>
            <a:endParaRPr lang="en-US" sz="1000">
              <a:latin typeface="Century Gothic" panose="020B0502020202020204" pitchFamily="34" charset="0"/>
            </a:endParaRPr>
          </a:p>
          <a:p>
            <a:r>
              <a:rPr lang="en-US">
                <a:latin typeface="Century Gothic" panose="020B0502020202020204" pitchFamily="34" charset="0"/>
              </a:rPr>
              <a:t>Headlines that don’t work well are often merely statements or incomplete phrases.</a:t>
            </a:r>
          </a:p>
          <a:p>
            <a:endParaRPr lang="en-US" sz="1100">
              <a:latin typeface="Century Gothic" panose="020B0502020202020204" pitchFamily="34" charset="0"/>
            </a:endParaRPr>
          </a:p>
          <a:p>
            <a:r>
              <a:rPr lang="en-US">
                <a:latin typeface="Century Gothic" panose="020B0502020202020204" pitchFamily="34" charset="0"/>
              </a:rPr>
              <a:t>For example, consider three blog headlines found on a fitness and nutrition website:</a:t>
            </a:r>
          </a:p>
          <a:p>
            <a:pPr lvl="1"/>
            <a:r>
              <a:rPr lang="en-US">
                <a:latin typeface="Century Gothic" panose="020B0502020202020204" pitchFamily="34" charset="0"/>
              </a:rPr>
              <a:t>Chocolate for Breakfast</a:t>
            </a:r>
          </a:p>
          <a:p>
            <a:pPr lvl="1"/>
            <a:r>
              <a:rPr lang="en-US">
                <a:latin typeface="Century Gothic" panose="020B0502020202020204" pitchFamily="34" charset="0"/>
              </a:rPr>
              <a:t>Benefits of Meditation</a:t>
            </a:r>
          </a:p>
          <a:p>
            <a:pPr lvl="1"/>
            <a:r>
              <a:rPr lang="en-US">
                <a:latin typeface="Century Gothic" panose="020B0502020202020204" pitchFamily="34" charset="0"/>
              </a:rPr>
              <a:t>Win the War Against Childhood Obesity</a:t>
            </a:r>
          </a:p>
          <a:p>
            <a:endParaRPr lang="en-US" sz="1100">
              <a:latin typeface="Century Gothic" panose="020B0502020202020204" pitchFamily="34" charset="0"/>
            </a:endParaRPr>
          </a:p>
          <a:p>
            <a:r>
              <a:rPr lang="en-US">
                <a:latin typeface="Century Gothic" panose="020B0502020202020204" pitchFamily="34" charset="0"/>
              </a:rPr>
              <a:t>Notice how all three headlines are simply statements of (presumably) fact. </a:t>
            </a:r>
          </a:p>
          <a:p>
            <a:r>
              <a:rPr lang="en-US">
                <a:latin typeface="Century Gothic" panose="020B0502020202020204" pitchFamily="34" charset="0"/>
              </a:rPr>
              <a:t>They can be dramatically improved, and often by a simple alteration such as</a:t>
            </a:r>
          </a:p>
          <a:p>
            <a:pPr lvl="1"/>
            <a:r>
              <a:rPr lang="en-US">
                <a:latin typeface="Century Gothic" panose="020B0502020202020204" pitchFamily="34" charset="0"/>
              </a:rPr>
              <a:t>Chocolate for Breakfast?</a:t>
            </a:r>
          </a:p>
          <a:p>
            <a:pPr lvl="1"/>
            <a:r>
              <a:rPr lang="en-US">
                <a:latin typeface="Century Gothic" panose="020B0502020202020204" pitchFamily="34" charset="0"/>
              </a:rPr>
              <a:t>7 Benefits of Meditation</a:t>
            </a:r>
          </a:p>
          <a:p>
            <a:pPr lvl="1"/>
            <a:r>
              <a:rPr lang="en-US">
                <a:latin typeface="Century Gothic" panose="020B0502020202020204" pitchFamily="34" charset="0"/>
              </a:rPr>
              <a:t>How to Win the War Against Childhood Obesity</a:t>
            </a:r>
          </a:p>
          <a:p>
            <a:endParaRPr lang="en-US" sz="1100">
              <a:latin typeface="Century Gothic" panose="020B0502020202020204" pitchFamily="34" charset="0"/>
            </a:endParaRPr>
          </a:p>
          <a:p>
            <a:r>
              <a:rPr lang="en-US">
                <a:latin typeface="Century Gothic" panose="020B0502020202020204" pitchFamily="34" charset="0"/>
              </a:rPr>
              <a:t>Although these modified headlines aren’t perfect, they’re considerably more effective than their originals</a:t>
            </a:r>
            <a:endParaRPr lang="en-PK">
              <a:latin typeface="Century Gothic" panose="020B0502020202020204" pitchFamily="34" charset="0"/>
            </a:endParaRPr>
          </a:p>
        </p:txBody>
      </p:sp>
    </p:spTree>
    <p:extLst>
      <p:ext uri="{BB962C8B-B14F-4D97-AF65-F5344CB8AC3E}">
        <p14:creationId xmlns:p14="http://schemas.microsoft.com/office/powerpoint/2010/main" val="2852485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3AD4-C4AE-48BA-9664-A88FA3E02A06}"/>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B41E329E-9F36-4C08-91D1-7E21A6B6C14E}"/>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2- Includes a strong introduction:</a:t>
            </a:r>
          </a:p>
          <a:p>
            <a:endParaRPr lang="en-US" sz="800">
              <a:latin typeface="Century Gothic" panose="020B0502020202020204" pitchFamily="34" charset="0"/>
            </a:endParaRPr>
          </a:p>
          <a:p>
            <a:r>
              <a:rPr lang="en-US" sz="2400">
                <a:latin typeface="Century Gothic" panose="020B0502020202020204" pitchFamily="34" charset="0"/>
              </a:rPr>
              <a:t>The weakest part of an article is often the introduction. </a:t>
            </a:r>
          </a:p>
          <a:p>
            <a:endParaRPr lang="en-US" sz="800">
              <a:latin typeface="Century Gothic" panose="020B0502020202020204" pitchFamily="34" charset="0"/>
            </a:endParaRPr>
          </a:p>
          <a:p>
            <a:r>
              <a:rPr lang="en-US" sz="2400">
                <a:latin typeface="Century Gothic" panose="020B0502020202020204" pitchFamily="34" charset="0"/>
              </a:rPr>
              <a:t>Sometimes a blog post can go from being good to great if you just chop off the first five paragraphs to get the reader to the point quicker. </a:t>
            </a:r>
          </a:p>
          <a:p>
            <a:endParaRPr lang="en-US" sz="800">
              <a:latin typeface="Century Gothic" panose="020B0502020202020204" pitchFamily="34" charset="0"/>
            </a:endParaRPr>
          </a:p>
          <a:p>
            <a:r>
              <a:rPr lang="en-US" sz="2400">
                <a:latin typeface="Century Gothic" panose="020B0502020202020204" pitchFamily="34" charset="0"/>
              </a:rPr>
              <a:t>Exceptional introductions contain the following elements:</a:t>
            </a:r>
          </a:p>
          <a:p>
            <a:pPr lvl="1"/>
            <a:r>
              <a:rPr lang="en-US" sz="2000">
                <a:latin typeface="Century Gothic" panose="020B0502020202020204" pitchFamily="34" charset="0"/>
              </a:rPr>
              <a:t>Intro copy is extremely easy to consume and develops a rhythm for the post.</a:t>
            </a:r>
          </a:p>
          <a:p>
            <a:pPr lvl="1"/>
            <a:r>
              <a:rPr lang="en-US" sz="2000">
                <a:latin typeface="Century Gothic" panose="020B0502020202020204" pitchFamily="34" charset="0"/>
              </a:rPr>
              <a:t>Intro copy draws readers in and compels them to read the entire article.</a:t>
            </a:r>
            <a:endParaRPr lang="en-PK" sz="2000">
              <a:latin typeface="Century Gothic" panose="020B0502020202020204" pitchFamily="34" charset="0"/>
            </a:endParaRPr>
          </a:p>
        </p:txBody>
      </p:sp>
    </p:spTree>
    <p:extLst>
      <p:ext uri="{BB962C8B-B14F-4D97-AF65-F5344CB8AC3E}">
        <p14:creationId xmlns:p14="http://schemas.microsoft.com/office/powerpoint/2010/main" val="29138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1928-2A43-4D6F-B6D2-685D06BD985E}"/>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C0D83AB3-064E-4FF2-A8E0-07D9FB5DF0F7}"/>
              </a:ext>
            </a:extLst>
          </p:cNvPr>
          <p:cNvSpPr>
            <a:spLocks noGrp="1"/>
          </p:cNvSpPr>
          <p:nvPr>
            <p:ph idx="1"/>
          </p:nvPr>
        </p:nvSpPr>
        <p:spPr/>
        <p:txBody>
          <a:bodyPr>
            <a:noAutofit/>
          </a:bodyPr>
          <a:lstStyle/>
          <a:p>
            <a:r>
              <a:rPr lang="en-US" sz="2400">
                <a:latin typeface="Century Gothic" panose="020B0502020202020204" pitchFamily="34" charset="0"/>
              </a:rPr>
              <a:t>When writing your introduction, here’s a trick you can use: </a:t>
            </a:r>
          </a:p>
          <a:p>
            <a:pPr lvl="1"/>
            <a:endParaRPr lang="en-US" sz="800">
              <a:latin typeface="Century Gothic" panose="020B0502020202020204" pitchFamily="34" charset="0"/>
            </a:endParaRPr>
          </a:p>
          <a:p>
            <a:pPr lvl="1"/>
            <a:r>
              <a:rPr lang="en-US" sz="2200">
                <a:latin typeface="Century Gothic" panose="020B0502020202020204" pitchFamily="34" charset="0"/>
              </a:rPr>
              <a:t>Open the post with a punchy, curiosity-building sentence. </a:t>
            </a:r>
          </a:p>
          <a:p>
            <a:pPr lvl="1"/>
            <a:r>
              <a:rPr lang="en-US" sz="2200">
                <a:latin typeface="Century Gothic" panose="020B0502020202020204" pitchFamily="34" charset="0"/>
              </a:rPr>
              <a:t>Keep it short (rarely longer than eight words). </a:t>
            </a:r>
          </a:p>
          <a:p>
            <a:pPr lvl="1"/>
            <a:r>
              <a:rPr lang="en-US" sz="2200">
                <a:latin typeface="Century Gothic" panose="020B0502020202020204" pitchFamily="34" charset="0"/>
              </a:rPr>
              <a:t>The first sentence is intended to create a “greased chute” (a term coined by copywriter Joe Sugarman) that starts the reader “sliding” down the page.</a:t>
            </a:r>
          </a:p>
          <a:p>
            <a:r>
              <a:rPr lang="en-US" sz="2400">
                <a:latin typeface="Century Gothic" panose="020B0502020202020204" pitchFamily="34" charset="0"/>
              </a:rPr>
              <a:t>Here are a few examples of this type of opening line:</a:t>
            </a:r>
          </a:p>
          <a:p>
            <a:pPr lvl="1"/>
            <a:endParaRPr lang="en-US" sz="800">
              <a:latin typeface="Century Gothic" panose="020B0502020202020204" pitchFamily="34" charset="0"/>
            </a:endParaRPr>
          </a:p>
          <a:p>
            <a:pPr lvl="1"/>
            <a:r>
              <a:rPr lang="en-US" sz="2200">
                <a:latin typeface="Century Gothic" panose="020B0502020202020204" pitchFamily="34" charset="0"/>
              </a:rPr>
              <a:t>You’ve finally found it.</a:t>
            </a:r>
          </a:p>
          <a:p>
            <a:pPr lvl="1"/>
            <a:r>
              <a:rPr lang="en-US" sz="2200">
                <a:latin typeface="Century Gothic" panose="020B0502020202020204" pitchFamily="34" charset="0"/>
              </a:rPr>
              <a:t>Here’s the big misconception . . .</a:t>
            </a:r>
          </a:p>
          <a:p>
            <a:pPr lvl="1"/>
            <a:r>
              <a:rPr lang="en-US" sz="2200">
                <a:latin typeface="Century Gothic" panose="020B0502020202020204" pitchFamily="34" charset="0"/>
              </a:rPr>
              <a:t>Stop me if you’ve heard this before.</a:t>
            </a:r>
            <a:endParaRPr lang="en-PK" sz="2200">
              <a:latin typeface="Century Gothic" panose="020B0502020202020204" pitchFamily="34" charset="0"/>
            </a:endParaRPr>
          </a:p>
        </p:txBody>
      </p:sp>
    </p:spTree>
    <p:extLst>
      <p:ext uri="{BB962C8B-B14F-4D97-AF65-F5344CB8AC3E}">
        <p14:creationId xmlns:p14="http://schemas.microsoft.com/office/powerpoint/2010/main" val="3348561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B6E-3CCD-4236-9F72-933AF4EA5AA8}"/>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C07A5420-8EB0-4F06-8D1D-BF5E7387916A}"/>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3-Offers easy-to-consume content:</a:t>
            </a:r>
          </a:p>
          <a:p>
            <a:endParaRPr lang="en-US" sz="800">
              <a:latin typeface="Century Gothic" panose="020B0502020202020204" pitchFamily="34" charset="0"/>
            </a:endParaRPr>
          </a:p>
          <a:p>
            <a:r>
              <a:rPr lang="en-US" sz="2400">
                <a:latin typeface="Century Gothic" panose="020B0502020202020204" pitchFamily="34" charset="0"/>
              </a:rPr>
              <a:t>One of the goals of a blogger is for people to read the entire article, from start to finish, and not bounce to somewhere in between. </a:t>
            </a:r>
          </a:p>
          <a:p>
            <a:endParaRPr lang="en-US" sz="800">
              <a:latin typeface="Century Gothic" panose="020B0502020202020204" pitchFamily="34" charset="0"/>
            </a:endParaRPr>
          </a:p>
          <a:p>
            <a:r>
              <a:rPr lang="en-US" sz="2400">
                <a:latin typeface="Century Gothic" panose="020B0502020202020204" pitchFamily="34" charset="0"/>
              </a:rPr>
              <a:t>Blog content isn’t doing its job if it isn’t easy to consume. </a:t>
            </a:r>
          </a:p>
          <a:p>
            <a:endParaRPr lang="en-US" sz="800">
              <a:latin typeface="Century Gothic" panose="020B0502020202020204" pitchFamily="34" charset="0"/>
            </a:endParaRPr>
          </a:p>
          <a:p>
            <a:r>
              <a:rPr lang="en-US" sz="2400">
                <a:latin typeface="Century Gothic" panose="020B0502020202020204" pitchFamily="34" charset="0"/>
              </a:rPr>
              <a:t>To ensure that your content is easy to read, be sure that:</a:t>
            </a:r>
          </a:p>
          <a:p>
            <a:pPr lvl="1"/>
            <a:r>
              <a:rPr lang="en-US" sz="2200">
                <a:latin typeface="Century Gothic" panose="020B0502020202020204" pitchFamily="34" charset="0"/>
              </a:rPr>
              <a:t>Copy is formatted in a way that makes the article easy to consume.</a:t>
            </a:r>
          </a:p>
          <a:p>
            <a:pPr lvl="1"/>
            <a:r>
              <a:rPr lang="en-US" sz="2200">
                <a:latin typeface="Century Gothic" panose="020B0502020202020204" pitchFamily="34" charset="0"/>
              </a:rPr>
              <a:t>Transitions between ideas and </a:t>
            </a:r>
            <a:r>
              <a:rPr lang="en-US" sz="2200" err="1">
                <a:latin typeface="Century Gothic" panose="020B0502020202020204" pitchFamily="34" charset="0"/>
              </a:rPr>
              <a:t>subheadlines</a:t>
            </a:r>
            <a:r>
              <a:rPr lang="en-US" sz="2200">
                <a:latin typeface="Century Gothic" panose="020B0502020202020204" pitchFamily="34" charset="0"/>
              </a:rPr>
              <a:t> are smooth.</a:t>
            </a:r>
            <a:endParaRPr lang="en-PK" sz="2200">
              <a:latin typeface="Century Gothic" panose="020B0502020202020204" pitchFamily="34" charset="0"/>
            </a:endParaRPr>
          </a:p>
        </p:txBody>
      </p:sp>
    </p:spTree>
    <p:extLst>
      <p:ext uri="{BB962C8B-B14F-4D97-AF65-F5344CB8AC3E}">
        <p14:creationId xmlns:p14="http://schemas.microsoft.com/office/powerpoint/2010/main" val="932781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93F9-2FEE-4DED-B02C-4062574767C8}"/>
              </a:ext>
            </a:extLst>
          </p:cNvPr>
          <p:cNvSpPr>
            <a:spLocks noGrp="1"/>
          </p:cNvSpPr>
          <p:nvPr>
            <p:ph type="title"/>
          </p:nvPr>
        </p:nvSpPr>
        <p:spPr>
          <a:xfrm>
            <a:off x="838200" y="18255"/>
            <a:ext cx="10515600" cy="1325563"/>
          </a:xfrm>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FDD1AC21-F200-43AD-8865-1024971E4D74}"/>
              </a:ext>
            </a:extLst>
          </p:cNvPr>
          <p:cNvSpPr>
            <a:spLocks noGrp="1"/>
          </p:cNvSpPr>
          <p:nvPr>
            <p:ph idx="1"/>
          </p:nvPr>
        </p:nvSpPr>
        <p:spPr>
          <a:xfrm>
            <a:off x="792480" y="1493520"/>
            <a:ext cx="10515600" cy="4713923"/>
          </a:xfrm>
        </p:spPr>
        <p:txBody>
          <a:bodyPr>
            <a:normAutofit fontScale="77500" lnSpcReduction="20000"/>
          </a:bodyPr>
          <a:lstStyle/>
          <a:p>
            <a:endParaRPr lang="en-US" sz="1000">
              <a:latin typeface="Century Gothic" panose="020B0502020202020204" pitchFamily="34" charset="0"/>
            </a:endParaRPr>
          </a:p>
          <a:p>
            <a:r>
              <a:rPr lang="en-US">
                <a:latin typeface="Century Gothic" panose="020B0502020202020204" pitchFamily="34" charset="0"/>
              </a:rPr>
              <a:t>Blog articles aren’t like books. An exceptional blog should not consist of dense, long paragraphs with few to no images or video. </a:t>
            </a:r>
          </a:p>
          <a:p>
            <a:endParaRPr lang="en-US" sz="1000">
              <a:latin typeface="Century Gothic" panose="020B0502020202020204" pitchFamily="34" charset="0"/>
            </a:endParaRPr>
          </a:p>
          <a:p>
            <a:r>
              <a:rPr lang="en-US">
                <a:latin typeface="Century Gothic" panose="020B0502020202020204" pitchFamily="34" charset="0"/>
              </a:rPr>
              <a:t>Long, uninterrupted blocks of text are intimidating to a reader, not to mention visually unappealing. </a:t>
            </a:r>
          </a:p>
          <a:p>
            <a:endParaRPr lang="en-US" sz="1100">
              <a:latin typeface="Century Gothic" panose="020B0502020202020204" pitchFamily="34" charset="0"/>
            </a:endParaRPr>
          </a:p>
          <a:p>
            <a:r>
              <a:rPr lang="en-US">
                <a:latin typeface="Century Gothic" panose="020B0502020202020204" pitchFamily="34" charset="0"/>
              </a:rPr>
              <a:t>Help move the reader through the content by breaking up text with the following:</a:t>
            </a:r>
          </a:p>
          <a:p>
            <a:pPr lvl="1"/>
            <a:endParaRPr lang="en-US" sz="1000">
              <a:latin typeface="Century Gothic" panose="020B0502020202020204" pitchFamily="34" charset="0"/>
            </a:endParaRPr>
          </a:p>
          <a:p>
            <a:pPr lvl="1"/>
            <a:r>
              <a:rPr lang="en-US">
                <a:latin typeface="Century Gothic" panose="020B0502020202020204" pitchFamily="34" charset="0"/>
              </a:rPr>
              <a:t>Bulleted lists</a:t>
            </a:r>
          </a:p>
          <a:p>
            <a:pPr lvl="1"/>
            <a:r>
              <a:rPr lang="en-US">
                <a:latin typeface="Century Gothic" panose="020B0502020202020204" pitchFamily="34" charset="0"/>
              </a:rPr>
              <a:t>Numbered lists</a:t>
            </a:r>
          </a:p>
          <a:p>
            <a:pPr lvl="1"/>
            <a:r>
              <a:rPr lang="en-US">
                <a:latin typeface="Century Gothic" panose="020B0502020202020204" pitchFamily="34" charset="0"/>
              </a:rPr>
              <a:t>Block quotes</a:t>
            </a:r>
          </a:p>
          <a:p>
            <a:pPr lvl="1"/>
            <a:r>
              <a:rPr lang="en-US">
                <a:latin typeface="Century Gothic" panose="020B0502020202020204" pitchFamily="34" charset="0"/>
              </a:rPr>
              <a:t>Subheadings</a:t>
            </a:r>
          </a:p>
          <a:p>
            <a:pPr lvl="1"/>
            <a:r>
              <a:rPr lang="en-US">
                <a:latin typeface="Century Gothic" panose="020B0502020202020204" pitchFamily="34" charset="0"/>
              </a:rPr>
              <a:t>Artwork and images (such as pictures, GIFs, infographics, and embedded videos)</a:t>
            </a:r>
          </a:p>
          <a:p>
            <a:pPr lvl="1"/>
            <a:r>
              <a:rPr lang="en-US">
                <a:latin typeface="Century Gothic" panose="020B0502020202020204" pitchFamily="34" charset="0"/>
              </a:rPr>
              <a:t>Bold font</a:t>
            </a:r>
          </a:p>
          <a:p>
            <a:pPr lvl="1"/>
            <a:r>
              <a:rPr lang="en-US">
                <a:latin typeface="Century Gothic" panose="020B0502020202020204" pitchFamily="34" charset="0"/>
              </a:rPr>
              <a:t>Italics</a:t>
            </a:r>
            <a:endParaRPr lang="en-PK">
              <a:latin typeface="Century Gothic" panose="020B0502020202020204" pitchFamily="34" charset="0"/>
            </a:endParaRPr>
          </a:p>
        </p:txBody>
      </p:sp>
    </p:spTree>
    <p:extLst>
      <p:ext uri="{BB962C8B-B14F-4D97-AF65-F5344CB8AC3E}">
        <p14:creationId xmlns:p14="http://schemas.microsoft.com/office/powerpoint/2010/main" val="2543402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5917-3DB2-4134-B568-10CA6599F669}"/>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FC9D1599-6558-48D4-B742-05AA8C0671C9}"/>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4- Satisfies your goal:</a:t>
            </a:r>
          </a:p>
          <a:p>
            <a:r>
              <a:rPr lang="en-US" sz="2400">
                <a:latin typeface="Century Gothic" panose="020B0502020202020204" pitchFamily="34" charset="0"/>
              </a:rPr>
              <a:t>Although a blog has many goals, such as branding, providing your audience value, and establishing yourself as an authority, the main goal of a blog is to generate quality leads that ultimately lead to sales.</a:t>
            </a:r>
          </a:p>
          <a:p>
            <a:endParaRPr lang="en-US" sz="500">
              <a:latin typeface="Century Gothic" panose="020B0502020202020204" pitchFamily="34" charset="0"/>
            </a:endParaRPr>
          </a:p>
          <a:p>
            <a:r>
              <a:rPr lang="en-US" sz="2400">
                <a:latin typeface="Century Gothic" panose="020B0502020202020204" pitchFamily="34" charset="0"/>
              </a:rPr>
              <a:t>The keys to higher conversion rates from blog content are as follows:</a:t>
            </a:r>
          </a:p>
          <a:p>
            <a:pPr lvl="1"/>
            <a:endParaRPr lang="en-US" sz="800" b="1">
              <a:latin typeface="Century Gothic" panose="020B0502020202020204" pitchFamily="34" charset="0"/>
            </a:endParaRPr>
          </a:p>
          <a:p>
            <a:pPr lvl="1"/>
            <a:r>
              <a:rPr lang="en-US" sz="2000" b="1">
                <a:latin typeface="Century Gothic" panose="020B0502020202020204" pitchFamily="34" charset="0"/>
              </a:rPr>
              <a:t>Relevance: </a:t>
            </a:r>
            <a:r>
              <a:rPr lang="en-US" sz="2000">
                <a:latin typeface="Century Gothic" panose="020B0502020202020204" pitchFamily="34" charset="0"/>
              </a:rPr>
              <a:t>The offer you make in the post needs to relate to that articles’ topic. The more congruent the offer, the more likely you’ll secure a conversion.</a:t>
            </a:r>
          </a:p>
          <a:p>
            <a:pPr lvl="1"/>
            <a:r>
              <a:rPr lang="en-US" sz="2000" b="1">
                <a:latin typeface="Century Gothic" panose="020B0502020202020204" pitchFamily="34" charset="0"/>
              </a:rPr>
              <a:t>Consumption: </a:t>
            </a:r>
            <a:r>
              <a:rPr lang="en-US" sz="2000">
                <a:latin typeface="Century Gothic" panose="020B0502020202020204" pitchFamily="34" charset="0"/>
              </a:rPr>
              <a:t>If the copy is difficult to get through, readers will leave your page in frustration.</a:t>
            </a:r>
            <a:endParaRPr lang="en-PK" sz="2000">
              <a:latin typeface="Century Gothic" panose="020B0502020202020204" pitchFamily="34" charset="0"/>
            </a:endParaRPr>
          </a:p>
        </p:txBody>
      </p:sp>
    </p:spTree>
    <p:extLst>
      <p:ext uri="{BB962C8B-B14F-4D97-AF65-F5344CB8AC3E}">
        <p14:creationId xmlns:p14="http://schemas.microsoft.com/office/powerpoint/2010/main" val="338634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5A23-5D06-4AFA-B825-D72A30F502B3}"/>
              </a:ext>
            </a:extLst>
          </p:cNvPr>
          <p:cNvSpPr>
            <a:spLocks noGrp="1"/>
          </p:cNvSpPr>
          <p:nvPr>
            <p:ph type="title"/>
          </p:nvPr>
        </p:nvSpPr>
        <p:spPr>
          <a:xfrm>
            <a:off x="838200" y="18255"/>
            <a:ext cx="10515600" cy="1325563"/>
          </a:xfrm>
        </p:spPr>
        <p:txBody>
          <a:bodyPr>
            <a:normAutofit/>
          </a:bodyPr>
          <a:lstStyle/>
          <a:p>
            <a:r>
              <a:rPr lang="en-US" sz="3600" b="1">
                <a:solidFill>
                  <a:srgbClr val="002060"/>
                </a:solidFill>
                <a:latin typeface="Century Gothic" panose="020B0502020202020204" pitchFamily="34" charset="0"/>
              </a:rPr>
              <a:t>1-Brainstorming blog post ideas:</a:t>
            </a:r>
            <a:endParaRPr lang="en-PK" sz="360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7EC79A2F-7CC1-4439-BA33-563998FF3AAA}"/>
              </a:ext>
            </a:extLst>
          </p:cNvPr>
          <p:cNvSpPr>
            <a:spLocks noGrp="1"/>
          </p:cNvSpPr>
          <p:nvPr>
            <p:ph idx="1"/>
          </p:nvPr>
        </p:nvSpPr>
        <p:spPr>
          <a:xfrm>
            <a:off x="838200" y="1343818"/>
            <a:ext cx="10515600" cy="4833145"/>
          </a:xfrm>
        </p:spPr>
        <p:txBody>
          <a:bodyPr>
            <a:normAutofit fontScale="92500"/>
          </a:bodyPr>
          <a:lstStyle/>
          <a:p>
            <a:pPr marL="0" indent="0">
              <a:buNone/>
            </a:pPr>
            <a:r>
              <a:rPr lang="en-US" sz="2600" b="1">
                <a:latin typeface="Century Gothic" panose="020B0502020202020204" pitchFamily="34" charset="0"/>
              </a:rPr>
              <a:t>A-Get inspiration from your customer avatar</a:t>
            </a:r>
            <a:r>
              <a:rPr lang="en-US" sz="2400" b="1">
                <a:latin typeface="Century Gothic" panose="020B0502020202020204" pitchFamily="34" charset="0"/>
              </a:rPr>
              <a:t>:</a:t>
            </a:r>
          </a:p>
          <a:p>
            <a:r>
              <a:rPr lang="en-US" sz="2400">
                <a:latin typeface="Century Gothic" panose="020B0502020202020204" pitchFamily="34" charset="0"/>
              </a:rPr>
              <a:t>What blog posts, videos, podcasts, and so on should you create to attract and convert your avatar?</a:t>
            </a:r>
          </a:p>
          <a:p>
            <a:endParaRPr lang="en-US" sz="900">
              <a:latin typeface="Century Gothic" panose="020B0502020202020204" pitchFamily="34" charset="0"/>
            </a:endParaRPr>
          </a:p>
          <a:p>
            <a:r>
              <a:rPr lang="en-US" sz="2400">
                <a:latin typeface="Century Gothic" panose="020B0502020202020204" pitchFamily="34" charset="0"/>
              </a:rPr>
              <a:t>Start by looking at the five components of your avatar:</a:t>
            </a:r>
          </a:p>
          <a:p>
            <a:pPr lvl="1"/>
            <a:endParaRPr lang="en-US" sz="900" b="1">
              <a:latin typeface="Century Gothic" panose="020B0502020202020204" pitchFamily="34" charset="0"/>
            </a:endParaRPr>
          </a:p>
          <a:p>
            <a:pPr lvl="1"/>
            <a:r>
              <a:rPr lang="en-US" sz="2200" b="1">
                <a:latin typeface="Century Gothic" panose="020B0502020202020204" pitchFamily="34" charset="0"/>
              </a:rPr>
              <a:t>Goals and values: </a:t>
            </a:r>
            <a:r>
              <a:rPr lang="en-US" sz="2200">
                <a:latin typeface="Century Gothic" panose="020B0502020202020204" pitchFamily="34" charset="0"/>
              </a:rPr>
              <a:t>What is the avatar trying to achieve? What values does he hold dear?</a:t>
            </a:r>
          </a:p>
          <a:p>
            <a:pPr lvl="1"/>
            <a:endParaRPr lang="en-US" sz="300">
              <a:latin typeface="Century Gothic" panose="020B0502020202020204" pitchFamily="34" charset="0"/>
            </a:endParaRPr>
          </a:p>
          <a:p>
            <a:pPr lvl="1"/>
            <a:r>
              <a:rPr lang="en-US" sz="2200" b="1">
                <a:latin typeface="Century Gothic" panose="020B0502020202020204" pitchFamily="34" charset="0"/>
              </a:rPr>
              <a:t>Sources of information: </a:t>
            </a:r>
            <a:r>
              <a:rPr lang="en-US" sz="2200">
                <a:latin typeface="Century Gothic" panose="020B0502020202020204" pitchFamily="34" charset="0"/>
              </a:rPr>
              <a:t>What books, magazines, blogs, and other publications does the avatar reference for information?</a:t>
            </a:r>
          </a:p>
          <a:p>
            <a:pPr lvl="1"/>
            <a:endParaRPr lang="en-US" sz="300" b="1">
              <a:latin typeface="Century Gothic" panose="020B0502020202020204" pitchFamily="34" charset="0"/>
            </a:endParaRPr>
          </a:p>
          <a:p>
            <a:pPr lvl="1"/>
            <a:r>
              <a:rPr lang="en-US" sz="2200" b="1">
                <a:latin typeface="Century Gothic" panose="020B0502020202020204" pitchFamily="34" charset="0"/>
              </a:rPr>
              <a:t>Demographics: </a:t>
            </a:r>
            <a:r>
              <a:rPr lang="en-US" sz="2200">
                <a:latin typeface="Century Gothic" panose="020B0502020202020204" pitchFamily="34" charset="0"/>
              </a:rPr>
              <a:t>What is the age, gender, and marital status of the avatar?</a:t>
            </a:r>
          </a:p>
          <a:p>
            <a:pPr lvl="1"/>
            <a:endParaRPr lang="en-US" sz="300" b="1">
              <a:latin typeface="Century Gothic" panose="020B0502020202020204" pitchFamily="34" charset="0"/>
            </a:endParaRPr>
          </a:p>
          <a:p>
            <a:pPr lvl="1"/>
            <a:r>
              <a:rPr lang="en-US" sz="2200" b="1">
                <a:latin typeface="Century Gothic" panose="020B0502020202020204" pitchFamily="34" charset="0"/>
              </a:rPr>
              <a:t>Challenges: </a:t>
            </a:r>
            <a:r>
              <a:rPr lang="en-US" sz="2200">
                <a:latin typeface="Century Gothic" panose="020B0502020202020204" pitchFamily="34" charset="0"/>
              </a:rPr>
              <a:t>What holds the avatar back from achieving her goals?</a:t>
            </a:r>
          </a:p>
          <a:p>
            <a:pPr lvl="1"/>
            <a:endParaRPr lang="en-US" sz="300">
              <a:latin typeface="Century Gothic" panose="020B0502020202020204" pitchFamily="34" charset="0"/>
            </a:endParaRPr>
          </a:p>
          <a:p>
            <a:pPr lvl="1"/>
            <a:r>
              <a:rPr lang="en-US" sz="2200" b="1">
                <a:latin typeface="Century Gothic" panose="020B0502020202020204" pitchFamily="34" charset="0"/>
              </a:rPr>
              <a:t>Objections: </a:t>
            </a:r>
            <a:r>
              <a:rPr lang="en-US" sz="2200">
                <a:latin typeface="Century Gothic" panose="020B0502020202020204" pitchFamily="34" charset="0"/>
              </a:rPr>
              <a:t>Why might the avatar choose not to buy your product or service?</a:t>
            </a:r>
            <a:endParaRPr lang="en-PK" sz="2200">
              <a:latin typeface="Century Gothic" panose="020B0502020202020204" pitchFamily="34" charset="0"/>
            </a:endParaRPr>
          </a:p>
        </p:txBody>
      </p:sp>
    </p:spTree>
    <p:extLst>
      <p:ext uri="{BB962C8B-B14F-4D97-AF65-F5344CB8AC3E}">
        <p14:creationId xmlns:p14="http://schemas.microsoft.com/office/powerpoint/2010/main" val="1121154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2ED8-F5FF-4C1B-AD66-51E0FD29FA7D}"/>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1CE40160-71F0-411F-98F7-CECA7514FD72}"/>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To help meet the goal, be sure to include the following in each article that you publish:</a:t>
            </a:r>
          </a:p>
          <a:p>
            <a:pPr lvl="1"/>
            <a:endParaRPr lang="en-US" sz="500">
              <a:latin typeface="Century Gothic" panose="020B0502020202020204" pitchFamily="34" charset="0"/>
            </a:endParaRPr>
          </a:p>
          <a:p>
            <a:pPr lvl="1"/>
            <a:r>
              <a:rPr lang="en-US" sz="2000">
                <a:latin typeface="Century Gothic" panose="020B0502020202020204" pitchFamily="34" charset="0"/>
              </a:rPr>
              <a:t>A clear call to action (CTA) that is relevant to the subject matter of the article.</a:t>
            </a:r>
          </a:p>
          <a:p>
            <a:pPr lvl="1"/>
            <a:endParaRPr lang="en-US" sz="300">
              <a:latin typeface="Century Gothic" panose="020B0502020202020204" pitchFamily="34" charset="0"/>
            </a:endParaRPr>
          </a:p>
          <a:p>
            <a:pPr lvl="1"/>
            <a:r>
              <a:rPr lang="en-US" sz="2000">
                <a:latin typeface="Century Gothic" panose="020B0502020202020204" pitchFamily="34" charset="0"/>
              </a:rPr>
              <a:t>Effective copy and design for the call to action so that it compels readers to take the desired action.</a:t>
            </a:r>
          </a:p>
          <a:p>
            <a:pPr lvl="1"/>
            <a:endParaRPr lang="en-US" sz="300">
              <a:latin typeface="Century Gothic" panose="020B0502020202020204" pitchFamily="34" charset="0"/>
            </a:endParaRPr>
          </a:p>
          <a:p>
            <a:pPr lvl="1"/>
            <a:r>
              <a:rPr lang="en-US" sz="2000">
                <a:latin typeface="Century Gothic" panose="020B0502020202020204" pitchFamily="34" charset="0"/>
              </a:rPr>
              <a:t>A call to action that is located in one or more prominent positions within the post, giving it a better chance of being seen.</a:t>
            </a:r>
            <a:endParaRPr lang="en-PK" sz="2000">
              <a:latin typeface="Century Gothic" panose="020B0502020202020204" pitchFamily="34" charset="0"/>
            </a:endParaRPr>
          </a:p>
        </p:txBody>
      </p:sp>
    </p:spTree>
    <p:extLst>
      <p:ext uri="{BB962C8B-B14F-4D97-AF65-F5344CB8AC3E}">
        <p14:creationId xmlns:p14="http://schemas.microsoft.com/office/powerpoint/2010/main" val="3278652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8348-2D49-4B83-876A-B6F7B7A044C2}"/>
              </a:ext>
            </a:extLst>
          </p:cNvPr>
          <p:cNvSpPr>
            <a:spLocks noGrp="1"/>
          </p:cNvSpPr>
          <p:nvPr>
            <p:ph type="title"/>
          </p:nvPr>
        </p:nvSpPr>
        <p:spPr>
          <a:xfrm>
            <a:off x="838200" y="292575"/>
            <a:ext cx="10515600" cy="1325563"/>
          </a:xfrm>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F30B7BA1-E30C-497C-A764-20E9053F46AB}"/>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5- Includes quality media:</a:t>
            </a:r>
          </a:p>
          <a:p>
            <a:endParaRPr lang="en-US" sz="300">
              <a:latin typeface="Century Gothic" panose="020B0502020202020204" pitchFamily="34" charset="0"/>
            </a:endParaRPr>
          </a:p>
          <a:p>
            <a:r>
              <a:rPr lang="en-US" sz="2400">
                <a:latin typeface="Century Gothic" panose="020B0502020202020204" pitchFamily="34" charset="0"/>
              </a:rPr>
              <a:t>The images, videos, and audio files that you include in an article make up the media of your post. </a:t>
            </a:r>
          </a:p>
          <a:p>
            <a:endParaRPr lang="en-US" sz="500">
              <a:latin typeface="Century Gothic" panose="020B0502020202020204" pitchFamily="34" charset="0"/>
            </a:endParaRPr>
          </a:p>
          <a:p>
            <a:r>
              <a:rPr lang="en-US" sz="2400">
                <a:latin typeface="Century Gothic" panose="020B0502020202020204" pitchFamily="34" charset="0"/>
              </a:rPr>
              <a:t>Quality media that loads quickly is extremely important to the success of an article. </a:t>
            </a:r>
          </a:p>
          <a:p>
            <a:endParaRPr lang="en-US" sz="300">
              <a:latin typeface="Century Gothic" panose="020B0502020202020204" pitchFamily="34" charset="0"/>
            </a:endParaRPr>
          </a:p>
          <a:p>
            <a:r>
              <a:rPr lang="en-US" sz="2400">
                <a:latin typeface="Century Gothic" panose="020B0502020202020204" pitchFamily="34" charset="0"/>
              </a:rPr>
              <a:t>Media that takes longer than three seconds to load, or is of poor quality, causes readers to become frustrated and seek out blog content that doesn’t make them wait or that looks fuzzy.</a:t>
            </a:r>
          </a:p>
        </p:txBody>
      </p:sp>
    </p:spTree>
    <p:extLst>
      <p:ext uri="{BB962C8B-B14F-4D97-AF65-F5344CB8AC3E}">
        <p14:creationId xmlns:p14="http://schemas.microsoft.com/office/powerpoint/2010/main" val="3020758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BD69-A8F2-4311-BD08-ACD661F4FD46}"/>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E29E16AB-91F3-4164-902C-131D3C6191BC}"/>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Committing to the production of high-quality media is one way to stand out in an industry saturated with content.</a:t>
            </a:r>
          </a:p>
          <a:p>
            <a:endParaRPr lang="en-US" sz="300">
              <a:latin typeface="Century Gothic" panose="020B0502020202020204" pitchFamily="34" charset="0"/>
            </a:endParaRPr>
          </a:p>
          <a:p>
            <a:r>
              <a:rPr lang="en-US" sz="2400">
                <a:latin typeface="Century Gothic" panose="020B0502020202020204" pitchFamily="34" charset="0"/>
              </a:rPr>
              <a:t>Therefore, be sure to include high-quality images, videos, and audio that are clean and crisp. </a:t>
            </a:r>
          </a:p>
          <a:p>
            <a:endParaRPr lang="en-US" sz="300">
              <a:latin typeface="Century Gothic" panose="020B0502020202020204" pitchFamily="34" charset="0"/>
            </a:endParaRPr>
          </a:p>
          <a:p>
            <a:r>
              <a:rPr lang="en-US" sz="2400">
                <a:latin typeface="Century Gothic" panose="020B0502020202020204" pitchFamily="34" charset="0"/>
              </a:rPr>
              <a:t>Also, look for instances where media can further explain or enrich a point made in an article.</a:t>
            </a:r>
            <a:endParaRPr lang="en-PK" sz="2400" b="1">
              <a:latin typeface="Century Gothic" panose="020B0502020202020204" pitchFamily="34" charset="0"/>
            </a:endParaRPr>
          </a:p>
          <a:p>
            <a:endParaRPr lang="en-PK" sz="2400"/>
          </a:p>
        </p:txBody>
      </p:sp>
    </p:spTree>
    <p:extLst>
      <p:ext uri="{BB962C8B-B14F-4D97-AF65-F5344CB8AC3E}">
        <p14:creationId xmlns:p14="http://schemas.microsoft.com/office/powerpoint/2010/main" val="1924933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39240" y="913765"/>
            <a:ext cx="9144000" cy="2387600"/>
          </a:xfrm>
        </p:spPr>
        <p:txBody>
          <a:bodyPr/>
          <a:lstStyle/>
          <a:p>
            <a:r>
              <a:rPr lang="en-US" b="1">
                <a:solidFill>
                  <a:srgbClr val="002060"/>
                </a:solidFill>
                <a:latin typeface="Century Gothic" panose="020B0502020202020204" pitchFamily="34" charset="0"/>
              </a:rPr>
              <a:t>Introduction To Digital Marketing</a:t>
            </a:r>
            <a:r>
              <a:rPr lang="en-US" b="1">
                <a:latin typeface="Century Gothic" panose="020B0502020202020204" pitchFamily="34" charset="0"/>
              </a:rPr>
              <a:t>    </a:t>
            </a:r>
            <a:endParaRPr lang="en-PK" b="1">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478280" y="3429001"/>
            <a:ext cx="9144000" cy="1656556"/>
          </a:xfrm>
        </p:spPr>
        <p:txBody>
          <a:bodyPr>
            <a:noAutofit/>
          </a:bodyPr>
          <a:lstStyle/>
          <a:p>
            <a:r>
              <a:rPr lang="en-US" b="1">
                <a:latin typeface="Century Gothic" panose="020B0502020202020204" pitchFamily="34" charset="0"/>
              </a:rPr>
              <a:t>Blogging For Business </a:t>
            </a:r>
            <a:r>
              <a:rPr lang="en-US" b="1" err="1">
                <a:latin typeface="Century Gothic" panose="020B0502020202020204" pitchFamily="34" charset="0"/>
              </a:rPr>
              <a:t>Cont</a:t>
            </a:r>
            <a:r>
              <a:rPr lang="en-US" b="1">
                <a:latin typeface="Century Gothic" panose="020B0502020202020204" pitchFamily="34" charset="0"/>
              </a:rPr>
              <a:t>…</a:t>
            </a:r>
          </a:p>
          <a:p>
            <a:r>
              <a:rPr lang="en-US" sz="2000" b="1">
                <a:latin typeface="Century Gothic" panose="020B0502020202020204" pitchFamily="34" charset="0"/>
              </a:rPr>
              <a:t>Auditing A Blog Post </a:t>
            </a:r>
            <a:r>
              <a:rPr lang="en-US" sz="2000" b="1" err="1">
                <a:latin typeface="Century Gothic" panose="020B0502020202020204" pitchFamily="34" charset="0"/>
              </a:rPr>
              <a:t>Cont</a:t>
            </a:r>
            <a:r>
              <a:rPr lang="en-US" sz="2000" b="1">
                <a:latin typeface="Century Gothic" panose="020B0502020202020204" pitchFamily="34" charset="0"/>
              </a:rPr>
              <a:t>…</a:t>
            </a:r>
          </a:p>
          <a:p>
            <a:endParaRPr lang="en-US">
              <a:latin typeface="Century Gothic" panose="020B0502020202020204" pitchFamily="34" charset="0"/>
            </a:endParaRPr>
          </a:p>
          <a:p>
            <a:endParaRPr lang="en-US">
              <a:latin typeface="Century Gothic" panose="020B0502020202020204" pitchFamily="34" charset="0"/>
            </a:endParaRPr>
          </a:p>
          <a:p>
            <a:r>
              <a:rPr lang="en-US" i="1">
                <a:latin typeface="Century Gothic" panose="020B0502020202020204" pitchFamily="34" charset="0"/>
              </a:rPr>
              <a:t>BS-Computer Science 8A</a:t>
            </a:r>
            <a:endParaRPr lang="en-PK" i="1">
              <a:latin typeface="Century Gothic" panose="020B0502020202020204" pitchFamily="34" charset="0"/>
            </a:endParaRPr>
          </a:p>
        </p:txBody>
      </p:sp>
    </p:spTree>
    <p:extLst>
      <p:ext uri="{BB962C8B-B14F-4D97-AF65-F5344CB8AC3E}">
        <p14:creationId xmlns:p14="http://schemas.microsoft.com/office/powerpoint/2010/main" val="2178271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AA40-C8DE-4300-B735-9E0246CEE31D}"/>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86452B0E-A90A-4BE0-85D4-9A5D7CE769C3}"/>
              </a:ext>
            </a:extLst>
          </p:cNvPr>
          <p:cNvSpPr>
            <a:spLocks noGrp="1"/>
          </p:cNvSpPr>
          <p:nvPr>
            <p:ph idx="1"/>
          </p:nvPr>
        </p:nvSpPr>
        <p:spPr/>
        <p:txBody>
          <a:bodyPr>
            <a:normAutofit lnSpcReduction="10000"/>
          </a:bodyPr>
          <a:lstStyle/>
          <a:p>
            <a:pPr marL="0" indent="0">
              <a:buNone/>
            </a:pPr>
            <a:r>
              <a:rPr lang="en-US" sz="2400" b="1">
                <a:latin typeface="Century Gothic" panose="020B0502020202020204" pitchFamily="34" charset="0"/>
              </a:rPr>
              <a:t>6- Provides a compelling close:</a:t>
            </a:r>
          </a:p>
          <a:p>
            <a:endParaRPr lang="en-US" sz="300">
              <a:latin typeface="Century Gothic" panose="020B0502020202020204" pitchFamily="34" charset="0"/>
            </a:endParaRPr>
          </a:p>
          <a:p>
            <a:r>
              <a:rPr lang="en-US" sz="2400">
                <a:latin typeface="Century Gothic" panose="020B0502020202020204" pitchFamily="34" charset="0"/>
              </a:rPr>
              <a:t>Your article’s closing paragraph can take your post from good to great. </a:t>
            </a:r>
          </a:p>
          <a:p>
            <a:endParaRPr lang="en-US" sz="300">
              <a:latin typeface="Century Gothic" panose="020B0502020202020204" pitchFamily="34" charset="0"/>
            </a:endParaRPr>
          </a:p>
          <a:p>
            <a:r>
              <a:rPr lang="en-US" sz="2400">
                <a:latin typeface="Century Gothic" panose="020B0502020202020204" pitchFamily="34" charset="0"/>
              </a:rPr>
              <a:t>Effective conclusions tie the piece together. Therefore, by the close, any curiosity loops that your heading may have opened need to be answered, and you must have delivered on the promise of the article; otherwise, readers feel cheated and might form a negative impression of your brand. </a:t>
            </a:r>
          </a:p>
          <a:p>
            <a:endParaRPr lang="en-US" sz="300">
              <a:latin typeface="Century Gothic" panose="020B0502020202020204" pitchFamily="34" charset="0"/>
            </a:endParaRPr>
          </a:p>
          <a:p>
            <a:r>
              <a:rPr lang="en-US" sz="2400">
                <a:latin typeface="Century Gothic" panose="020B0502020202020204" pitchFamily="34" charset="0"/>
              </a:rPr>
              <a:t>You can finish a post by using humor, wit, or insight, or otherwise incite emotions that compel readers to comment, share, or visit more pages on your blog.</a:t>
            </a:r>
            <a:endParaRPr lang="en-PK" sz="2400">
              <a:latin typeface="Century Gothic" panose="020B0502020202020204" pitchFamily="34" charset="0"/>
            </a:endParaRPr>
          </a:p>
        </p:txBody>
      </p:sp>
    </p:spTree>
    <p:extLst>
      <p:ext uri="{BB962C8B-B14F-4D97-AF65-F5344CB8AC3E}">
        <p14:creationId xmlns:p14="http://schemas.microsoft.com/office/powerpoint/2010/main" val="3488603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C8FB-10F4-4BB6-BC22-9F7CCE4E1680}"/>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134D214A-464A-412A-B024-C8F8845B575A}"/>
              </a:ext>
            </a:extLst>
          </p:cNvPr>
          <p:cNvSpPr>
            <a:spLocks noGrp="1"/>
          </p:cNvSpPr>
          <p:nvPr>
            <p:ph idx="1"/>
          </p:nvPr>
        </p:nvSpPr>
        <p:spPr/>
        <p:txBody>
          <a:bodyPr>
            <a:normAutofit/>
          </a:bodyPr>
          <a:lstStyle/>
          <a:p>
            <a:endParaRPr lang="en-US" sz="300">
              <a:latin typeface="Century Gothic" panose="020B0502020202020204" pitchFamily="34" charset="0"/>
            </a:endParaRPr>
          </a:p>
          <a:p>
            <a:r>
              <a:rPr lang="en-US" sz="2400">
                <a:latin typeface="Century Gothic" panose="020B0502020202020204" pitchFamily="34" charset="0"/>
              </a:rPr>
              <a:t>The conclusion is the make-or-break portion of your article that makes readers decide to share the post, comment, click your call to action, or dive deeper into your site. </a:t>
            </a:r>
          </a:p>
          <a:p>
            <a:endParaRPr lang="en-US" sz="300">
              <a:latin typeface="Century Gothic" panose="020B0502020202020204" pitchFamily="34" charset="0"/>
            </a:endParaRPr>
          </a:p>
          <a:p>
            <a:r>
              <a:rPr lang="en-US" sz="2400">
                <a:latin typeface="Century Gothic" panose="020B0502020202020204" pitchFamily="34" charset="0"/>
              </a:rPr>
              <a:t>Your closing doesn’t have to be epic, but be sure that the article doesn’t end abruptly. </a:t>
            </a:r>
          </a:p>
          <a:p>
            <a:endParaRPr lang="en-US" sz="300">
              <a:latin typeface="Century Gothic" panose="020B0502020202020204" pitchFamily="34" charset="0"/>
            </a:endParaRPr>
          </a:p>
          <a:p>
            <a:r>
              <a:rPr lang="en-US" sz="2400">
                <a:latin typeface="Century Gothic" panose="020B0502020202020204" pitchFamily="34" charset="0"/>
              </a:rPr>
              <a:t>The simplest way to close a piece is to restate the intro and ask the reader to comment and share.</a:t>
            </a:r>
            <a:endParaRPr lang="en-PK" sz="2400">
              <a:latin typeface="Century Gothic" panose="020B0502020202020204" pitchFamily="34" charset="0"/>
            </a:endParaRPr>
          </a:p>
        </p:txBody>
      </p:sp>
    </p:spTree>
    <p:extLst>
      <p:ext uri="{BB962C8B-B14F-4D97-AF65-F5344CB8AC3E}">
        <p14:creationId xmlns:p14="http://schemas.microsoft.com/office/powerpoint/2010/main" val="171623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B49E-38B1-4012-9064-B99257B252BE}"/>
              </a:ext>
            </a:extLst>
          </p:cNvPr>
          <p:cNvSpPr>
            <a:spLocks noGrp="1"/>
          </p:cNvSpPr>
          <p:nvPr>
            <p:ph type="title"/>
          </p:nvPr>
        </p:nvSpPr>
        <p:spPr>
          <a:xfrm>
            <a:off x="838200" y="18255"/>
            <a:ext cx="10515600" cy="1325563"/>
          </a:xfrm>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3253E0A5-2A1F-4F21-970F-C266A46D4DE1}"/>
              </a:ext>
            </a:extLst>
          </p:cNvPr>
          <p:cNvSpPr>
            <a:spLocks noGrp="1"/>
          </p:cNvSpPr>
          <p:nvPr>
            <p:ph idx="1"/>
          </p:nvPr>
        </p:nvSpPr>
        <p:spPr>
          <a:xfrm>
            <a:off x="838200" y="1465738"/>
            <a:ext cx="10515600" cy="4351338"/>
          </a:xfrm>
        </p:spPr>
        <p:txBody>
          <a:bodyPr>
            <a:noAutofit/>
          </a:bodyPr>
          <a:lstStyle/>
          <a:p>
            <a:pPr marL="0" indent="0">
              <a:buNone/>
            </a:pPr>
            <a:r>
              <a:rPr lang="en-US" sz="2400" b="1">
                <a:latin typeface="Century Gothic" panose="020B0502020202020204" pitchFamily="34" charset="0"/>
              </a:rPr>
              <a:t>7- Uses search engine optimization:</a:t>
            </a:r>
          </a:p>
          <a:p>
            <a:endParaRPr lang="en-US" sz="500">
              <a:latin typeface="Century Gothic" panose="020B0502020202020204" pitchFamily="34" charset="0"/>
            </a:endParaRPr>
          </a:p>
          <a:p>
            <a:r>
              <a:rPr lang="en-US" sz="2400">
                <a:latin typeface="Century Gothic" panose="020B0502020202020204" pitchFamily="34" charset="0"/>
              </a:rPr>
              <a:t>Done right, effective search engine optimization (SEO) helps your blog posts rank higher in search engines, such as Google, which will improve your chances of having your blog posts found by your audience.</a:t>
            </a:r>
          </a:p>
          <a:p>
            <a:endParaRPr lang="en-US" sz="500">
              <a:latin typeface="Century Gothic" panose="020B0502020202020204" pitchFamily="34" charset="0"/>
            </a:endParaRPr>
          </a:p>
          <a:p>
            <a:r>
              <a:rPr lang="en-US" sz="2400">
                <a:latin typeface="Century Gothic" panose="020B0502020202020204" pitchFamily="34" charset="0"/>
              </a:rPr>
              <a:t>To optimize your blog post, choose a relevant keyword or keyword phrase that is unique to your post and include that keyword in the:</a:t>
            </a:r>
          </a:p>
          <a:p>
            <a:pPr lvl="1"/>
            <a:r>
              <a:rPr lang="en-US" sz="2000">
                <a:latin typeface="Century Gothic" panose="020B0502020202020204" pitchFamily="34" charset="0"/>
              </a:rPr>
              <a:t>Title tag</a:t>
            </a:r>
          </a:p>
          <a:p>
            <a:pPr lvl="1"/>
            <a:r>
              <a:rPr lang="en-US" sz="2000">
                <a:latin typeface="Century Gothic" panose="020B0502020202020204" pitchFamily="34" charset="0"/>
              </a:rPr>
              <a:t>Body text</a:t>
            </a:r>
          </a:p>
          <a:p>
            <a:pPr lvl="1"/>
            <a:r>
              <a:rPr lang="en-US" sz="2000">
                <a:latin typeface="Century Gothic" panose="020B0502020202020204" pitchFamily="34" charset="0"/>
              </a:rPr>
              <a:t>Image alt attribute</a:t>
            </a:r>
          </a:p>
          <a:p>
            <a:pPr lvl="1"/>
            <a:r>
              <a:rPr lang="en-US" sz="2000">
                <a:latin typeface="Century Gothic" panose="020B0502020202020204" pitchFamily="34" charset="0"/>
              </a:rPr>
              <a:t>Universal resource locator (URL)</a:t>
            </a:r>
          </a:p>
          <a:p>
            <a:pPr lvl="1"/>
            <a:r>
              <a:rPr lang="en-US" sz="2000">
                <a:latin typeface="Century Gothic" panose="020B0502020202020204" pitchFamily="34" charset="0"/>
              </a:rPr>
              <a:t>Meta description</a:t>
            </a:r>
            <a:endParaRPr lang="en-PK" sz="2000" b="1">
              <a:latin typeface="Century Gothic" panose="020B0502020202020204" pitchFamily="34" charset="0"/>
            </a:endParaRPr>
          </a:p>
        </p:txBody>
      </p:sp>
    </p:spTree>
    <p:extLst>
      <p:ext uri="{BB962C8B-B14F-4D97-AF65-F5344CB8AC3E}">
        <p14:creationId xmlns:p14="http://schemas.microsoft.com/office/powerpoint/2010/main" val="2413953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59CA-74CE-43B0-955A-B8654CF97FD7}"/>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408153AA-F233-4607-9644-B95276E6B2DE}"/>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Another important way to optimize your blog is to cross-link related and relevant sites to your blog article. </a:t>
            </a:r>
          </a:p>
          <a:p>
            <a:endParaRPr lang="en-US" sz="500">
              <a:latin typeface="Century Gothic" panose="020B0502020202020204" pitchFamily="34" charset="0"/>
            </a:endParaRPr>
          </a:p>
          <a:p>
            <a:r>
              <a:rPr lang="en-US" sz="2400">
                <a:latin typeface="Century Gothic" panose="020B0502020202020204" pitchFamily="34" charset="0"/>
              </a:rPr>
              <a:t>You can link to other sites that aren’t associated with your brand but are relevant to the topic of the article. </a:t>
            </a:r>
          </a:p>
          <a:p>
            <a:endParaRPr lang="en-US" sz="500">
              <a:latin typeface="Century Gothic" panose="020B0502020202020204" pitchFamily="34" charset="0"/>
            </a:endParaRPr>
          </a:p>
          <a:p>
            <a:r>
              <a:rPr lang="en-US" sz="2400">
                <a:latin typeface="Century Gothic" panose="020B0502020202020204" pitchFamily="34" charset="0"/>
              </a:rPr>
              <a:t>You can also cross-link to other blog posts you’ve written that elaborate on or enrich a point that you make in your latest post.</a:t>
            </a:r>
            <a:endParaRPr lang="en-PK" sz="2400">
              <a:latin typeface="Century Gothic" panose="020B0502020202020204" pitchFamily="34" charset="0"/>
            </a:endParaRPr>
          </a:p>
        </p:txBody>
      </p:sp>
    </p:spTree>
    <p:extLst>
      <p:ext uri="{BB962C8B-B14F-4D97-AF65-F5344CB8AC3E}">
        <p14:creationId xmlns:p14="http://schemas.microsoft.com/office/powerpoint/2010/main" val="1182094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4251-7774-49B6-80C3-DE8B070A1281}"/>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B0E97FFD-4700-44D9-B109-B5AE6CCFF9E4}"/>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8- Categorizes your topics:</a:t>
            </a:r>
          </a:p>
          <a:p>
            <a:endParaRPr lang="en-US" sz="500">
              <a:latin typeface="Century Gothic" panose="020B0502020202020204" pitchFamily="34" charset="0"/>
            </a:endParaRPr>
          </a:p>
          <a:p>
            <a:r>
              <a:rPr lang="en-US" sz="2400">
                <a:latin typeface="Century Gothic" panose="020B0502020202020204" pitchFamily="34" charset="0"/>
              </a:rPr>
              <a:t>As your blog expands, you may find yourself covering a larger base of topics. </a:t>
            </a:r>
          </a:p>
          <a:p>
            <a:r>
              <a:rPr lang="en-US" sz="2400">
                <a:latin typeface="Century Gothic" panose="020B0502020202020204" pitchFamily="34" charset="0"/>
              </a:rPr>
              <a:t>This is where categorizing and organizing your blogs posts comes into play.</a:t>
            </a:r>
          </a:p>
          <a:p>
            <a:r>
              <a:rPr lang="en-US" sz="2400">
                <a:latin typeface="Century Gothic" panose="020B0502020202020204" pitchFamily="34" charset="0"/>
              </a:rPr>
              <a:t>For instance, an economics blog may cover a wide variety of topics, such as tax tips, financial planning, budget and saving, and others. </a:t>
            </a:r>
          </a:p>
          <a:p>
            <a:r>
              <a:rPr lang="en-US" sz="2400">
                <a:latin typeface="Century Gothic" panose="020B0502020202020204" pitchFamily="34" charset="0"/>
              </a:rPr>
              <a:t>To help readers find what they are looking for, include categories, also called tags, on each post you publish.</a:t>
            </a:r>
          </a:p>
        </p:txBody>
      </p:sp>
    </p:spTree>
    <p:extLst>
      <p:ext uri="{BB962C8B-B14F-4D97-AF65-F5344CB8AC3E}">
        <p14:creationId xmlns:p14="http://schemas.microsoft.com/office/powerpoint/2010/main" val="3267370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5AE4-CBC2-431F-9364-230589F880F1}"/>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5C3DE1DF-7C84-4BD9-AD3C-B123C2C2DC74}"/>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Including categories helps to improve user experience, which in turn increases the value that you bring to your audience. </a:t>
            </a:r>
          </a:p>
          <a:p>
            <a:endParaRPr lang="en-US" sz="800">
              <a:latin typeface="Century Gothic" panose="020B0502020202020204" pitchFamily="34" charset="0"/>
            </a:endParaRPr>
          </a:p>
          <a:p>
            <a:r>
              <a:rPr lang="en-US" sz="2400">
                <a:latin typeface="Century Gothic" panose="020B0502020202020204" pitchFamily="34" charset="0"/>
              </a:rPr>
              <a:t>Although it’s often as simple as selecting a box by using your mouse, selecting the right category for your blog posts is an important checkpoint of any blog post audit.</a:t>
            </a:r>
            <a:endParaRPr lang="en-PK" sz="2400">
              <a:latin typeface="Century Gothic" panose="020B0502020202020204" pitchFamily="34" charset="0"/>
            </a:endParaRPr>
          </a:p>
        </p:txBody>
      </p:sp>
    </p:spTree>
    <p:extLst>
      <p:ext uri="{BB962C8B-B14F-4D97-AF65-F5344CB8AC3E}">
        <p14:creationId xmlns:p14="http://schemas.microsoft.com/office/powerpoint/2010/main" val="211939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D4C2-EE99-4330-9942-86DFBAA84654}"/>
              </a:ext>
            </a:extLst>
          </p:cNvPr>
          <p:cNvSpPr>
            <a:spLocks noGrp="1"/>
          </p:cNvSpPr>
          <p:nvPr>
            <p:ph type="title"/>
          </p:nvPr>
        </p:nvSpPr>
        <p:spPr/>
        <p:txBody>
          <a:bodyPr>
            <a:normAutofit/>
          </a:bodyPr>
          <a:lstStyle/>
          <a:p>
            <a:r>
              <a:rPr lang="en-US" sz="3600" b="1">
                <a:solidFill>
                  <a:srgbClr val="002060"/>
                </a:solidFill>
                <a:latin typeface="Century Gothic" panose="020B0502020202020204" pitchFamily="34" charset="0"/>
              </a:rPr>
              <a:t>Brainstorming blog post ideas:</a:t>
            </a:r>
            <a:endParaRPr lang="en-PK" sz="400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D6CC2E68-AC03-4432-8415-4090DEF27B6F}"/>
              </a:ext>
            </a:extLst>
          </p:cNvPr>
          <p:cNvSpPr>
            <a:spLocks noGrp="1"/>
          </p:cNvSpPr>
          <p:nvPr>
            <p:ph idx="1"/>
          </p:nvPr>
        </p:nvSpPr>
        <p:spPr/>
        <p:txBody>
          <a:bodyPr>
            <a:normAutofit lnSpcReduction="10000"/>
          </a:bodyPr>
          <a:lstStyle/>
          <a:p>
            <a:pPr marL="0" indent="0">
              <a:buNone/>
            </a:pPr>
            <a:r>
              <a:rPr lang="en-US" b="1">
                <a:latin typeface="Century Gothic" panose="020B0502020202020204" pitchFamily="34" charset="0"/>
              </a:rPr>
              <a:t>B-Do some research:</a:t>
            </a:r>
          </a:p>
          <a:p>
            <a:endParaRPr lang="en-US" sz="500" b="1">
              <a:latin typeface="Century Gothic" panose="020B0502020202020204" pitchFamily="34" charset="0"/>
            </a:endParaRPr>
          </a:p>
          <a:p>
            <a:r>
              <a:rPr lang="en-US" sz="2400" b="1" err="1">
                <a:latin typeface="Century Gothic" panose="020B0502020202020204" pitchFamily="34" charset="0"/>
              </a:rPr>
              <a:t>BuzzSumo</a:t>
            </a:r>
            <a:r>
              <a:rPr lang="en-US" sz="2400">
                <a:latin typeface="Century Gothic" panose="020B0502020202020204" pitchFamily="34" charset="0"/>
              </a:rPr>
              <a:t> is an online tool that allows you to analyze what content is performing well on social media for a topic.</a:t>
            </a:r>
          </a:p>
          <a:p>
            <a:endParaRPr lang="en-US" sz="500">
              <a:latin typeface="Century Gothic" panose="020B0502020202020204" pitchFamily="34" charset="0"/>
            </a:endParaRPr>
          </a:p>
          <a:p>
            <a:r>
              <a:rPr lang="en-US" sz="2400">
                <a:latin typeface="Century Gothic" panose="020B0502020202020204" pitchFamily="34" charset="0"/>
              </a:rPr>
              <a:t>The number of social media shares that a blog post receives is a good indication of content that the audience likes. </a:t>
            </a:r>
          </a:p>
          <a:p>
            <a:endParaRPr lang="en-US" sz="500">
              <a:latin typeface="Century Gothic" panose="020B0502020202020204" pitchFamily="34" charset="0"/>
            </a:endParaRPr>
          </a:p>
          <a:p>
            <a:r>
              <a:rPr lang="en-US" sz="2400">
                <a:latin typeface="Century Gothic" panose="020B0502020202020204" pitchFamily="34" charset="0"/>
              </a:rPr>
              <a:t>The topics receiving the most attention from social media are the ones you should consider for your blog.</a:t>
            </a:r>
          </a:p>
          <a:p>
            <a:endParaRPr lang="en-US" sz="500">
              <a:latin typeface="Century Gothic" panose="020B0502020202020204" pitchFamily="34" charset="0"/>
            </a:endParaRPr>
          </a:p>
          <a:p>
            <a:r>
              <a:rPr lang="en-US" sz="2400">
                <a:latin typeface="Century Gothic" panose="020B0502020202020204" pitchFamily="34" charset="0"/>
              </a:rPr>
              <a:t>Start by searching keywords and phrases that your audience is likely to be searching for.</a:t>
            </a:r>
            <a:endParaRPr lang="en-PK" sz="2400">
              <a:latin typeface="Century Gothic" panose="020B0502020202020204" pitchFamily="34" charset="0"/>
            </a:endParaRPr>
          </a:p>
        </p:txBody>
      </p:sp>
    </p:spTree>
    <p:extLst>
      <p:ext uri="{BB962C8B-B14F-4D97-AF65-F5344CB8AC3E}">
        <p14:creationId xmlns:p14="http://schemas.microsoft.com/office/powerpoint/2010/main" val="71446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742F-24FC-4432-8048-05D1A8022594}"/>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554DBDFF-88D1-4A6A-8C7D-07466CF43D10}"/>
              </a:ext>
            </a:extLst>
          </p:cNvPr>
          <p:cNvSpPr>
            <a:spLocks noGrp="1"/>
          </p:cNvSpPr>
          <p:nvPr>
            <p:ph idx="1"/>
          </p:nvPr>
        </p:nvSpPr>
        <p:spPr/>
        <p:txBody>
          <a:bodyPr>
            <a:normAutofit/>
          </a:bodyPr>
          <a:lstStyle/>
          <a:p>
            <a:pPr marL="0" indent="0">
              <a:buNone/>
            </a:pPr>
            <a:r>
              <a:rPr lang="en-US" sz="2400" b="1">
                <a:latin typeface="Century Gothic" panose="020B0502020202020204" pitchFamily="34" charset="0"/>
              </a:rPr>
              <a:t>9- Completely delivers on the promise:</a:t>
            </a:r>
          </a:p>
          <a:p>
            <a:endParaRPr lang="en-US" sz="500">
              <a:latin typeface="Century Gothic" panose="020B0502020202020204" pitchFamily="34" charset="0"/>
            </a:endParaRPr>
          </a:p>
          <a:p>
            <a:r>
              <a:rPr lang="en-US" sz="2400">
                <a:latin typeface="Century Gothic" panose="020B0502020202020204" pitchFamily="34" charset="0"/>
              </a:rPr>
              <a:t>If the goal of the headline and introduction is to make a compelling promise, the job of the body of the blog post is to ensure that the article delivers completely on that promise. </a:t>
            </a:r>
          </a:p>
          <a:p>
            <a:endParaRPr lang="en-US" sz="300">
              <a:latin typeface="Century Gothic" panose="020B0502020202020204" pitchFamily="34" charset="0"/>
            </a:endParaRPr>
          </a:p>
          <a:p>
            <a:r>
              <a:rPr lang="en-US" sz="2400">
                <a:latin typeface="Century Gothic" panose="020B0502020202020204" pitchFamily="34" charset="0"/>
              </a:rPr>
              <a:t>If the post doesn’t fulfill the promise made, amend your headline or get back to work on the blog post. </a:t>
            </a:r>
          </a:p>
          <a:p>
            <a:endParaRPr lang="en-US" sz="300">
              <a:latin typeface="Century Gothic" panose="020B0502020202020204" pitchFamily="34" charset="0"/>
            </a:endParaRPr>
          </a:p>
          <a:p>
            <a:r>
              <a:rPr lang="en-US" sz="2400">
                <a:latin typeface="Century Gothic" panose="020B0502020202020204" pitchFamily="34" charset="0"/>
              </a:rPr>
              <a:t>Nothing destroys the reputation of your blog quicker than writing a great headline and failing to deliver in the article.</a:t>
            </a:r>
          </a:p>
        </p:txBody>
      </p:sp>
    </p:spTree>
    <p:extLst>
      <p:ext uri="{BB962C8B-B14F-4D97-AF65-F5344CB8AC3E}">
        <p14:creationId xmlns:p14="http://schemas.microsoft.com/office/powerpoint/2010/main" val="3993608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1E11-7197-42D2-8BE7-C6299F39DC0D}"/>
              </a:ext>
            </a:extLst>
          </p:cNvPr>
          <p:cNvSpPr>
            <a:spLocks noGrp="1"/>
          </p:cNvSpPr>
          <p:nvPr>
            <p:ph type="title"/>
          </p:nvPr>
        </p:nvSpPr>
        <p:spPr>
          <a:xfrm>
            <a:off x="838200" y="109695"/>
            <a:ext cx="10515600" cy="1325563"/>
          </a:xfrm>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8138038F-38E6-4942-925A-E546CAB45A64}"/>
              </a:ext>
            </a:extLst>
          </p:cNvPr>
          <p:cNvSpPr>
            <a:spLocks noGrp="1"/>
          </p:cNvSpPr>
          <p:nvPr>
            <p:ph idx="1"/>
          </p:nvPr>
        </p:nvSpPr>
        <p:spPr>
          <a:xfrm>
            <a:off x="838200" y="1475105"/>
            <a:ext cx="10515600" cy="4351338"/>
          </a:xfrm>
        </p:spPr>
        <p:txBody>
          <a:bodyPr>
            <a:normAutofit/>
          </a:bodyPr>
          <a:lstStyle/>
          <a:p>
            <a:endParaRPr lang="en-US" sz="300">
              <a:latin typeface="Century Gothic" panose="020B0502020202020204" pitchFamily="34" charset="0"/>
            </a:endParaRPr>
          </a:p>
          <a:p>
            <a:r>
              <a:rPr lang="en-US" sz="2400">
                <a:latin typeface="Century Gothic" panose="020B0502020202020204" pitchFamily="34" charset="0"/>
              </a:rPr>
              <a:t>That said, this element of the audit is about more than simply delivering on the promise. </a:t>
            </a:r>
          </a:p>
          <a:p>
            <a:endParaRPr lang="en-US" sz="300">
              <a:latin typeface="Century Gothic" panose="020B0502020202020204" pitchFamily="34" charset="0"/>
            </a:endParaRPr>
          </a:p>
          <a:p>
            <a:r>
              <a:rPr lang="en-US" sz="2400">
                <a:latin typeface="Century Gothic" panose="020B0502020202020204" pitchFamily="34" charset="0"/>
              </a:rPr>
              <a:t>You’re also making sure that every idea presented in the post is appropriately “fleshed out” and doesn’t leave your audience confused or needing more information to understand the point. </a:t>
            </a:r>
          </a:p>
          <a:p>
            <a:endParaRPr lang="en-US" sz="300">
              <a:latin typeface="Century Gothic" panose="020B0502020202020204" pitchFamily="34" charset="0"/>
            </a:endParaRPr>
          </a:p>
          <a:p>
            <a:r>
              <a:rPr lang="en-US" sz="2400">
                <a:latin typeface="Century Gothic" panose="020B0502020202020204" pitchFamily="34" charset="0"/>
              </a:rPr>
              <a:t>Look for areas in the post that you can strengthen by adding:</a:t>
            </a:r>
          </a:p>
          <a:p>
            <a:pPr lvl="1"/>
            <a:r>
              <a:rPr lang="en-US" sz="2000">
                <a:latin typeface="Century Gothic" panose="020B0502020202020204" pitchFamily="34" charset="0"/>
              </a:rPr>
              <a:t>Media (images, video, audio)</a:t>
            </a:r>
          </a:p>
          <a:p>
            <a:pPr lvl="1"/>
            <a:r>
              <a:rPr lang="en-US" sz="2000">
                <a:latin typeface="Century Gothic" panose="020B0502020202020204" pitchFamily="34" charset="0"/>
              </a:rPr>
              <a:t>Examples</a:t>
            </a:r>
          </a:p>
          <a:p>
            <a:pPr lvl="1"/>
            <a:r>
              <a:rPr lang="en-US" sz="2000">
                <a:latin typeface="Century Gothic" panose="020B0502020202020204" pitchFamily="34" charset="0"/>
              </a:rPr>
              <a:t>Data</a:t>
            </a:r>
          </a:p>
          <a:p>
            <a:pPr lvl="1"/>
            <a:r>
              <a:rPr lang="en-US" sz="2000">
                <a:latin typeface="Century Gothic" panose="020B0502020202020204" pitchFamily="34" charset="0"/>
              </a:rPr>
              <a:t>Internal or external links to more information</a:t>
            </a:r>
            <a:endParaRPr lang="en-PK" sz="2000">
              <a:latin typeface="Century Gothic" panose="020B0502020202020204" pitchFamily="34" charset="0"/>
            </a:endParaRPr>
          </a:p>
        </p:txBody>
      </p:sp>
    </p:spTree>
    <p:extLst>
      <p:ext uri="{BB962C8B-B14F-4D97-AF65-F5344CB8AC3E}">
        <p14:creationId xmlns:p14="http://schemas.microsoft.com/office/powerpoint/2010/main" val="926223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5258-A79B-4BBB-ABDE-37A3D4DD8C30}"/>
              </a:ext>
            </a:extLst>
          </p:cNvPr>
          <p:cNvSpPr>
            <a:spLocks noGrp="1"/>
          </p:cNvSpPr>
          <p:nvPr>
            <p:ph type="title"/>
          </p:nvPr>
        </p:nvSpPr>
        <p:spPr>
          <a:xfrm>
            <a:off x="838200" y="18255"/>
            <a:ext cx="10515600" cy="1325563"/>
          </a:xfrm>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B2982871-CCBD-4979-8C5B-BE86B9BC4C48}"/>
              </a:ext>
            </a:extLst>
          </p:cNvPr>
          <p:cNvSpPr>
            <a:spLocks noGrp="1"/>
          </p:cNvSpPr>
          <p:nvPr>
            <p:ph idx="1"/>
          </p:nvPr>
        </p:nvSpPr>
        <p:spPr>
          <a:xfrm>
            <a:off x="838200" y="1496218"/>
            <a:ext cx="10515600" cy="4833145"/>
          </a:xfrm>
        </p:spPr>
        <p:txBody>
          <a:bodyPr>
            <a:normAutofit fontScale="92500" lnSpcReduction="10000"/>
          </a:bodyPr>
          <a:lstStyle/>
          <a:p>
            <a:pPr marL="0" indent="0">
              <a:buNone/>
            </a:pPr>
            <a:r>
              <a:rPr lang="en-US" sz="2400" b="1">
                <a:latin typeface="Century Gothic" panose="020B0502020202020204" pitchFamily="34" charset="0"/>
              </a:rPr>
              <a:t>10- Keeps professional consistency:</a:t>
            </a:r>
          </a:p>
          <a:p>
            <a:endParaRPr lang="en-US" sz="300">
              <a:latin typeface="Century Gothic" panose="020B0502020202020204" pitchFamily="34" charset="0"/>
            </a:endParaRPr>
          </a:p>
          <a:p>
            <a:r>
              <a:rPr lang="en-US" sz="2400">
                <a:latin typeface="Century Gothic" panose="020B0502020202020204" pitchFamily="34" charset="0"/>
              </a:rPr>
              <a:t>What’s the voice or personality of your brand? Is it professional? Snarky? Academic?</a:t>
            </a:r>
          </a:p>
          <a:p>
            <a:endParaRPr lang="en-US" sz="300">
              <a:latin typeface="Century Gothic" panose="020B0502020202020204" pitchFamily="34" charset="0"/>
            </a:endParaRPr>
          </a:p>
          <a:p>
            <a:r>
              <a:rPr lang="en-US" sz="2400">
                <a:latin typeface="Century Gothic" panose="020B0502020202020204" pitchFamily="34" charset="0"/>
              </a:rPr>
              <a:t>Whatever it may be, produce content that reinforces your brand. </a:t>
            </a:r>
          </a:p>
          <a:p>
            <a:endParaRPr lang="en-US" sz="300">
              <a:latin typeface="Century Gothic" panose="020B0502020202020204" pitchFamily="34" charset="0"/>
            </a:endParaRPr>
          </a:p>
          <a:p>
            <a:r>
              <a:rPr lang="en-US" sz="2400">
                <a:latin typeface="Century Gothic" panose="020B0502020202020204" pitchFamily="34" charset="0"/>
              </a:rPr>
              <a:t>For instance, a law firm blog probably shouldn’t use curse words in its articles.</a:t>
            </a:r>
          </a:p>
          <a:p>
            <a:endParaRPr lang="en-US" sz="300">
              <a:latin typeface="Century Gothic" panose="020B0502020202020204" pitchFamily="34" charset="0"/>
            </a:endParaRPr>
          </a:p>
          <a:p>
            <a:r>
              <a:rPr lang="en-US" sz="2400">
                <a:latin typeface="Century Gothic" panose="020B0502020202020204" pitchFamily="34" charset="0"/>
              </a:rPr>
              <a:t>But an edgy motorcycle blog has a better chance of getting away with using certain </a:t>
            </a:r>
            <a:r>
              <a:rPr lang="en-US" sz="2400" err="1">
                <a:latin typeface="Century Gothic" panose="020B0502020202020204" pitchFamily="34" charset="0"/>
              </a:rPr>
              <a:t>fourletter</a:t>
            </a:r>
            <a:r>
              <a:rPr lang="en-US" sz="2400">
                <a:latin typeface="Century Gothic" panose="020B0502020202020204" pitchFamily="34" charset="0"/>
              </a:rPr>
              <a:t> words because doing so might be more consistent with its brand. </a:t>
            </a:r>
          </a:p>
          <a:p>
            <a:endParaRPr lang="en-US" sz="300">
              <a:latin typeface="Century Gothic" panose="020B0502020202020204" pitchFamily="34" charset="0"/>
            </a:endParaRPr>
          </a:p>
          <a:p>
            <a:r>
              <a:rPr lang="en-US" sz="2400">
                <a:latin typeface="Century Gothic" panose="020B0502020202020204" pitchFamily="34" charset="0"/>
              </a:rPr>
              <a:t>Therefore, whatever the topic of your article, be sure that it remains in line with your brand’s personality.</a:t>
            </a:r>
          </a:p>
        </p:txBody>
      </p:sp>
    </p:spTree>
    <p:extLst>
      <p:ext uri="{BB962C8B-B14F-4D97-AF65-F5344CB8AC3E}">
        <p14:creationId xmlns:p14="http://schemas.microsoft.com/office/powerpoint/2010/main" val="1304191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C0A8-B47F-4D34-80FE-BDE191BC2294}"/>
              </a:ext>
            </a:extLst>
          </p:cNvPr>
          <p:cNvSpPr>
            <a:spLocks noGrp="1"/>
          </p:cNvSpPr>
          <p:nvPr>
            <p:ph type="title"/>
          </p:nvPr>
        </p:nvSpPr>
        <p:spPr/>
        <p:txBody>
          <a:bodyPr/>
          <a:lstStyle/>
          <a:p>
            <a:r>
              <a:rPr lang="en-US" sz="4000" b="1">
                <a:solidFill>
                  <a:srgbClr val="002060"/>
                </a:solidFill>
                <a:latin typeface="Century Gothic" panose="020B0502020202020204" pitchFamily="34" charset="0"/>
              </a:rPr>
              <a:t>Auditing a Blog Post:</a:t>
            </a:r>
            <a:endParaRPr lang="en-PK"/>
          </a:p>
        </p:txBody>
      </p:sp>
      <p:sp>
        <p:nvSpPr>
          <p:cNvPr id="3" name="Content Placeholder 2">
            <a:extLst>
              <a:ext uri="{FF2B5EF4-FFF2-40B4-BE49-F238E27FC236}">
                <a16:creationId xmlns:a16="http://schemas.microsoft.com/office/drawing/2014/main" id="{465F8E5F-1860-45CC-AF8F-043E882404EB}"/>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Also, and perhaps more important for some organizations, ensure that the newest blog post doesn’t contradict something else that you’ve published on the blog or anywhere else. </a:t>
            </a:r>
          </a:p>
          <a:p>
            <a:endParaRPr lang="en-US" sz="800">
              <a:latin typeface="Century Gothic" panose="020B0502020202020204" pitchFamily="34" charset="0"/>
            </a:endParaRPr>
          </a:p>
          <a:p>
            <a:r>
              <a:rPr lang="en-US" sz="2400">
                <a:latin typeface="Century Gothic" panose="020B0502020202020204" pitchFamily="34" charset="0"/>
              </a:rPr>
              <a:t>For example, if you have a fashion blog with a post last year about the sins of wearing undershirts, but your newest blog post centers on the importance of undershirts and doesn’t address what has changed since your past article on the topic, you’re going to confuse and lose readers because of your inconsistency.</a:t>
            </a:r>
            <a:endParaRPr lang="en-PK" sz="2400">
              <a:latin typeface="Century Gothic" panose="020B0502020202020204" pitchFamily="34" charset="0"/>
            </a:endParaRPr>
          </a:p>
        </p:txBody>
      </p:sp>
    </p:spTree>
    <p:extLst>
      <p:ext uri="{BB962C8B-B14F-4D97-AF65-F5344CB8AC3E}">
        <p14:creationId xmlns:p14="http://schemas.microsoft.com/office/powerpoint/2010/main" val="411353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D4D4-3D55-44BB-8D07-D98CD3B80F0A}"/>
              </a:ext>
            </a:extLst>
          </p:cNvPr>
          <p:cNvSpPr>
            <a:spLocks noGrp="1"/>
          </p:cNvSpPr>
          <p:nvPr>
            <p:ph type="title"/>
          </p:nvPr>
        </p:nvSpPr>
        <p:spPr/>
        <p:txBody>
          <a:bodyPr/>
          <a:lstStyle/>
          <a:p>
            <a:r>
              <a:rPr lang="en-US" sz="3600" b="1">
                <a:solidFill>
                  <a:srgbClr val="002060"/>
                </a:solidFill>
                <a:latin typeface="Century Gothic" panose="020B0502020202020204" pitchFamily="34" charset="0"/>
              </a:rPr>
              <a:t>Brainstorming blog post ideas:</a:t>
            </a:r>
            <a:endParaRPr lang="en-PK"/>
          </a:p>
        </p:txBody>
      </p:sp>
      <p:sp>
        <p:nvSpPr>
          <p:cNvPr id="3" name="Content Placeholder 2">
            <a:extLst>
              <a:ext uri="{FF2B5EF4-FFF2-40B4-BE49-F238E27FC236}">
                <a16:creationId xmlns:a16="http://schemas.microsoft.com/office/drawing/2014/main" id="{3FFA1345-B85D-48B1-9B6D-3E5A9E2B7219}"/>
              </a:ext>
            </a:extLst>
          </p:cNvPr>
          <p:cNvSpPr>
            <a:spLocks noGrp="1"/>
          </p:cNvSpPr>
          <p:nvPr>
            <p:ph idx="1"/>
          </p:nvPr>
        </p:nvSpPr>
        <p:spPr/>
        <p:txBody>
          <a:bodyPr>
            <a:normAutofit lnSpcReduction="10000"/>
          </a:bodyPr>
          <a:lstStyle/>
          <a:p>
            <a:pPr marL="0" indent="0">
              <a:buNone/>
            </a:pPr>
            <a:r>
              <a:rPr lang="en-US" sz="2400" b="1">
                <a:latin typeface="Century Gothic" panose="020B0502020202020204" pitchFamily="34" charset="0"/>
              </a:rPr>
              <a:t>C-Monitor your own data:</a:t>
            </a:r>
          </a:p>
          <a:p>
            <a:endParaRPr lang="en-US" sz="500">
              <a:latin typeface="Century Gothic" panose="020B0502020202020204" pitchFamily="34" charset="0"/>
            </a:endParaRPr>
          </a:p>
          <a:p>
            <a:r>
              <a:rPr lang="en-US" sz="2200">
                <a:latin typeface="Century Gothic" panose="020B0502020202020204" pitchFamily="34" charset="0"/>
              </a:rPr>
              <a:t>The perceptive blogger watches how the audience responds to content by monitoring data points. </a:t>
            </a:r>
          </a:p>
          <a:p>
            <a:endParaRPr lang="en-US" sz="500">
              <a:latin typeface="Century Gothic" panose="020B0502020202020204" pitchFamily="34" charset="0"/>
            </a:endParaRPr>
          </a:p>
          <a:p>
            <a:r>
              <a:rPr lang="en-US" sz="2200">
                <a:latin typeface="Century Gothic" panose="020B0502020202020204" pitchFamily="34" charset="0"/>
              </a:rPr>
              <a:t>These data points help you determine what you should produce more of in the future.</a:t>
            </a:r>
          </a:p>
          <a:p>
            <a:endParaRPr lang="en-US" sz="500">
              <a:latin typeface="Century Gothic" panose="020B0502020202020204" pitchFamily="34" charset="0"/>
            </a:endParaRPr>
          </a:p>
          <a:p>
            <a:r>
              <a:rPr lang="en-US" sz="2200">
                <a:latin typeface="Century Gothic" panose="020B0502020202020204" pitchFamily="34" charset="0"/>
              </a:rPr>
              <a:t>Google Analytics is a free tool that allows you to view data about how your visitors are using your website. </a:t>
            </a:r>
          </a:p>
          <a:p>
            <a:endParaRPr lang="en-US" sz="500">
              <a:latin typeface="Century Gothic" panose="020B0502020202020204" pitchFamily="34" charset="0"/>
            </a:endParaRPr>
          </a:p>
          <a:p>
            <a:r>
              <a:rPr lang="en-US" sz="2200">
                <a:latin typeface="Century Gothic" panose="020B0502020202020204" pitchFamily="34" charset="0"/>
              </a:rPr>
              <a:t>You can use Google Analytics to determine which blog posts on your website receive the most traffic, which posts people spend the most time on, and where the traffic comes from (for example, Twitter, Google, and email).</a:t>
            </a:r>
            <a:endParaRPr lang="en-PK" sz="2200">
              <a:latin typeface="Century Gothic" panose="020B0502020202020204" pitchFamily="34" charset="0"/>
            </a:endParaRPr>
          </a:p>
        </p:txBody>
      </p:sp>
    </p:spTree>
    <p:extLst>
      <p:ext uri="{BB962C8B-B14F-4D97-AF65-F5344CB8AC3E}">
        <p14:creationId xmlns:p14="http://schemas.microsoft.com/office/powerpoint/2010/main" val="104987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E800-7C49-431B-8D91-61F57B209EBE}"/>
              </a:ext>
            </a:extLst>
          </p:cNvPr>
          <p:cNvSpPr>
            <a:spLocks noGrp="1"/>
          </p:cNvSpPr>
          <p:nvPr>
            <p:ph type="title"/>
          </p:nvPr>
        </p:nvSpPr>
        <p:spPr>
          <a:xfrm>
            <a:off x="838200" y="319405"/>
            <a:ext cx="10515600" cy="1325563"/>
          </a:xfrm>
        </p:spPr>
        <p:txBody>
          <a:bodyPr/>
          <a:lstStyle/>
          <a:p>
            <a:r>
              <a:rPr lang="en-US" sz="3600" b="1">
                <a:solidFill>
                  <a:srgbClr val="002060"/>
                </a:solidFill>
                <a:latin typeface="Century Gothic" panose="020B0502020202020204" pitchFamily="34" charset="0"/>
              </a:rPr>
              <a:t>2-Establishing Content Segments:</a:t>
            </a:r>
            <a:endParaRPr lang="en-PK"/>
          </a:p>
        </p:txBody>
      </p:sp>
      <p:sp>
        <p:nvSpPr>
          <p:cNvPr id="3" name="Content Placeholder 2">
            <a:extLst>
              <a:ext uri="{FF2B5EF4-FFF2-40B4-BE49-F238E27FC236}">
                <a16:creationId xmlns:a16="http://schemas.microsoft.com/office/drawing/2014/main" id="{39F6C90D-3017-43ED-BE72-75794439BA7C}"/>
              </a:ext>
            </a:extLst>
          </p:cNvPr>
          <p:cNvSpPr>
            <a:spLocks noGrp="1"/>
          </p:cNvSpPr>
          <p:nvPr>
            <p:ph idx="1"/>
          </p:nvPr>
        </p:nvSpPr>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Your blog should not be reinventing itself from week to week and month to month.</a:t>
            </a:r>
          </a:p>
          <a:p>
            <a:endParaRPr lang="en-US" sz="800">
              <a:latin typeface="Century Gothic" panose="020B0502020202020204" pitchFamily="34" charset="0"/>
            </a:endParaRPr>
          </a:p>
          <a:p>
            <a:r>
              <a:rPr lang="en-US" sz="2400">
                <a:latin typeface="Century Gothic" panose="020B0502020202020204" pitchFamily="34" charset="0"/>
              </a:rPr>
              <a:t>You and your audience can derive more value from your blog if you create a predictable structure to the types of content you publish.</a:t>
            </a:r>
          </a:p>
          <a:p>
            <a:endParaRPr lang="en-US" sz="800">
              <a:latin typeface="Century Gothic" panose="020B0502020202020204" pitchFamily="34" charset="0"/>
            </a:endParaRPr>
          </a:p>
          <a:p>
            <a:r>
              <a:rPr lang="en-US" sz="2400">
                <a:latin typeface="Century Gothic" panose="020B0502020202020204" pitchFamily="34" charset="0"/>
              </a:rPr>
              <a:t>To offer a predictable structure, you create content segments. </a:t>
            </a:r>
          </a:p>
          <a:p>
            <a:endParaRPr lang="en-US" sz="800">
              <a:latin typeface="Century Gothic" panose="020B0502020202020204" pitchFamily="34" charset="0"/>
            </a:endParaRPr>
          </a:p>
          <a:p>
            <a:r>
              <a:rPr lang="en-US" sz="2400">
                <a:latin typeface="Century Gothic" panose="020B0502020202020204" pitchFamily="34" charset="0"/>
              </a:rPr>
              <a:t>A </a:t>
            </a:r>
            <a:r>
              <a:rPr lang="en-US" sz="2400" i="1">
                <a:latin typeface="Century Gothic" panose="020B0502020202020204" pitchFamily="34" charset="0"/>
              </a:rPr>
              <a:t>content segment </a:t>
            </a:r>
            <a:r>
              <a:rPr lang="en-US" sz="2400">
                <a:latin typeface="Century Gothic" panose="020B0502020202020204" pitchFamily="34" charset="0"/>
              </a:rPr>
              <a:t>is a blog post format that repeats on a set schedule and follows a similar style and template.</a:t>
            </a:r>
            <a:endParaRPr lang="en-PK" sz="2400">
              <a:latin typeface="Century Gothic" panose="020B0502020202020204" pitchFamily="34" charset="0"/>
            </a:endParaRPr>
          </a:p>
        </p:txBody>
      </p:sp>
    </p:spTree>
    <p:extLst>
      <p:ext uri="{BB962C8B-B14F-4D97-AF65-F5344CB8AC3E}">
        <p14:creationId xmlns:p14="http://schemas.microsoft.com/office/powerpoint/2010/main" val="286613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84BB-4FE3-4A7E-AF2A-0C6DDB3EA4E1}"/>
              </a:ext>
            </a:extLst>
          </p:cNvPr>
          <p:cNvSpPr>
            <a:spLocks noGrp="1"/>
          </p:cNvSpPr>
          <p:nvPr>
            <p:ph type="title"/>
          </p:nvPr>
        </p:nvSpPr>
        <p:spPr/>
        <p:txBody>
          <a:bodyPr/>
          <a:lstStyle/>
          <a:p>
            <a:r>
              <a:rPr lang="en-US" sz="3600" b="1">
                <a:solidFill>
                  <a:srgbClr val="002060"/>
                </a:solidFill>
                <a:latin typeface="Century Gothic" panose="020B0502020202020204" pitchFamily="34" charset="0"/>
              </a:rPr>
              <a:t>2-Establishing Content Segments:</a:t>
            </a:r>
            <a:endParaRPr lang="en-PK"/>
          </a:p>
        </p:txBody>
      </p:sp>
      <p:sp>
        <p:nvSpPr>
          <p:cNvPr id="3" name="Content Placeholder 2">
            <a:extLst>
              <a:ext uri="{FF2B5EF4-FFF2-40B4-BE49-F238E27FC236}">
                <a16:creationId xmlns:a16="http://schemas.microsoft.com/office/drawing/2014/main" id="{64E69278-BCA1-4D1B-A87D-AF1ACC19D432}"/>
              </a:ext>
            </a:extLst>
          </p:cNvPr>
          <p:cNvSpPr>
            <a:spLocks noGrp="1"/>
          </p:cNvSpPr>
          <p:nvPr>
            <p:ph idx="1"/>
          </p:nvPr>
        </p:nvSpPr>
        <p:spPr>
          <a:xfrm>
            <a:off x="838200" y="1690688"/>
            <a:ext cx="10515600" cy="4351338"/>
          </a:xfrm>
        </p:spPr>
        <p:txBody>
          <a:bodyPr>
            <a:normAutofit/>
          </a:bodyPr>
          <a:lstStyle/>
          <a:p>
            <a:endParaRPr lang="en-US" sz="800">
              <a:latin typeface="Century Gothic" panose="020B0502020202020204" pitchFamily="34" charset="0"/>
            </a:endParaRPr>
          </a:p>
          <a:p>
            <a:r>
              <a:rPr lang="en-US" sz="2400">
                <a:latin typeface="Century Gothic" panose="020B0502020202020204" pitchFamily="34" charset="0"/>
              </a:rPr>
              <a:t>Segments are great pieces to have on your calendar for a variety of reasons. </a:t>
            </a:r>
          </a:p>
          <a:p>
            <a:endParaRPr lang="en-US" sz="800">
              <a:latin typeface="Century Gothic" panose="020B0502020202020204" pitchFamily="34" charset="0"/>
            </a:endParaRPr>
          </a:p>
          <a:p>
            <a:r>
              <a:rPr lang="en-US" sz="2400">
                <a:latin typeface="Century Gothic" panose="020B0502020202020204" pitchFamily="34" charset="0"/>
              </a:rPr>
              <a:t>One is that you can offer outside writers consistent exposure on your blog. </a:t>
            </a:r>
          </a:p>
          <a:p>
            <a:endParaRPr lang="en-US" sz="800">
              <a:latin typeface="Century Gothic" panose="020B0502020202020204" pitchFamily="34" charset="0"/>
            </a:endParaRPr>
          </a:p>
          <a:p>
            <a:r>
              <a:rPr lang="en-US" sz="2400">
                <a:latin typeface="Century Gothic" panose="020B0502020202020204" pitchFamily="34" charset="0"/>
              </a:rPr>
              <a:t>Another reason is that they’re easily repeatable and quickly consumable because the format is always the same. </a:t>
            </a:r>
          </a:p>
          <a:p>
            <a:endParaRPr lang="en-US" sz="800">
              <a:latin typeface="Century Gothic" panose="020B0502020202020204" pitchFamily="34" charset="0"/>
            </a:endParaRPr>
          </a:p>
          <a:p>
            <a:r>
              <a:rPr lang="en-US" sz="2400">
                <a:latin typeface="Century Gothic" panose="020B0502020202020204" pitchFamily="34" charset="0"/>
              </a:rPr>
              <a:t>Your audience will recognize them and grow to expect them as you continue to publish them, providing people with consistent value.</a:t>
            </a:r>
            <a:endParaRPr lang="en-PK" sz="2400">
              <a:latin typeface="Century Gothic" panose="020B0502020202020204" pitchFamily="34" charset="0"/>
            </a:endParaRPr>
          </a:p>
        </p:txBody>
      </p:sp>
    </p:spTree>
    <p:extLst>
      <p:ext uri="{BB962C8B-B14F-4D97-AF65-F5344CB8AC3E}">
        <p14:creationId xmlns:p14="http://schemas.microsoft.com/office/powerpoint/2010/main" val="289422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E65A8536752B4298AB91159E51B675" ma:contentTypeVersion="4" ma:contentTypeDescription="Create a new document." ma:contentTypeScope="" ma:versionID="e32904b2c973f3bee20ee8b605687d7b">
  <xsd:schema xmlns:xsd="http://www.w3.org/2001/XMLSchema" xmlns:xs="http://www.w3.org/2001/XMLSchema" xmlns:p="http://schemas.microsoft.com/office/2006/metadata/properties" xmlns:ns2="b4a6d052-adc2-43ce-91ee-69b46b848ff5" targetNamespace="http://schemas.microsoft.com/office/2006/metadata/properties" ma:root="true" ma:fieldsID="2c8a5900f7b98f549811a7dd5ea4580c" ns2:_="">
    <xsd:import namespace="b4a6d052-adc2-43ce-91ee-69b46b848f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6d052-adc2-43ce-91ee-69b46b848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D355A0-AA95-412E-8E43-547741098B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D80D533-0EDE-48A4-B39E-5C80F279D770}">
  <ds:schemaRefs>
    <ds:schemaRef ds:uri="http://schemas.microsoft.com/sharepoint/v3/contenttype/forms"/>
  </ds:schemaRefs>
</ds:datastoreItem>
</file>

<file path=customXml/itemProps3.xml><?xml version="1.0" encoding="utf-8"?>
<ds:datastoreItem xmlns:ds="http://schemas.openxmlformats.org/officeDocument/2006/customXml" ds:itemID="{4142CF23-D9CC-48BA-9F92-E99437D97BA2}">
  <ds:schemaRefs>
    <ds:schemaRef ds:uri="b4a6d052-adc2-43ce-91ee-69b46b848f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63</Slides>
  <Notes>6</Notes>
  <HiddenSlides>0</HiddenSlide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Introduction To Digital Marketing    </vt:lpstr>
      <vt:lpstr>Blogging For Business:</vt:lpstr>
      <vt:lpstr>Blogging For Business:</vt:lpstr>
      <vt:lpstr>Establishing a Blog Publishing Process:</vt:lpstr>
      <vt:lpstr>1-Brainstorming blog post ideas:</vt:lpstr>
      <vt:lpstr>Brainstorming blog post ideas:</vt:lpstr>
      <vt:lpstr>Brainstorming blog post ideas:</vt:lpstr>
      <vt:lpstr>2-Establishing Content Segments:</vt:lpstr>
      <vt:lpstr>2-Establishing Content Segments:</vt:lpstr>
      <vt:lpstr>3-Working with content creators:</vt:lpstr>
      <vt:lpstr>3-Working with content creators:</vt:lpstr>
      <vt:lpstr>3-Working with content creators:</vt:lpstr>
      <vt:lpstr>3-Working with content creators:</vt:lpstr>
      <vt:lpstr>Introduction To Digital Marketing    </vt:lpstr>
      <vt:lpstr>3-Working with content creators</vt:lpstr>
      <vt:lpstr>3-Working with content creators</vt:lpstr>
      <vt:lpstr>3-Working with content creators</vt:lpstr>
      <vt:lpstr>3-Working with content creators</vt:lpstr>
      <vt:lpstr>3-Working with content creators</vt:lpstr>
      <vt:lpstr>3-Working with content creators</vt:lpstr>
      <vt:lpstr>3-Working with content creators</vt:lpstr>
      <vt:lpstr>3-Working with content creators</vt:lpstr>
      <vt:lpstr>4-Editing the first draft</vt:lpstr>
      <vt:lpstr>4-Editing the first draft</vt:lpstr>
      <vt:lpstr>5-Copyediting the post</vt:lpstr>
      <vt:lpstr>5-Copyediting the post</vt:lpstr>
      <vt:lpstr>Introduction To Digital Marketing    </vt:lpstr>
      <vt:lpstr>Applying Blog Headline Formulas:</vt:lpstr>
      <vt:lpstr>Applying Blog Headline Formulas:</vt:lpstr>
      <vt:lpstr>Applying Blog Headline Formulas:</vt:lpstr>
      <vt:lpstr>Applying Blog Headline Formulas:</vt:lpstr>
      <vt:lpstr>Applying Blog Headline Formulas:</vt:lpstr>
      <vt:lpstr>Applying Blog Headline Formulas:</vt:lpstr>
      <vt:lpstr>Applying Blog Headline Formulas:</vt:lpstr>
      <vt:lpstr>Applying Blog Headline Formulas:</vt:lpstr>
      <vt:lpstr>Applying Blog Headline Formulas:</vt:lpstr>
      <vt:lpstr>Applying Blog Headline Formulas:</vt:lpstr>
      <vt:lpstr>Applying Blog Headline Formulas:</vt:lpstr>
      <vt:lpstr>Applying Blog Headline Formulas:</vt:lpstr>
      <vt:lpstr>Introduction To Digital Marketing    </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lpstr>Introduction To Digital Marketing    </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lpstr>Auditing a Blog Post: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dc:title>
  <dc:creator>Sabahat</dc:creator>
  <cp:revision>1</cp:revision>
  <dcterms:created xsi:type="dcterms:W3CDTF">2020-07-08T05:13:35Z</dcterms:created>
  <dcterms:modified xsi:type="dcterms:W3CDTF">2021-06-10T13:39:34Z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0x010100C5E65A8536752B4298AB91159E51B675</vt:lpwstr>
  </property>
</Properties>
</file>