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8" r:id="rId6"/>
    <p:sldId id="259" r:id="rId7"/>
    <p:sldId id="260" r:id="rId8"/>
    <p:sldId id="261" r:id="rId9"/>
    <p:sldId id="262" r:id="rId10"/>
    <p:sldId id="263" r:id="rId11"/>
    <p:sldId id="264" r:id="rId12"/>
    <p:sldId id="269" r:id="rId13"/>
    <p:sldId id="265" r:id="rId14"/>
    <p:sldId id="266" r:id="rId15"/>
    <p:sldId id="267" r:id="rId16"/>
    <p:sldId id="268" r:id="rId17"/>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E46F46-7320-4DA9-B235-71D8E8E47CC6}" v="3" dt="2021-06-10T13:40:08.7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9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ghat Bibi" userId="S::nighat.bibi@uoh.edu.pk::ff56a3f8-5880-4e7c-a18a-d6fa6cb067cc" providerId="AD" clId="Web-{FDE46F46-7320-4DA9-B235-71D8E8E47CC6}"/>
    <pc:docChg chg="modSld">
      <pc:chgData name="Nighat Bibi" userId="S::nighat.bibi@uoh.edu.pk::ff56a3f8-5880-4e7c-a18a-d6fa6cb067cc" providerId="AD" clId="Web-{FDE46F46-7320-4DA9-B235-71D8E8E47CC6}" dt="2021-06-10T13:40:08.720" v="1" actId="20577"/>
      <pc:docMkLst>
        <pc:docMk/>
      </pc:docMkLst>
      <pc:sldChg chg="modSp">
        <pc:chgData name="Nighat Bibi" userId="S::nighat.bibi@uoh.edu.pk::ff56a3f8-5880-4e7c-a18a-d6fa6cb067cc" providerId="AD" clId="Web-{FDE46F46-7320-4DA9-B235-71D8E8E47CC6}" dt="2021-06-10T13:40:08.720" v="1" actId="20577"/>
        <pc:sldMkLst>
          <pc:docMk/>
          <pc:sldMk cId="1231302278" sldId="257"/>
        </pc:sldMkLst>
        <pc:spChg chg="mod">
          <ac:chgData name="Nighat Bibi" userId="S::nighat.bibi@uoh.edu.pk::ff56a3f8-5880-4e7c-a18a-d6fa6cb067cc" providerId="AD" clId="Web-{FDE46F46-7320-4DA9-B235-71D8E8E47CC6}" dt="2021-06-10T13:40:08.720" v="1" actId="20577"/>
          <ac:spMkLst>
            <pc:docMk/>
            <pc:sldMk cId="1231302278" sldId="257"/>
            <ac:spMk id="3" creationId="{3812D063-6E25-4C1D-B5EE-346DE53CCB7B}"/>
          </ac:spMkLst>
        </pc:spChg>
      </pc:sldChg>
    </pc:docChg>
  </pc:docChgLst>
  <pc:docChgLst>
    <pc:chgData clId="Web-{FDE46F46-7320-4DA9-B235-71D8E8E47CC6}"/>
    <pc:docChg chg="modSld">
      <pc:chgData name="" userId="" providerId="" clId="Web-{FDE46F46-7320-4DA9-B235-71D8E8E47CC6}" dt="2021-06-10T13:40:06.361" v="0" actId="20577"/>
      <pc:docMkLst>
        <pc:docMk/>
      </pc:docMkLst>
      <pc:sldChg chg="modSp">
        <pc:chgData name="" userId="" providerId="" clId="Web-{FDE46F46-7320-4DA9-B235-71D8E8E47CC6}" dt="2021-06-10T13:40:06.361" v="0" actId="20577"/>
        <pc:sldMkLst>
          <pc:docMk/>
          <pc:sldMk cId="1231302278" sldId="257"/>
        </pc:sldMkLst>
        <pc:spChg chg="mod">
          <ac:chgData name="" userId="" providerId="" clId="Web-{FDE46F46-7320-4DA9-B235-71D8E8E47CC6}" dt="2021-06-10T13:40:06.361" v="0" actId="20577"/>
          <ac:spMkLst>
            <pc:docMk/>
            <pc:sldMk cId="1231302278" sldId="257"/>
            <ac:spMk id="3" creationId="{3812D063-6E25-4C1D-B5EE-346DE53CCB7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4D851-2EB9-441C-972F-1293F89833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6E4C1795-9753-41DC-9572-9ADA3E54A2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F7360300-6D65-4007-AD7F-886EE4DC0E54}"/>
              </a:ext>
            </a:extLst>
          </p:cNvPr>
          <p:cNvSpPr>
            <a:spLocks noGrp="1"/>
          </p:cNvSpPr>
          <p:nvPr>
            <p:ph type="dt" sz="half" idx="10"/>
          </p:nvPr>
        </p:nvSpPr>
        <p:spPr/>
        <p:txBody>
          <a:bodyPr/>
          <a:lstStyle/>
          <a:p>
            <a:fld id="{2F7FAADF-3DBD-4389-ADB2-3708CE8746E8}" type="datetimeFigureOut">
              <a:rPr lang="en-PK" smtClean="0"/>
              <a:t>06/10/2021</a:t>
            </a:fld>
            <a:endParaRPr lang="en-PK"/>
          </a:p>
        </p:txBody>
      </p:sp>
      <p:sp>
        <p:nvSpPr>
          <p:cNvPr id="5" name="Footer Placeholder 4">
            <a:extLst>
              <a:ext uri="{FF2B5EF4-FFF2-40B4-BE49-F238E27FC236}">
                <a16:creationId xmlns:a16="http://schemas.microsoft.com/office/drawing/2014/main" id="{012493C4-68AD-45C4-ACC9-7875D6CDEE1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DB79B07-54F5-4A66-9CA3-6E23B406E861}"/>
              </a:ext>
            </a:extLst>
          </p:cNvPr>
          <p:cNvSpPr>
            <a:spLocks noGrp="1"/>
          </p:cNvSpPr>
          <p:nvPr>
            <p:ph type="sldNum" sz="quarter" idx="12"/>
          </p:nvPr>
        </p:nvSpPr>
        <p:spPr/>
        <p:txBody>
          <a:bodyPr/>
          <a:lstStyle/>
          <a:p>
            <a:fld id="{842738B8-E454-4316-A980-C68CE3B42A0A}" type="slidenum">
              <a:rPr lang="en-PK" smtClean="0"/>
              <a:t>‹#›</a:t>
            </a:fld>
            <a:endParaRPr lang="en-PK"/>
          </a:p>
        </p:txBody>
      </p:sp>
    </p:spTree>
    <p:extLst>
      <p:ext uri="{BB962C8B-B14F-4D97-AF65-F5344CB8AC3E}">
        <p14:creationId xmlns:p14="http://schemas.microsoft.com/office/powerpoint/2010/main" val="1413909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41935-5D1E-4D6A-8746-3E5573261DA0}"/>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90284466-F727-4C1A-8BE9-2653E279C2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0BFA1BA-35F0-4817-AB72-768C96C4F447}"/>
              </a:ext>
            </a:extLst>
          </p:cNvPr>
          <p:cNvSpPr>
            <a:spLocks noGrp="1"/>
          </p:cNvSpPr>
          <p:nvPr>
            <p:ph type="dt" sz="half" idx="10"/>
          </p:nvPr>
        </p:nvSpPr>
        <p:spPr/>
        <p:txBody>
          <a:bodyPr/>
          <a:lstStyle/>
          <a:p>
            <a:fld id="{2F7FAADF-3DBD-4389-ADB2-3708CE8746E8}" type="datetimeFigureOut">
              <a:rPr lang="en-PK" smtClean="0"/>
              <a:t>06/10/2021</a:t>
            </a:fld>
            <a:endParaRPr lang="en-PK"/>
          </a:p>
        </p:txBody>
      </p:sp>
      <p:sp>
        <p:nvSpPr>
          <p:cNvPr id="5" name="Footer Placeholder 4">
            <a:extLst>
              <a:ext uri="{FF2B5EF4-FFF2-40B4-BE49-F238E27FC236}">
                <a16:creationId xmlns:a16="http://schemas.microsoft.com/office/drawing/2014/main" id="{F9EA4E83-4919-4BB5-9447-752402D6B51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E2918799-098C-41C0-B3D9-357950AC44CE}"/>
              </a:ext>
            </a:extLst>
          </p:cNvPr>
          <p:cNvSpPr>
            <a:spLocks noGrp="1"/>
          </p:cNvSpPr>
          <p:nvPr>
            <p:ph type="sldNum" sz="quarter" idx="12"/>
          </p:nvPr>
        </p:nvSpPr>
        <p:spPr/>
        <p:txBody>
          <a:bodyPr/>
          <a:lstStyle/>
          <a:p>
            <a:fld id="{842738B8-E454-4316-A980-C68CE3B42A0A}" type="slidenum">
              <a:rPr lang="en-PK" smtClean="0"/>
              <a:t>‹#›</a:t>
            </a:fld>
            <a:endParaRPr lang="en-PK"/>
          </a:p>
        </p:txBody>
      </p:sp>
    </p:spTree>
    <p:extLst>
      <p:ext uri="{BB962C8B-B14F-4D97-AF65-F5344CB8AC3E}">
        <p14:creationId xmlns:p14="http://schemas.microsoft.com/office/powerpoint/2010/main" val="511481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A045B7-2EC2-4B35-8C97-1FD0FB3AB6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096B354D-997A-46B2-8FF4-CEE6E2B6AE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8AFDFF9C-7503-4332-9B34-BE023BB90D0F}"/>
              </a:ext>
            </a:extLst>
          </p:cNvPr>
          <p:cNvSpPr>
            <a:spLocks noGrp="1"/>
          </p:cNvSpPr>
          <p:nvPr>
            <p:ph type="dt" sz="half" idx="10"/>
          </p:nvPr>
        </p:nvSpPr>
        <p:spPr/>
        <p:txBody>
          <a:bodyPr/>
          <a:lstStyle/>
          <a:p>
            <a:fld id="{2F7FAADF-3DBD-4389-ADB2-3708CE8746E8}" type="datetimeFigureOut">
              <a:rPr lang="en-PK" smtClean="0"/>
              <a:t>06/10/2021</a:t>
            </a:fld>
            <a:endParaRPr lang="en-PK"/>
          </a:p>
        </p:txBody>
      </p:sp>
      <p:sp>
        <p:nvSpPr>
          <p:cNvPr id="5" name="Footer Placeholder 4">
            <a:extLst>
              <a:ext uri="{FF2B5EF4-FFF2-40B4-BE49-F238E27FC236}">
                <a16:creationId xmlns:a16="http://schemas.microsoft.com/office/drawing/2014/main" id="{859D1813-568E-4EBD-A9C7-84E4853E69E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57A88CF3-C730-43C6-A7EF-691CAD384CFB}"/>
              </a:ext>
            </a:extLst>
          </p:cNvPr>
          <p:cNvSpPr>
            <a:spLocks noGrp="1"/>
          </p:cNvSpPr>
          <p:nvPr>
            <p:ph type="sldNum" sz="quarter" idx="12"/>
          </p:nvPr>
        </p:nvSpPr>
        <p:spPr/>
        <p:txBody>
          <a:bodyPr/>
          <a:lstStyle/>
          <a:p>
            <a:fld id="{842738B8-E454-4316-A980-C68CE3B42A0A}" type="slidenum">
              <a:rPr lang="en-PK" smtClean="0"/>
              <a:t>‹#›</a:t>
            </a:fld>
            <a:endParaRPr lang="en-PK"/>
          </a:p>
        </p:txBody>
      </p:sp>
    </p:spTree>
    <p:extLst>
      <p:ext uri="{BB962C8B-B14F-4D97-AF65-F5344CB8AC3E}">
        <p14:creationId xmlns:p14="http://schemas.microsoft.com/office/powerpoint/2010/main" val="173397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461C9-4F0D-4BF6-8863-398B3941D42F}"/>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42C660C3-C836-4432-9ABC-B3329517ED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8154FBFE-C67D-4EEE-8DDB-234BE9491A5A}"/>
              </a:ext>
            </a:extLst>
          </p:cNvPr>
          <p:cNvSpPr>
            <a:spLocks noGrp="1"/>
          </p:cNvSpPr>
          <p:nvPr>
            <p:ph type="dt" sz="half" idx="10"/>
          </p:nvPr>
        </p:nvSpPr>
        <p:spPr/>
        <p:txBody>
          <a:bodyPr/>
          <a:lstStyle/>
          <a:p>
            <a:fld id="{2F7FAADF-3DBD-4389-ADB2-3708CE8746E8}" type="datetimeFigureOut">
              <a:rPr lang="en-PK" smtClean="0"/>
              <a:t>06/10/2021</a:t>
            </a:fld>
            <a:endParaRPr lang="en-PK"/>
          </a:p>
        </p:txBody>
      </p:sp>
      <p:sp>
        <p:nvSpPr>
          <p:cNvPr id="5" name="Footer Placeholder 4">
            <a:extLst>
              <a:ext uri="{FF2B5EF4-FFF2-40B4-BE49-F238E27FC236}">
                <a16:creationId xmlns:a16="http://schemas.microsoft.com/office/drawing/2014/main" id="{DB46495C-1245-443A-8DB3-182DF536983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7A3DEC6-7357-470F-86BF-E7268847CCE0}"/>
              </a:ext>
            </a:extLst>
          </p:cNvPr>
          <p:cNvSpPr>
            <a:spLocks noGrp="1"/>
          </p:cNvSpPr>
          <p:nvPr>
            <p:ph type="sldNum" sz="quarter" idx="12"/>
          </p:nvPr>
        </p:nvSpPr>
        <p:spPr/>
        <p:txBody>
          <a:bodyPr/>
          <a:lstStyle/>
          <a:p>
            <a:fld id="{842738B8-E454-4316-A980-C68CE3B42A0A}" type="slidenum">
              <a:rPr lang="en-PK" smtClean="0"/>
              <a:t>‹#›</a:t>
            </a:fld>
            <a:endParaRPr lang="en-PK"/>
          </a:p>
        </p:txBody>
      </p:sp>
    </p:spTree>
    <p:extLst>
      <p:ext uri="{BB962C8B-B14F-4D97-AF65-F5344CB8AC3E}">
        <p14:creationId xmlns:p14="http://schemas.microsoft.com/office/powerpoint/2010/main" val="646096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664B1-030C-4749-84E6-8191974FCF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5BBC69D7-D3BA-434C-9A2F-98376C3016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FFC331-AD5D-4A59-B363-D64936310C3B}"/>
              </a:ext>
            </a:extLst>
          </p:cNvPr>
          <p:cNvSpPr>
            <a:spLocks noGrp="1"/>
          </p:cNvSpPr>
          <p:nvPr>
            <p:ph type="dt" sz="half" idx="10"/>
          </p:nvPr>
        </p:nvSpPr>
        <p:spPr/>
        <p:txBody>
          <a:bodyPr/>
          <a:lstStyle/>
          <a:p>
            <a:fld id="{2F7FAADF-3DBD-4389-ADB2-3708CE8746E8}" type="datetimeFigureOut">
              <a:rPr lang="en-PK" smtClean="0"/>
              <a:t>06/10/2021</a:t>
            </a:fld>
            <a:endParaRPr lang="en-PK"/>
          </a:p>
        </p:txBody>
      </p:sp>
      <p:sp>
        <p:nvSpPr>
          <p:cNvPr id="5" name="Footer Placeholder 4">
            <a:extLst>
              <a:ext uri="{FF2B5EF4-FFF2-40B4-BE49-F238E27FC236}">
                <a16:creationId xmlns:a16="http://schemas.microsoft.com/office/drawing/2014/main" id="{4CD97DE1-CC5B-489B-82F6-F4297BA6854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4EE84F8F-C3DC-4B18-AF5F-45159A19B9E6}"/>
              </a:ext>
            </a:extLst>
          </p:cNvPr>
          <p:cNvSpPr>
            <a:spLocks noGrp="1"/>
          </p:cNvSpPr>
          <p:nvPr>
            <p:ph type="sldNum" sz="quarter" idx="12"/>
          </p:nvPr>
        </p:nvSpPr>
        <p:spPr/>
        <p:txBody>
          <a:bodyPr/>
          <a:lstStyle/>
          <a:p>
            <a:fld id="{842738B8-E454-4316-A980-C68CE3B42A0A}" type="slidenum">
              <a:rPr lang="en-PK" smtClean="0"/>
              <a:t>‹#›</a:t>
            </a:fld>
            <a:endParaRPr lang="en-PK"/>
          </a:p>
        </p:txBody>
      </p:sp>
    </p:spTree>
    <p:extLst>
      <p:ext uri="{BB962C8B-B14F-4D97-AF65-F5344CB8AC3E}">
        <p14:creationId xmlns:p14="http://schemas.microsoft.com/office/powerpoint/2010/main" val="3519011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9DE3B-B8A4-42C4-8028-B59DF9CC0748}"/>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F1F23F28-2F4A-4CFB-AAB1-DCBA2E0671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9671A389-3C89-4388-862B-8D5A517B38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E6B8DA72-A8EB-4C05-BCB2-D89331C28580}"/>
              </a:ext>
            </a:extLst>
          </p:cNvPr>
          <p:cNvSpPr>
            <a:spLocks noGrp="1"/>
          </p:cNvSpPr>
          <p:nvPr>
            <p:ph type="dt" sz="half" idx="10"/>
          </p:nvPr>
        </p:nvSpPr>
        <p:spPr/>
        <p:txBody>
          <a:bodyPr/>
          <a:lstStyle/>
          <a:p>
            <a:fld id="{2F7FAADF-3DBD-4389-ADB2-3708CE8746E8}" type="datetimeFigureOut">
              <a:rPr lang="en-PK" smtClean="0"/>
              <a:t>06/10/2021</a:t>
            </a:fld>
            <a:endParaRPr lang="en-PK"/>
          </a:p>
        </p:txBody>
      </p:sp>
      <p:sp>
        <p:nvSpPr>
          <p:cNvPr id="6" name="Footer Placeholder 5">
            <a:extLst>
              <a:ext uri="{FF2B5EF4-FFF2-40B4-BE49-F238E27FC236}">
                <a16:creationId xmlns:a16="http://schemas.microsoft.com/office/drawing/2014/main" id="{5D37D3C6-DA86-4C0F-BFCF-7E96CFA0497A}"/>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38DCB73A-4A45-4E17-8CD8-7A05577E939F}"/>
              </a:ext>
            </a:extLst>
          </p:cNvPr>
          <p:cNvSpPr>
            <a:spLocks noGrp="1"/>
          </p:cNvSpPr>
          <p:nvPr>
            <p:ph type="sldNum" sz="quarter" idx="12"/>
          </p:nvPr>
        </p:nvSpPr>
        <p:spPr/>
        <p:txBody>
          <a:bodyPr/>
          <a:lstStyle/>
          <a:p>
            <a:fld id="{842738B8-E454-4316-A980-C68CE3B42A0A}" type="slidenum">
              <a:rPr lang="en-PK" smtClean="0"/>
              <a:t>‹#›</a:t>
            </a:fld>
            <a:endParaRPr lang="en-PK"/>
          </a:p>
        </p:txBody>
      </p:sp>
    </p:spTree>
    <p:extLst>
      <p:ext uri="{BB962C8B-B14F-4D97-AF65-F5344CB8AC3E}">
        <p14:creationId xmlns:p14="http://schemas.microsoft.com/office/powerpoint/2010/main" val="2340059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87199-B31C-4FFA-90F7-A576DA9083C7}"/>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9CE70514-8D0B-4426-8692-2B0713F45B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C69623-CD0C-4F7F-A3D9-8E8CD89ABF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DDC8369C-617C-4E12-A407-D9C53B9C8C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CF85D6-4563-4036-99CD-7CC1BD15FE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5F2DDE30-B0C3-42AF-86A7-46E5B40FB565}"/>
              </a:ext>
            </a:extLst>
          </p:cNvPr>
          <p:cNvSpPr>
            <a:spLocks noGrp="1"/>
          </p:cNvSpPr>
          <p:nvPr>
            <p:ph type="dt" sz="half" idx="10"/>
          </p:nvPr>
        </p:nvSpPr>
        <p:spPr/>
        <p:txBody>
          <a:bodyPr/>
          <a:lstStyle/>
          <a:p>
            <a:fld id="{2F7FAADF-3DBD-4389-ADB2-3708CE8746E8}" type="datetimeFigureOut">
              <a:rPr lang="en-PK" smtClean="0"/>
              <a:t>06/10/2021</a:t>
            </a:fld>
            <a:endParaRPr lang="en-PK"/>
          </a:p>
        </p:txBody>
      </p:sp>
      <p:sp>
        <p:nvSpPr>
          <p:cNvPr id="8" name="Footer Placeholder 7">
            <a:extLst>
              <a:ext uri="{FF2B5EF4-FFF2-40B4-BE49-F238E27FC236}">
                <a16:creationId xmlns:a16="http://schemas.microsoft.com/office/drawing/2014/main" id="{9B628B1D-890E-4732-A15B-DDE337E85370}"/>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5D9CD96D-6B19-4BA6-96EA-765A96D84CC4}"/>
              </a:ext>
            </a:extLst>
          </p:cNvPr>
          <p:cNvSpPr>
            <a:spLocks noGrp="1"/>
          </p:cNvSpPr>
          <p:nvPr>
            <p:ph type="sldNum" sz="quarter" idx="12"/>
          </p:nvPr>
        </p:nvSpPr>
        <p:spPr/>
        <p:txBody>
          <a:bodyPr/>
          <a:lstStyle/>
          <a:p>
            <a:fld id="{842738B8-E454-4316-A980-C68CE3B42A0A}" type="slidenum">
              <a:rPr lang="en-PK" smtClean="0"/>
              <a:t>‹#›</a:t>
            </a:fld>
            <a:endParaRPr lang="en-PK"/>
          </a:p>
        </p:txBody>
      </p:sp>
    </p:spTree>
    <p:extLst>
      <p:ext uri="{BB962C8B-B14F-4D97-AF65-F5344CB8AC3E}">
        <p14:creationId xmlns:p14="http://schemas.microsoft.com/office/powerpoint/2010/main" val="3491718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41AB5-0715-4C6D-865D-C11D3671C609}"/>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475C10FF-716B-4D5C-9B41-F6338BBF2DCB}"/>
              </a:ext>
            </a:extLst>
          </p:cNvPr>
          <p:cNvSpPr>
            <a:spLocks noGrp="1"/>
          </p:cNvSpPr>
          <p:nvPr>
            <p:ph type="dt" sz="half" idx="10"/>
          </p:nvPr>
        </p:nvSpPr>
        <p:spPr/>
        <p:txBody>
          <a:bodyPr/>
          <a:lstStyle/>
          <a:p>
            <a:fld id="{2F7FAADF-3DBD-4389-ADB2-3708CE8746E8}" type="datetimeFigureOut">
              <a:rPr lang="en-PK" smtClean="0"/>
              <a:t>06/10/2021</a:t>
            </a:fld>
            <a:endParaRPr lang="en-PK"/>
          </a:p>
        </p:txBody>
      </p:sp>
      <p:sp>
        <p:nvSpPr>
          <p:cNvPr id="4" name="Footer Placeholder 3">
            <a:extLst>
              <a:ext uri="{FF2B5EF4-FFF2-40B4-BE49-F238E27FC236}">
                <a16:creationId xmlns:a16="http://schemas.microsoft.com/office/drawing/2014/main" id="{253F81F9-02B2-4AB5-A9C5-BF061DC48415}"/>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CEAE875F-75B0-4F9A-A1B1-C07E294C4E7E}"/>
              </a:ext>
            </a:extLst>
          </p:cNvPr>
          <p:cNvSpPr>
            <a:spLocks noGrp="1"/>
          </p:cNvSpPr>
          <p:nvPr>
            <p:ph type="sldNum" sz="quarter" idx="12"/>
          </p:nvPr>
        </p:nvSpPr>
        <p:spPr/>
        <p:txBody>
          <a:bodyPr/>
          <a:lstStyle/>
          <a:p>
            <a:fld id="{842738B8-E454-4316-A980-C68CE3B42A0A}" type="slidenum">
              <a:rPr lang="en-PK" smtClean="0"/>
              <a:t>‹#›</a:t>
            </a:fld>
            <a:endParaRPr lang="en-PK"/>
          </a:p>
        </p:txBody>
      </p:sp>
    </p:spTree>
    <p:extLst>
      <p:ext uri="{BB962C8B-B14F-4D97-AF65-F5344CB8AC3E}">
        <p14:creationId xmlns:p14="http://schemas.microsoft.com/office/powerpoint/2010/main" val="2384585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0CD1FE-D625-4445-B4B1-18C51BB40BE0}"/>
              </a:ext>
            </a:extLst>
          </p:cNvPr>
          <p:cNvSpPr>
            <a:spLocks noGrp="1"/>
          </p:cNvSpPr>
          <p:nvPr>
            <p:ph type="dt" sz="half" idx="10"/>
          </p:nvPr>
        </p:nvSpPr>
        <p:spPr/>
        <p:txBody>
          <a:bodyPr/>
          <a:lstStyle/>
          <a:p>
            <a:fld id="{2F7FAADF-3DBD-4389-ADB2-3708CE8746E8}" type="datetimeFigureOut">
              <a:rPr lang="en-PK" smtClean="0"/>
              <a:t>06/10/2021</a:t>
            </a:fld>
            <a:endParaRPr lang="en-PK"/>
          </a:p>
        </p:txBody>
      </p:sp>
      <p:sp>
        <p:nvSpPr>
          <p:cNvPr id="3" name="Footer Placeholder 2">
            <a:extLst>
              <a:ext uri="{FF2B5EF4-FFF2-40B4-BE49-F238E27FC236}">
                <a16:creationId xmlns:a16="http://schemas.microsoft.com/office/drawing/2014/main" id="{77626A93-0A39-452C-929B-7CD96A184907}"/>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B7526FC5-ACD9-4F97-9690-6B626A115FD7}"/>
              </a:ext>
            </a:extLst>
          </p:cNvPr>
          <p:cNvSpPr>
            <a:spLocks noGrp="1"/>
          </p:cNvSpPr>
          <p:nvPr>
            <p:ph type="sldNum" sz="quarter" idx="12"/>
          </p:nvPr>
        </p:nvSpPr>
        <p:spPr/>
        <p:txBody>
          <a:bodyPr/>
          <a:lstStyle/>
          <a:p>
            <a:fld id="{842738B8-E454-4316-A980-C68CE3B42A0A}" type="slidenum">
              <a:rPr lang="en-PK" smtClean="0"/>
              <a:t>‹#›</a:t>
            </a:fld>
            <a:endParaRPr lang="en-PK"/>
          </a:p>
        </p:txBody>
      </p:sp>
    </p:spTree>
    <p:extLst>
      <p:ext uri="{BB962C8B-B14F-4D97-AF65-F5344CB8AC3E}">
        <p14:creationId xmlns:p14="http://schemas.microsoft.com/office/powerpoint/2010/main" val="177863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0705D-0ED0-457F-975B-C6DF486529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48C05E76-474A-49E1-9234-76059FCF8E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8EAACDF1-029B-41F2-B476-6956273B90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498F20-EDCD-454E-B7C7-2AA7FD045FD4}"/>
              </a:ext>
            </a:extLst>
          </p:cNvPr>
          <p:cNvSpPr>
            <a:spLocks noGrp="1"/>
          </p:cNvSpPr>
          <p:nvPr>
            <p:ph type="dt" sz="half" idx="10"/>
          </p:nvPr>
        </p:nvSpPr>
        <p:spPr/>
        <p:txBody>
          <a:bodyPr/>
          <a:lstStyle/>
          <a:p>
            <a:fld id="{2F7FAADF-3DBD-4389-ADB2-3708CE8746E8}" type="datetimeFigureOut">
              <a:rPr lang="en-PK" smtClean="0"/>
              <a:t>06/10/2021</a:t>
            </a:fld>
            <a:endParaRPr lang="en-PK"/>
          </a:p>
        </p:txBody>
      </p:sp>
      <p:sp>
        <p:nvSpPr>
          <p:cNvPr id="6" name="Footer Placeholder 5">
            <a:extLst>
              <a:ext uri="{FF2B5EF4-FFF2-40B4-BE49-F238E27FC236}">
                <a16:creationId xmlns:a16="http://schemas.microsoft.com/office/drawing/2014/main" id="{B23688BC-04F5-4A04-ACD6-7F20211E6AF5}"/>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F6914F06-BFEB-4539-8029-FF1613495BB9}"/>
              </a:ext>
            </a:extLst>
          </p:cNvPr>
          <p:cNvSpPr>
            <a:spLocks noGrp="1"/>
          </p:cNvSpPr>
          <p:nvPr>
            <p:ph type="sldNum" sz="quarter" idx="12"/>
          </p:nvPr>
        </p:nvSpPr>
        <p:spPr/>
        <p:txBody>
          <a:bodyPr/>
          <a:lstStyle/>
          <a:p>
            <a:fld id="{842738B8-E454-4316-A980-C68CE3B42A0A}" type="slidenum">
              <a:rPr lang="en-PK" smtClean="0"/>
              <a:t>‹#›</a:t>
            </a:fld>
            <a:endParaRPr lang="en-PK"/>
          </a:p>
        </p:txBody>
      </p:sp>
    </p:spTree>
    <p:extLst>
      <p:ext uri="{BB962C8B-B14F-4D97-AF65-F5344CB8AC3E}">
        <p14:creationId xmlns:p14="http://schemas.microsoft.com/office/powerpoint/2010/main" val="3432104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DE082-B9A5-4D65-A91A-D0B8B88641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A03F625C-F405-4CD9-8CD2-C165588DF3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A1085641-9431-4857-955D-E08F516008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4A300-A6B3-4FA0-B925-E63C82C93F54}"/>
              </a:ext>
            </a:extLst>
          </p:cNvPr>
          <p:cNvSpPr>
            <a:spLocks noGrp="1"/>
          </p:cNvSpPr>
          <p:nvPr>
            <p:ph type="dt" sz="half" idx="10"/>
          </p:nvPr>
        </p:nvSpPr>
        <p:spPr/>
        <p:txBody>
          <a:bodyPr/>
          <a:lstStyle/>
          <a:p>
            <a:fld id="{2F7FAADF-3DBD-4389-ADB2-3708CE8746E8}" type="datetimeFigureOut">
              <a:rPr lang="en-PK" smtClean="0"/>
              <a:t>06/10/2021</a:t>
            </a:fld>
            <a:endParaRPr lang="en-PK"/>
          </a:p>
        </p:txBody>
      </p:sp>
      <p:sp>
        <p:nvSpPr>
          <p:cNvPr id="6" name="Footer Placeholder 5">
            <a:extLst>
              <a:ext uri="{FF2B5EF4-FFF2-40B4-BE49-F238E27FC236}">
                <a16:creationId xmlns:a16="http://schemas.microsoft.com/office/drawing/2014/main" id="{252EA221-5CA7-46C3-AACE-37D91AA8EE02}"/>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7EA599A4-B37A-4165-9A25-53BAA395CD9E}"/>
              </a:ext>
            </a:extLst>
          </p:cNvPr>
          <p:cNvSpPr>
            <a:spLocks noGrp="1"/>
          </p:cNvSpPr>
          <p:nvPr>
            <p:ph type="sldNum" sz="quarter" idx="12"/>
          </p:nvPr>
        </p:nvSpPr>
        <p:spPr/>
        <p:txBody>
          <a:bodyPr/>
          <a:lstStyle/>
          <a:p>
            <a:fld id="{842738B8-E454-4316-A980-C68CE3B42A0A}" type="slidenum">
              <a:rPr lang="en-PK" smtClean="0"/>
              <a:t>‹#›</a:t>
            </a:fld>
            <a:endParaRPr lang="en-PK"/>
          </a:p>
        </p:txBody>
      </p:sp>
    </p:spTree>
    <p:extLst>
      <p:ext uri="{BB962C8B-B14F-4D97-AF65-F5344CB8AC3E}">
        <p14:creationId xmlns:p14="http://schemas.microsoft.com/office/powerpoint/2010/main" val="3933335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CC00CE-ECB7-47AA-BA18-064328F706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890341E4-37EA-4D97-81DA-905B50A687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DA1A9AD-A056-4665-89C8-73057409AE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7FAADF-3DBD-4389-ADB2-3708CE8746E8}" type="datetimeFigureOut">
              <a:rPr lang="en-PK" smtClean="0"/>
              <a:t>06/10/2021</a:t>
            </a:fld>
            <a:endParaRPr lang="en-PK"/>
          </a:p>
        </p:txBody>
      </p:sp>
      <p:sp>
        <p:nvSpPr>
          <p:cNvPr id="5" name="Footer Placeholder 4">
            <a:extLst>
              <a:ext uri="{FF2B5EF4-FFF2-40B4-BE49-F238E27FC236}">
                <a16:creationId xmlns:a16="http://schemas.microsoft.com/office/drawing/2014/main" id="{CB302DC1-9EAE-407E-8FEF-A7403B5948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BA50B578-E2DD-4E1D-936A-16984C4E10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2738B8-E454-4316-A980-C68CE3B42A0A}" type="slidenum">
              <a:rPr lang="en-PK" smtClean="0"/>
              <a:t>‹#›</a:t>
            </a:fld>
            <a:endParaRPr lang="en-PK"/>
          </a:p>
        </p:txBody>
      </p:sp>
    </p:spTree>
    <p:extLst>
      <p:ext uri="{BB962C8B-B14F-4D97-AF65-F5344CB8AC3E}">
        <p14:creationId xmlns:p14="http://schemas.microsoft.com/office/powerpoint/2010/main" val="341704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865C8-64EA-4F88-9628-C6BF70C6C27F}"/>
              </a:ext>
            </a:extLst>
          </p:cNvPr>
          <p:cNvSpPr>
            <a:spLocks noGrp="1"/>
          </p:cNvSpPr>
          <p:nvPr>
            <p:ph type="ctrTitle"/>
          </p:nvPr>
        </p:nvSpPr>
        <p:spPr>
          <a:xfrm>
            <a:off x="1524000" y="913765"/>
            <a:ext cx="9144000" cy="2387600"/>
          </a:xfrm>
        </p:spPr>
        <p:txBody>
          <a:bodyPr/>
          <a:lstStyle/>
          <a:p>
            <a:r>
              <a:rPr lang="en-US" b="1" dirty="0">
                <a:solidFill>
                  <a:srgbClr val="002060"/>
                </a:solidFill>
                <a:latin typeface="Century Gothic" panose="020B0502020202020204" pitchFamily="34" charset="0"/>
              </a:rPr>
              <a:t>Introduction To Digital Marketing</a:t>
            </a:r>
            <a:r>
              <a:rPr lang="en-US" b="1" dirty="0">
                <a:latin typeface="Century Gothic" panose="020B0502020202020204" pitchFamily="34" charset="0"/>
              </a:rPr>
              <a:t>    </a:t>
            </a:r>
            <a:endParaRPr lang="en-PK" b="1" dirty="0">
              <a:latin typeface="Century Gothic" panose="020B0502020202020204" pitchFamily="34" charset="0"/>
            </a:endParaRPr>
          </a:p>
        </p:txBody>
      </p:sp>
      <p:sp>
        <p:nvSpPr>
          <p:cNvPr id="3" name="Subtitle 2">
            <a:extLst>
              <a:ext uri="{FF2B5EF4-FFF2-40B4-BE49-F238E27FC236}">
                <a16:creationId xmlns:a16="http://schemas.microsoft.com/office/drawing/2014/main" id="{3812D063-6E25-4C1D-B5EE-346DE53CCB7B}"/>
              </a:ext>
            </a:extLst>
          </p:cNvPr>
          <p:cNvSpPr>
            <a:spLocks noGrp="1"/>
          </p:cNvSpPr>
          <p:nvPr>
            <p:ph type="subTitle" idx="1"/>
          </p:nvPr>
        </p:nvSpPr>
        <p:spPr>
          <a:xfrm>
            <a:off x="1478280" y="3429001"/>
            <a:ext cx="9144000" cy="1656556"/>
          </a:xfrm>
        </p:spPr>
        <p:txBody>
          <a:bodyPr vert="horz" lIns="91440" tIns="45720" rIns="91440" bIns="45720" rtlCol="0" anchor="t">
            <a:noAutofit/>
          </a:bodyPr>
          <a:lstStyle/>
          <a:p>
            <a:r>
              <a:rPr lang="en-US" b="1" dirty="0">
                <a:latin typeface="Century Gothic" panose="020B0502020202020204" pitchFamily="34" charset="0"/>
              </a:rPr>
              <a:t>Network Marketing</a:t>
            </a:r>
          </a:p>
          <a:p>
            <a:endParaRPr lang="en-US" dirty="0">
              <a:latin typeface="Century Gothic" panose="020B0502020202020204" pitchFamily="34" charset="0"/>
            </a:endParaRPr>
          </a:p>
          <a:p>
            <a:endParaRPr lang="en-US" dirty="0">
              <a:latin typeface="Century Gothic" panose="020B0502020202020204" pitchFamily="34" charset="0"/>
            </a:endParaRPr>
          </a:p>
          <a:p>
            <a:endParaRPr lang="en-US" dirty="0">
              <a:latin typeface="Century Gothic" panose="020B0502020202020204" pitchFamily="34" charset="0"/>
            </a:endParaRPr>
          </a:p>
          <a:p>
            <a:endParaRPr lang="en-US" i="1" dirty="0">
              <a:latin typeface="Century Gothic" panose="020B0502020202020204" pitchFamily="34" charset="0"/>
            </a:endParaRPr>
          </a:p>
        </p:txBody>
      </p:sp>
    </p:spTree>
    <p:extLst>
      <p:ext uri="{BB962C8B-B14F-4D97-AF65-F5344CB8AC3E}">
        <p14:creationId xmlns:p14="http://schemas.microsoft.com/office/powerpoint/2010/main" val="1231302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27D67-F825-45C5-8E52-D8FEE1CA2421}"/>
              </a:ext>
            </a:extLst>
          </p:cNvPr>
          <p:cNvSpPr>
            <a:spLocks noGrp="1"/>
          </p:cNvSpPr>
          <p:nvPr>
            <p:ph type="title"/>
          </p:nvPr>
        </p:nvSpPr>
        <p:spPr/>
        <p:txBody>
          <a:bodyPr>
            <a:normAutofit/>
          </a:bodyPr>
          <a:lstStyle/>
          <a:p>
            <a:r>
              <a:rPr lang="en-US" sz="3600" b="1" dirty="0">
                <a:solidFill>
                  <a:srgbClr val="002060"/>
                </a:solidFill>
                <a:latin typeface="Century Gothic" panose="020B0502020202020204" pitchFamily="34" charset="0"/>
              </a:rPr>
              <a:t>The Advantages and Disadvantages of Network Marketing:</a:t>
            </a:r>
            <a:endParaRPr lang="en-PK" sz="3600"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48D0498B-D765-4FF6-AB2C-FFE5D2B345FC}"/>
              </a:ext>
            </a:extLst>
          </p:cNvPr>
          <p:cNvSpPr>
            <a:spLocks noGrp="1"/>
          </p:cNvSpPr>
          <p:nvPr>
            <p:ph idx="1"/>
          </p:nvPr>
        </p:nvSpPr>
        <p:spPr/>
        <p:txBody>
          <a:bodyPr>
            <a:normAutofit lnSpcReduction="10000"/>
          </a:bodyPr>
          <a:lstStyle/>
          <a:p>
            <a:endParaRPr lang="en-US" sz="800" dirty="0">
              <a:latin typeface="Century Gothic" panose="020B0502020202020204" pitchFamily="34" charset="0"/>
            </a:endParaRPr>
          </a:p>
          <a:p>
            <a:r>
              <a:rPr lang="en-US" sz="2400" dirty="0">
                <a:latin typeface="Century Gothic" panose="020B0502020202020204" pitchFamily="34" charset="0"/>
              </a:rPr>
              <a:t>There is some stigma attached to the networking marketing business, especially those with multiple tiers, which can be characterized as pyramid schemes—that is, the salespeople in the top tier can make impressive amounts of money on commissions from the tiers below them. </a:t>
            </a:r>
          </a:p>
          <a:p>
            <a:endParaRPr lang="en-US" sz="800" dirty="0">
              <a:latin typeface="Century Gothic" panose="020B0502020202020204" pitchFamily="34" charset="0"/>
            </a:endParaRPr>
          </a:p>
          <a:p>
            <a:r>
              <a:rPr lang="en-US" sz="2400" dirty="0">
                <a:latin typeface="Century Gothic" panose="020B0502020202020204" pitchFamily="34" charset="0"/>
              </a:rPr>
              <a:t>The people on the lower tiers will earn much less. The company makes money by selling expensive starter kits to new recruits.</a:t>
            </a:r>
          </a:p>
          <a:p>
            <a:endParaRPr lang="en-US" sz="900" dirty="0">
              <a:latin typeface="Century Gothic" panose="020B0502020202020204" pitchFamily="34" charset="0"/>
            </a:endParaRPr>
          </a:p>
          <a:p>
            <a:r>
              <a:rPr lang="en-US" sz="2400" dirty="0">
                <a:latin typeface="Century Gothic" panose="020B0502020202020204" pitchFamily="34" charset="0"/>
              </a:rPr>
              <a:t>The appeal of network marketing is that an individual with a lot of energy and good sales skills can create a profitable business with a modest investment.</a:t>
            </a:r>
            <a:br>
              <a:rPr lang="en-US" sz="2400" dirty="0">
                <a:latin typeface="Century Gothic" panose="020B0502020202020204" pitchFamily="34" charset="0"/>
              </a:rPr>
            </a:br>
            <a:endParaRPr lang="en-PK" sz="2400" dirty="0">
              <a:latin typeface="Century Gothic" panose="020B0502020202020204" pitchFamily="34" charset="0"/>
            </a:endParaRPr>
          </a:p>
          <a:p>
            <a:endParaRPr lang="en-PK" sz="2400" dirty="0">
              <a:latin typeface="Century Gothic" panose="020B0502020202020204" pitchFamily="34" charset="0"/>
            </a:endParaRPr>
          </a:p>
        </p:txBody>
      </p:sp>
    </p:spTree>
    <p:extLst>
      <p:ext uri="{BB962C8B-B14F-4D97-AF65-F5344CB8AC3E}">
        <p14:creationId xmlns:p14="http://schemas.microsoft.com/office/powerpoint/2010/main" val="1068171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7C484-D57B-423A-BC64-B9E8379CC667}"/>
              </a:ext>
            </a:extLst>
          </p:cNvPr>
          <p:cNvSpPr>
            <a:spLocks noGrp="1"/>
          </p:cNvSpPr>
          <p:nvPr>
            <p:ph type="title"/>
          </p:nvPr>
        </p:nvSpPr>
        <p:spPr/>
        <p:txBody>
          <a:bodyPr>
            <a:normAutofit/>
          </a:bodyPr>
          <a:lstStyle/>
          <a:p>
            <a:r>
              <a:rPr lang="en-US" sz="4000" b="1" dirty="0">
                <a:solidFill>
                  <a:srgbClr val="002060"/>
                </a:solidFill>
                <a:latin typeface="Century Gothic" panose="020B0502020202020204" pitchFamily="34" charset="0"/>
              </a:rPr>
              <a:t>FCC rule:</a:t>
            </a:r>
            <a:endParaRPr lang="en-PK" sz="4000"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8903BCA7-EDB2-43FD-8718-80725C2E06D2}"/>
              </a:ext>
            </a:extLst>
          </p:cNvPr>
          <p:cNvSpPr>
            <a:spLocks noGrp="1"/>
          </p:cNvSpPr>
          <p:nvPr>
            <p:ph idx="1"/>
          </p:nvPr>
        </p:nvSpPr>
        <p:spPr/>
        <p:txBody>
          <a:bodyPr>
            <a:normAutofit/>
          </a:bodyPr>
          <a:lstStyle/>
          <a:p>
            <a:endParaRPr lang="en-US" sz="2400" dirty="0">
              <a:latin typeface="Century Gothic" panose="020B0502020202020204" pitchFamily="34" charset="0"/>
            </a:endParaRPr>
          </a:p>
          <a:p>
            <a:r>
              <a:rPr lang="en-US" sz="2400" dirty="0">
                <a:latin typeface="Century Gothic" panose="020B0502020202020204" pitchFamily="34" charset="0"/>
              </a:rPr>
              <a:t>A good rule of thumb, according to the </a:t>
            </a:r>
            <a:r>
              <a:rPr lang="en-US" sz="2400" u="sng" dirty="0">
                <a:latin typeface="Century Gothic" panose="020B0502020202020204" pitchFamily="34" charset="0"/>
              </a:rPr>
              <a:t>Federal Trade Commission</a:t>
            </a:r>
            <a:r>
              <a:rPr lang="en-US" sz="2400" dirty="0">
                <a:latin typeface="Century Gothic" panose="020B0502020202020204" pitchFamily="34" charset="0"/>
              </a:rPr>
              <a:t>(FCC), is that single-tier network marketing operations tend to be more reputable than multi-tier schemes, in which people make money based on the number of distributors they recruit.</a:t>
            </a:r>
          </a:p>
          <a:p>
            <a:pPr marL="0" indent="0">
              <a:buNone/>
            </a:pPr>
            <a:br>
              <a:rPr lang="en-US" sz="2400" dirty="0">
                <a:latin typeface="Century Gothic" panose="020B0502020202020204" pitchFamily="34" charset="0"/>
              </a:rPr>
            </a:br>
            <a:endParaRPr lang="en-PK" sz="2400" dirty="0">
              <a:latin typeface="Century Gothic" panose="020B0502020202020204" pitchFamily="34" charset="0"/>
            </a:endParaRPr>
          </a:p>
          <a:p>
            <a:endParaRPr lang="en-PK" sz="2400" dirty="0">
              <a:latin typeface="Century Gothic" panose="020B0502020202020204" pitchFamily="34" charset="0"/>
            </a:endParaRPr>
          </a:p>
        </p:txBody>
      </p:sp>
    </p:spTree>
    <p:extLst>
      <p:ext uri="{BB962C8B-B14F-4D97-AF65-F5344CB8AC3E}">
        <p14:creationId xmlns:p14="http://schemas.microsoft.com/office/powerpoint/2010/main" val="401287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A9672-B060-468F-9165-3C7C463379EA}"/>
              </a:ext>
            </a:extLst>
          </p:cNvPr>
          <p:cNvSpPr>
            <a:spLocks noGrp="1"/>
          </p:cNvSpPr>
          <p:nvPr>
            <p:ph type="title"/>
          </p:nvPr>
        </p:nvSpPr>
        <p:spPr/>
        <p:txBody>
          <a:bodyPr>
            <a:normAutofit/>
          </a:bodyPr>
          <a:lstStyle/>
          <a:p>
            <a:r>
              <a:rPr lang="en-US" sz="4000" b="1" dirty="0">
                <a:solidFill>
                  <a:srgbClr val="002060"/>
                </a:solidFill>
                <a:latin typeface="Century Gothic" panose="020B0502020202020204" pitchFamily="34" charset="0"/>
              </a:rPr>
              <a:t>Benefits Of Direct Selling:</a:t>
            </a:r>
            <a:endParaRPr lang="en-PK" sz="4000"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D60EBC72-5E22-4D73-B576-090CC590E793}"/>
              </a:ext>
            </a:extLst>
          </p:cNvPr>
          <p:cNvSpPr>
            <a:spLocks noGrp="1"/>
          </p:cNvSpPr>
          <p:nvPr>
            <p:ph idx="1"/>
          </p:nvPr>
        </p:nvSpPr>
        <p:spPr>
          <a:xfrm>
            <a:off x="838200" y="1825625"/>
            <a:ext cx="10515600" cy="4351338"/>
          </a:xfrm>
        </p:spPr>
        <p:txBody>
          <a:bodyPr/>
          <a:lstStyle/>
          <a:p>
            <a:r>
              <a:rPr lang="en-US" dirty="0"/>
              <a:t>Research shows some of the most popular reasons why people choose direct selling are:</a:t>
            </a:r>
          </a:p>
          <a:p>
            <a:pPr lvl="1"/>
            <a:endParaRPr lang="en-US" sz="800" dirty="0"/>
          </a:p>
          <a:p>
            <a:pPr lvl="1"/>
            <a:r>
              <a:rPr lang="en-US" dirty="0"/>
              <a:t>Direct selling is a good way to meet and socialize with people.</a:t>
            </a:r>
          </a:p>
          <a:p>
            <a:pPr lvl="1"/>
            <a:r>
              <a:rPr lang="en-US" dirty="0"/>
              <a:t>Direct selling offers flexible work schedules.</a:t>
            </a:r>
          </a:p>
          <a:p>
            <a:pPr lvl="1"/>
            <a:r>
              <a:rPr lang="en-US" dirty="0"/>
              <a:t>Direct selling is a good way to earn extra income.</a:t>
            </a:r>
          </a:p>
          <a:p>
            <a:pPr lvl="1"/>
            <a:r>
              <a:rPr lang="en-US" dirty="0"/>
              <a:t>Direct selling is a good way to own business.</a:t>
            </a:r>
          </a:p>
          <a:p>
            <a:pPr lvl="1"/>
            <a:r>
              <a:rPr lang="en-US" dirty="0"/>
              <a:t>There are no required levels of education, experience, financial resources or physical condition – Any one can do it</a:t>
            </a:r>
            <a:endParaRPr lang="en-PK" dirty="0"/>
          </a:p>
        </p:txBody>
      </p:sp>
    </p:spTree>
    <p:extLst>
      <p:ext uri="{BB962C8B-B14F-4D97-AF65-F5344CB8AC3E}">
        <p14:creationId xmlns:p14="http://schemas.microsoft.com/office/powerpoint/2010/main" val="475205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E50AA-9086-45D3-B36E-3869750CB1DD}"/>
              </a:ext>
            </a:extLst>
          </p:cNvPr>
          <p:cNvSpPr>
            <a:spLocks noGrp="1"/>
          </p:cNvSpPr>
          <p:nvPr>
            <p:ph type="title"/>
          </p:nvPr>
        </p:nvSpPr>
        <p:spPr/>
        <p:txBody>
          <a:bodyPr/>
          <a:lstStyle/>
          <a:p>
            <a:r>
              <a:rPr lang="en-US" sz="4000" b="1" dirty="0">
                <a:solidFill>
                  <a:srgbClr val="002060"/>
                </a:solidFill>
                <a:latin typeface="Century Gothic" panose="020B0502020202020204" pitchFamily="34" charset="0"/>
              </a:rPr>
              <a:t>Benefits Of Direct Selling:</a:t>
            </a:r>
            <a:endParaRPr lang="en-PK" dirty="0"/>
          </a:p>
        </p:txBody>
      </p:sp>
      <p:sp>
        <p:nvSpPr>
          <p:cNvPr id="3" name="Content Placeholder 2">
            <a:extLst>
              <a:ext uri="{FF2B5EF4-FFF2-40B4-BE49-F238E27FC236}">
                <a16:creationId xmlns:a16="http://schemas.microsoft.com/office/drawing/2014/main" id="{9F6BEF3B-4599-4B02-8BA4-A74E6027DEB3}"/>
              </a:ext>
            </a:extLst>
          </p:cNvPr>
          <p:cNvSpPr>
            <a:spLocks noGrp="1"/>
          </p:cNvSpPr>
          <p:nvPr>
            <p:ph idx="1"/>
          </p:nvPr>
        </p:nvSpPr>
        <p:spPr>
          <a:xfrm>
            <a:off x="838200" y="1690688"/>
            <a:ext cx="10515600" cy="4486275"/>
          </a:xfrm>
        </p:spPr>
        <p:txBody>
          <a:bodyPr>
            <a:normAutofit lnSpcReduction="10000"/>
          </a:bodyPr>
          <a:lstStyle/>
          <a:p>
            <a:endParaRPr lang="en-US" sz="800" dirty="0">
              <a:latin typeface="Century Gothic" panose="020B0502020202020204" pitchFamily="34" charset="0"/>
            </a:endParaRPr>
          </a:p>
          <a:p>
            <a:r>
              <a:rPr lang="en-US" sz="2400" dirty="0">
                <a:latin typeface="Century Gothic" panose="020B0502020202020204" pitchFamily="34" charset="0"/>
              </a:rPr>
              <a:t>People of all ages and from all backgrounds have succeeded in direct selling.</a:t>
            </a:r>
          </a:p>
          <a:p>
            <a:endParaRPr lang="en-US" sz="800" dirty="0">
              <a:latin typeface="Century Gothic" panose="020B0502020202020204" pitchFamily="34" charset="0"/>
            </a:endParaRPr>
          </a:p>
          <a:p>
            <a:r>
              <a:rPr lang="en-US" sz="2400" dirty="0">
                <a:latin typeface="Century Gothic" panose="020B0502020202020204" pitchFamily="34" charset="0"/>
              </a:rPr>
              <a:t>You are your own boss, which means you can work part-time or full-time; you choose when and how much you want to work; set your own goals and determine yourself how to reach them.</a:t>
            </a:r>
          </a:p>
          <a:p>
            <a:endParaRPr lang="en-US" sz="800" dirty="0">
              <a:latin typeface="Century Gothic" panose="020B0502020202020204" pitchFamily="34" charset="0"/>
            </a:endParaRPr>
          </a:p>
          <a:p>
            <a:r>
              <a:rPr lang="en-US" sz="2400" dirty="0">
                <a:latin typeface="Century Gothic" panose="020B0502020202020204" pitchFamily="34" charset="0"/>
              </a:rPr>
              <a:t>Earn in proportion to your own efforts. The level of success you can achieve is limited only by your willingness to work hard.</a:t>
            </a:r>
          </a:p>
          <a:p>
            <a:endParaRPr lang="en-US" sz="800" dirty="0">
              <a:latin typeface="Century Gothic" panose="020B0502020202020204" pitchFamily="34" charset="0"/>
            </a:endParaRPr>
          </a:p>
          <a:p>
            <a:r>
              <a:rPr lang="en-US" sz="2400" dirty="0">
                <a:latin typeface="Century Gothic" panose="020B0502020202020204" pitchFamily="34" charset="0"/>
              </a:rPr>
              <a:t>Own a business with very little or no capital investment.</a:t>
            </a:r>
          </a:p>
          <a:p>
            <a:endParaRPr lang="en-US" sz="900" dirty="0">
              <a:latin typeface="Century Gothic" panose="020B0502020202020204" pitchFamily="34" charset="0"/>
            </a:endParaRPr>
          </a:p>
          <a:p>
            <a:r>
              <a:rPr lang="en-US" sz="2400" dirty="0">
                <a:latin typeface="Century Gothic" panose="020B0502020202020204" pitchFamily="34" charset="0"/>
              </a:rPr>
              <a:t>Receive training and support from an established company. </a:t>
            </a:r>
            <a:endParaRPr lang="en-PK" sz="2400" dirty="0">
              <a:latin typeface="Century Gothic" panose="020B0502020202020204" pitchFamily="34" charset="0"/>
            </a:endParaRPr>
          </a:p>
        </p:txBody>
      </p:sp>
    </p:spTree>
    <p:extLst>
      <p:ext uri="{BB962C8B-B14F-4D97-AF65-F5344CB8AC3E}">
        <p14:creationId xmlns:p14="http://schemas.microsoft.com/office/powerpoint/2010/main" val="2004048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38627-6D38-478E-9525-114E68561774}"/>
              </a:ext>
            </a:extLst>
          </p:cNvPr>
          <p:cNvSpPr>
            <a:spLocks noGrp="1"/>
          </p:cNvSpPr>
          <p:nvPr>
            <p:ph type="title"/>
          </p:nvPr>
        </p:nvSpPr>
        <p:spPr/>
        <p:txBody>
          <a:bodyPr>
            <a:normAutofit/>
          </a:bodyPr>
          <a:lstStyle/>
          <a:p>
            <a:r>
              <a:rPr lang="en-US" sz="4000" b="1" dirty="0">
                <a:solidFill>
                  <a:srgbClr val="002060"/>
                </a:solidFill>
                <a:latin typeface="Century Gothic" panose="020B0502020202020204" pitchFamily="34" charset="0"/>
              </a:rPr>
              <a:t>What Is Network Marketing?</a:t>
            </a:r>
            <a:endParaRPr lang="en-PK" sz="4000"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2FAC642D-F239-4452-93E6-DB9F870B57FA}"/>
              </a:ext>
            </a:extLst>
          </p:cNvPr>
          <p:cNvSpPr>
            <a:spLocks noGrp="1"/>
          </p:cNvSpPr>
          <p:nvPr>
            <p:ph idx="1"/>
          </p:nvPr>
        </p:nvSpPr>
        <p:spPr/>
        <p:txBody>
          <a:bodyPr>
            <a:normAutofit/>
          </a:bodyPr>
          <a:lstStyle/>
          <a:p>
            <a:pPr fontAlgn="base"/>
            <a:r>
              <a:rPr lang="en-US" sz="2400" dirty="0">
                <a:latin typeface="Century Gothic" panose="020B0502020202020204" pitchFamily="34" charset="0"/>
              </a:rPr>
              <a:t>Network marketing, also known as multi-level marketing, is a business model which involves a pyramid structured network of people who sell a company’s products. </a:t>
            </a:r>
          </a:p>
          <a:p>
            <a:pPr fontAlgn="base"/>
            <a:endParaRPr lang="en-US" sz="800" dirty="0">
              <a:latin typeface="Century Gothic" panose="020B0502020202020204" pitchFamily="34" charset="0"/>
            </a:endParaRPr>
          </a:p>
          <a:p>
            <a:pPr fontAlgn="base"/>
            <a:r>
              <a:rPr lang="en-US" sz="2400" dirty="0">
                <a:latin typeface="Century Gothic" panose="020B0502020202020204" pitchFamily="34" charset="0"/>
              </a:rPr>
              <a:t>The participants in this network are usually remunerated on a commission basis. That is, people in this network get commission every time they perform the specified task, like –</a:t>
            </a:r>
          </a:p>
          <a:p>
            <a:pPr fontAlgn="base"/>
            <a:endParaRPr lang="en-US" sz="800" dirty="0">
              <a:latin typeface="Century Gothic" panose="020B0502020202020204" pitchFamily="34" charset="0"/>
            </a:endParaRPr>
          </a:p>
          <a:p>
            <a:pPr fontAlgn="base"/>
            <a:r>
              <a:rPr lang="en-US" sz="2400" dirty="0">
                <a:latin typeface="Century Gothic" panose="020B0502020202020204" pitchFamily="34" charset="0"/>
              </a:rPr>
              <a:t>Make a sale of a product.</a:t>
            </a:r>
          </a:p>
          <a:p>
            <a:pPr fontAlgn="base"/>
            <a:endParaRPr lang="en-US" sz="800" dirty="0">
              <a:latin typeface="Century Gothic" panose="020B0502020202020204" pitchFamily="34" charset="0"/>
            </a:endParaRPr>
          </a:p>
          <a:p>
            <a:pPr fontAlgn="base"/>
            <a:r>
              <a:rPr lang="en-US" sz="2400" dirty="0">
                <a:latin typeface="Century Gothic" panose="020B0502020202020204" pitchFamily="34" charset="0"/>
              </a:rPr>
              <a:t>Their recruits make a sale of the product.</a:t>
            </a:r>
          </a:p>
          <a:p>
            <a:endParaRPr lang="en-PK" sz="2400" dirty="0">
              <a:latin typeface="Century Gothic" panose="020B0502020202020204" pitchFamily="34" charset="0"/>
            </a:endParaRPr>
          </a:p>
        </p:txBody>
      </p:sp>
    </p:spTree>
    <p:extLst>
      <p:ext uri="{BB962C8B-B14F-4D97-AF65-F5344CB8AC3E}">
        <p14:creationId xmlns:p14="http://schemas.microsoft.com/office/powerpoint/2010/main" val="1522724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91A94-54F7-4A50-BD2B-8263CFE20E0C}"/>
              </a:ext>
            </a:extLst>
          </p:cNvPr>
          <p:cNvSpPr>
            <a:spLocks noGrp="1"/>
          </p:cNvSpPr>
          <p:nvPr>
            <p:ph type="title"/>
          </p:nvPr>
        </p:nvSpPr>
        <p:spPr/>
        <p:txBody>
          <a:bodyPr/>
          <a:lstStyle/>
          <a:p>
            <a:r>
              <a:rPr lang="en-US" sz="4000" b="1" dirty="0">
                <a:solidFill>
                  <a:srgbClr val="002060"/>
                </a:solidFill>
                <a:latin typeface="Century Gothic" panose="020B0502020202020204" pitchFamily="34" charset="0"/>
              </a:rPr>
              <a:t>What Is Network Marketing?</a:t>
            </a:r>
            <a:endParaRPr lang="en-PK" dirty="0"/>
          </a:p>
        </p:txBody>
      </p:sp>
      <p:sp>
        <p:nvSpPr>
          <p:cNvPr id="3" name="Content Placeholder 2">
            <a:extLst>
              <a:ext uri="{FF2B5EF4-FFF2-40B4-BE49-F238E27FC236}">
                <a16:creationId xmlns:a16="http://schemas.microsoft.com/office/drawing/2014/main" id="{77E43C8E-CDD9-4E5A-B3FA-FDC67FECB250}"/>
              </a:ext>
            </a:extLst>
          </p:cNvPr>
          <p:cNvSpPr>
            <a:spLocks noGrp="1"/>
          </p:cNvSpPr>
          <p:nvPr>
            <p:ph idx="1"/>
          </p:nvPr>
        </p:nvSpPr>
        <p:spPr/>
        <p:txBody>
          <a:bodyPr>
            <a:normAutofit/>
          </a:bodyPr>
          <a:lstStyle/>
          <a:p>
            <a:r>
              <a:rPr lang="en-US" sz="2400" dirty="0">
                <a:latin typeface="Century Gothic" panose="020B0502020202020204" pitchFamily="34" charset="0"/>
              </a:rPr>
              <a:t>In simple words, this model involves a pyramid structure of non-salaried participants who get paid whenever they or a person below them in the pyramid makes a sale.</a:t>
            </a:r>
          </a:p>
          <a:p>
            <a:endParaRPr lang="en-US" sz="800" dirty="0">
              <a:latin typeface="Century Gothic" panose="020B0502020202020204" pitchFamily="34" charset="0"/>
            </a:endParaRPr>
          </a:p>
          <a:p>
            <a:r>
              <a:rPr lang="en-US" sz="2400" dirty="0">
                <a:latin typeface="Century Gothic" panose="020B0502020202020204" pitchFamily="34" charset="0"/>
              </a:rPr>
              <a:t>Network </a:t>
            </a:r>
            <a:r>
              <a:rPr lang="en-US" sz="2400" u="sng" dirty="0">
                <a:latin typeface="Century Gothic" panose="020B0502020202020204" pitchFamily="34" charset="0"/>
              </a:rPr>
              <a:t>marketing</a:t>
            </a:r>
            <a:r>
              <a:rPr lang="en-US" sz="2400" dirty="0">
                <a:latin typeface="Century Gothic" panose="020B0502020202020204" pitchFamily="34" charset="0"/>
              </a:rPr>
              <a:t> is a business model that depends on person-to-person sales by independent representatives, often working from home. </a:t>
            </a:r>
          </a:p>
          <a:p>
            <a:endParaRPr lang="en-US" sz="800" dirty="0">
              <a:latin typeface="Century Gothic" panose="020B0502020202020204" pitchFamily="34" charset="0"/>
            </a:endParaRPr>
          </a:p>
          <a:p>
            <a:r>
              <a:rPr lang="en-US" sz="2400" dirty="0">
                <a:latin typeface="Century Gothic" panose="020B0502020202020204" pitchFamily="34" charset="0"/>
              </a:rPr>
              <a:t>A network marketing business may require you to build a network of business partners or salespeople to assist with </a:t>
            </a:r>
            <a:r>
              <a:rPr lang="en-US" sz="2400" u="sng" dirty="0">
                <a:latin typeface="Century Gothic" panose="020B0502020202020204" pitchFamily="34" charset="0"/>
              </a:rPr>
              <a:t>lead </a:t>
            </a:r>
            <a:r>
              <a:rPr lang="en-US" sz="2400" dirty="0">
                <a:latin typeface="Century Gothic" panose="020B0502020202020204" pitchFamily="34" charset="0"/>
              </a:rPr>
              <a:t>generation and closing sales.</a:t>
            </a:r>
          </a:p>
          <a:p>
            <a:endParaRPr lang="en-PK" sz="2400" dirty="0">
              <a:latin typeface="Century Gothic" panose="020B0502020202020204" pitchFamily="34" charset="0"/>
            </a:endParaRPr>
          </a:p>
        </p:txBody>
      </p:sp>
    </p:spTree>
    <p:extLst>
      <p:ext uri="{BB962C8B-B14F-4D97-AF65-F5344CB8AC3E}">
        <p14:creationId xmlns:p14="http://schemas.microsoft.com/office/powerpoint/2010/main" val="1328604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6025E-4B6F-45AC-8E89-A77228974CE6}"/>
              </a:ext>
            </a:extLst>
          </p:cNvPr>
          <p:cNvSpPr>
            <a:spLocks noGrp="1"/>
          </p:cNvSpPr>
          <p:nvPr>
            <p:ph type="title"/>
          </p:nvPr>
        </p:nvSpPr>
        <p:spPr/>
        <p:txBody>
          <a:bodyPr>
            <a:normAutofit/>
          </a:bodyPr>
          <a:lstStyle/>
          <a:p>
            <a:r>
              <a:rPr lang="en-US" sz="4000" b="1" dirty="0">
                <a:solidFill>
                  <a:srgbClr val="002060"/>
                </a:solidFill>
                <a:latin typeface="Century Gothic" panose="020B0502020202020204" pitchFamily="34" charset="0"/>
              </a:rPr>
              <a:t>Characteristics Of Network Marketing</a:t>
            </a:r>
            <a:br>
              <a:rPr lang="en-US" sz="4000" b="1" dirty="0">
                <a:solidFill>
                  <a:srgbClr val="002060"/>
                </a:solidFill>
                <a:latin typeface="Century Gothic" panose="020B0502020202020204" pitchFamily="34" charset="0"/>
              </a:rPr>
            </a:br>
            <a:r>
              <a:rPr lang="en-US" sz="4000" b="1" dirty="0">
                <a:solidFill>
                  <a:srgbClr val="002060"/>
                </a:solidFill>
                <a:latin typeface="Century Gothic" panose="020B0502020202020204" pitchFamily="34" charset="0"/>
              </a:rPr>
              <a:t>Direct Sales:</a:t>
            </a:r>
            <a:endParaRPr lang="en-PK" sz="4000"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7E781220-671B-46C8-96CC-56B67D7E101E}"/>
              </a:ext>
            </a:extLst>
          </p:cNvPr>
          <p:cNvSpPr>
            <a:spLocks noGrp="1"/>
          </p:cNvSpPr>
          <p:nvPr>
            <p:ph idx="1"/>
          </p:nvPr>
        </p:nvSpPr>
        <p:spPr/>
        <p:txBody>
          <a:bodyPr>
            <a:normAutofit/>
          </a:bodyPr>
          <a:lstStyle/>
          <a:p>
            <a:pPr fontAlgn="base"/>
            <a:endParaRPr lang="en-US" sz="800" dirty="0">
              <a:latin typeface="Century Gothic" panose="020B0502020202020204" pitchFamily="34" charset="0"/>
            </a:endParaRPr>
          </a:p>
          <a:p>
            <a:pPr fontAlgn="base"/>
            <a:r>
              <a:rPr lang="en-US" sz="2400" dirty="0">
                <a:latin typeface="Century Gothic" panose="020B0502020202020204" pitchFamily="34" charset="0"/>
              </a:rPr>
              <a:t>Network marketing organizations market and sell their product directly and don’t make use of any well-defined channel of distribution.</a:t>
            </a:r>
          </a:p>
          <a:p>
            <a:pPr fontAlgn="base"/>
            <a:r>
              <a:rPr lang="en-US" sz="2400" dirty="0">
                <a:latin typeface="Century Gothic" panose="020B0502020202020204" pitchFamily="34" charset="0"/>
              </a:rPr>
              <a:t> The responsibility to sell the products is transferred to the non-employed individuals (the participants) who get the commission every time they make a sale.</a:t>
            </a:r>
          </a:p>
          <a:p>
            <a:pPr marL="0" indent="0" fontAlgn="base">
              <a:buNone/>
            </a:pPr>
            <a:endParaRPr lang="en-US" sz="800" b="1" dirty="0">
              <a:latin typeface="Century Gothic" panose="020B0502020202020204" pitchFamily="34" charset="0"/>
            </a:endParaRPr>
          </a:p>
          <a:p>
            <a:pPr marL="0" indent="0" fontAlgn="base">
              <a:buNone/>
            </a:pPr>
            <a:r>
              <a:rPr lang="en-US" sz="2400" b="1" dirty="0">
                <a:latin typeface="Century Gothic" panose="020B0502020202020204" pitchFamily="34" charset="0"/>
              </a:rPr>
              <a:t>Independent Business Owners (IBO)</a:t>
            </a:r>
          </a:p>
          <a:p>
            <a:pPr fontAlgn="base"/>
            <a:r>
              <a:rPr lang="en-US" sz="2400" dirty="0">
                <a:latin typeface="Century Gothic" panose="020B0502020202020204" pitchFamily="34" charset="0"/>
              </a:rPr>
              <a:t>The participants are called IBO as they work as if they are promoting their own business.</a:t>
            </a:r>
            <a:endParaRPr lang="en-PK" sz="2400" dirty="0">
              <a:latin typeface="Century Gothic" panose="020B0502020202020204" pitchFamily="34" charset="0"/>
            </a:endParaRPr>
          </a:p>
        </p:txBody>
      </p:sp>
    </p:spTree>
    <p:extLst>
      <p:ext uri="{BB962C8B-B14F-4D97-AF65-F5344CB8AC3E}">
        <p14:creationId xmlns:p14="http://schemas.microsoft.com/office/powerpoint/2010/main" val="880196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597B9-7B3F-485A-A480-8935770DFFF2}"/>
              </a:ext>
            </a:extLst>
          </p:cNvPr>
          <p:cNvSpPr>
            <a:spLocks noGrp="1"/>
          </p:cNvSpPr>
          <p:nvPr>
            <p:ph type="title"/>
          </p:nvPr>
        </p:nvSpPr>
        <p:spPr/>
        <p:txBody>
          <a:bodyPr>
            <a:normAutofit/>
          </a:bodyPr>
          <a:lstStyle/>
          <a:p>
            <a:r>
              <a:rPr lang="en-US" sz="4000" b="1" dirty="0">
                <a:solidFill>
                  <a:srgbClr val="002060"/>
                </a:solidFill>
                <a:latin typeface="Century Gothic" panose="020B0502020202020204" pitchFamily="34" charset="0"/>
              </a:rPr>
              <a:t>Selling Philosophy:</a:t>
            </a:r>
            <a:endParaRPr lang="en-PK" sz="4000"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073543AC-F858-4570-90DC-9E404FDC9BB6}"/>
              </a:ext>
            </a:extLst>
          </p:cNvPr>
          <p:cNvSpPr>
            <a:spLocks noGrp="1"/>
          </p:cNvSpPr>
          <p:nvPr>
            <p:ph idx="1"/>
          </p:nvPr>
        </p:nvSpPr>
        <p:spPr/>
        <p:txBody>
          <a:bodyPr>
            <a:normAutofit/>
          </a:bodyPr>
          <a:lstStyle/>
          <a:p>
            <a:pPr fontAlgn="base"/>
            <a:endParaRPr lang="en-US" sz="800" dirty="0">
              <a:latin typeface="Century Gothic" panose="020B0502020202020204" pitchFamily="34" charset="0"/>
            </a:endParaRPr>
          </a:p>
          <a:p>
            <a:pPr fontAlgn="base"/>
            <a:r>
              <a:rPr lang="en-US" sz="2400" dirty="0">
                <a:latin typeface="Century Gothic" panose="020B0502020202020204" pitchFamily="34" charset="0"/>
              </a:rPr>
              <a:t>This model involves participants to use the selling philosophy of marketing. </a:t>
            </a:r>
          </a:p>
          <a:p>
            <a:pPr fontAlgn="base"/>
            <a:endParaRPr lang="en-US" sz="800" dirty="0">
              <a:latin typeface="Century Gothic" panose="020B0502020202020204" pitchFamily="34" charset="0"/>
            </a:endParaRPr>
          </a:p>
          <a:p>
            <a:pPr fontAlgn="base"/>
            <a:r>
              <a:rPr lang="en-US" sz="2400" dirty="0">
                <a:latin typeface="Century Gothic" panose="020B0502020202020204" pitchFamily="34" charset="0"/>
              </a:rPr>
              <a:t>The main focus is on recruiting and selling as much as you can to earn more commission. No relationships are built. </a:t>
            </a:r>
          </a:p>
          <a:p>
            <a:pPr fontAlgn="base"/>
            <a:endParaRPr lang="en-US" sz="800" dirty="0">
              <a:latin typeface="Century Gothic" panose="020B0502020202020204" pitchFamily="34" charset="0"/>
            </a:endParaRPr>
          </a:p>
          <a:p>
            <a:pPr fontAlgn="base"/>
            <a:r>
              <a:rPr lang="en-US" sz="2400" dirty="0">
                <a:latin typeface="Century Gothic" panose="020B0502020202020204" pitchFamily="34" charset="0"/>
              </a:rPr>
              <a:t>People may even trick you to buy the products or to join them.</a:t>
            </a:r>
            <a:endParaRPr lang="en-PK" sz="2400" dirty="0">
              <a:latin typeface="Century Gothic" panose="020B0502020202020204" pitchFamily="34" charset="0"/>
            </a:endParaRPr>
          </a:p>
        </p:txBody>
      </p:sp>
    </p:spTree>
    <p:extLst>
      <p:ext uri="{BB962C8B-B14F-4D97-AF65-F5344CB8AC3E}">
        <p14:creationId xmlns:p14="http://schemas.microsoft.com/office/powerpoint/2010/main" val="99977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3FCD2-ACEE-4E45-B9EC-6BCA2F717FA2}"/>
              </a:ext>
            </a:extLst>
          </p:cNvPr>
          <p:cNvSpPr>
            <a:spLocks noGrp="1"/>
          </p:cNvSpPr>
          <p:nvPr>
            <p:ph type="title"/>
          </p:nvPr>
        </p:nvSpPr>
        <p:spPr/>
        <p:txBody>
          <a:bodyPr>
            <a:normAutofit/>
          </a:bodyPr>
          <a:lstStyle/>
          <a:p>
            <a:r>
              <a:rPr lang="en-US" sz="4000" b="1" dirty="0">
                <a:solidFill>
                  <a:srgbClr val="002060"/>
                </a:solidFill>
                <a:latin typeface="Century Gothic" panose="020B0502020202020204" pitchFamily="34" charset="0"/>
              </a:rPr>
              <a:t>System Of Hierarchy:</a:t>
            </a:r>
            <a:endParaRPr lang="en-PK" sz="4000"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F13829AB-09F1-448F-828C-4A8D8822CFE4}"/>
              </a:ext>
            </a:extLst>
          </p:cNvPr>
          <p:cNvSpPr>
            <a:spLocks noGrp="1"/>
          </p:cNvSpPr>
          <p:nvPr>
            <p:ph idx="1"/>
          </p:nvPr>
        </p:nvSpPr>
        <p:spPr/>
        <p:txBody>
          <a:bodyPr>
            <a:normAutofit/>
          </a:bodyPr>
          <a:lstStyle/>
          <a:p>
            <a:pPr fontAlgn="base"/>
            <a:endParaRPr lang="en-US" sz="800" dirty="0">
              <a:latin typeface="Century Gothic" panose="020B0502020202020204" pitchFamily="34" charset="0"/>
            </a:endParaRPr>
          </a:p>
          <a:p>
            <a:pPr fontAlgn="base"/>
            <a:r>
              <a:rPr lang="en-US" sz="2400" dirty="0">
                <a:latin typeface="Century Gothic" panose="020B0502020202020204" pitchFamily="34" charset="0"/>
              </a:rPr>
              <a:t>Suppose a person ‘A’ has a person ‘B’ under him. </a:t>
            </a:r>
          </a:p>
          <a:p>
            <a:pPr fontAlgn="base"/>
            <a:endParaRPr lang="en-US" sz="800" dirty="0">
              <a:latin typeface="Century Gothic" panose="020B0502020202020204" pitchFamily="34" charset="0"/>
            </a:endParaRPr>
          </a:p>
          <a:p>
            <a:pPr fontAlgn="base"/>
            <a:r>
              <a:rPr lang="en-US" sz="2400" dirty="0">
                <a:latin typeface="Century Gothic" panose="020B0502020202020204" pitchFamily="34" charset="0"/>
              </a:rPr>
              <a:t>Now A will get the commission whenever he makes a sale and also a part of B’s commission when B makes a sale. </a:t>
            </a:r>
          </a:p>
          <a:p>
            <a:pPr fontAlgn="base"/>
            <a:endParaRPr lang="en-US" sz="800" dirty="0">
              <a:latin typeface="Century Gothic" panose="020B0502020202020204" pitchFamily="34" charset="0"/>
            </a:endParaRPr>
          </a:p>
          <a:p>
            <a:pPr fontAlgn="base"/>
            <a:r>
              <a:rPr lang="en-US" sz="2400" dirty="0">
                <a:latin typeface="Century Gothic" panose="020B0502020202020204" pitchFamily="34" charset="0"/>
              </a:rPr>
              <a:t>Now, to earn more money, B will also try to recruit a person C under him and so on. This makes the system a big hierarchy.</a:t>
            </a:r>
          </a:p>
          <a:p>
            <a:endParaRPr lang="en-PK" sz="2400" dirty="0">
              <a:latin typeface="Century Gothic" panose="020B0502020202020204" pitchFamily="34" charset="0"/>
            </a:endParaRPr>
          </a:p>
        </p:txBody>
      </p:sp>
    </p:spTree>
    <p:extLst>
      <p:ext uri="{BB962C8B-B14F-4D97-AF65-F5344CB8AC3E}">
        <p14:creationId xmlns:p14="http://schemas.microsoft.com/office/powerpoint/2010/main" val="3479110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F4D66-AC05-4F07-92EA-6C36A1785584}"/>
              </a:ext>
            </a:extLst>
          </p:cNvPr>
          <p:cNvSpPr>
            <a:spLocks noGrp="1"/>
          </p:cNvSpPr>
          <p:nvPr>
            <p:ph type="title"/>
          </p:nvPr>
        </p:nvSpPr>
        <p:spPr>
          <a:xfrm>
            <a:off x="838200" y="15557"/>
            <a:ext cx="10515600" cy="1325563"/>
          </a:xfrm>
        </p:spPr>
        <p:txBody>
          <a:bodyPr/>
          <a:lstStyle/>
          <a:p>
            <a:r>
              <a:rPr lang="en-US" sz="4000" b="1" dirty="0">
                <a:solidFill>
                  <a:srgbClr val="002060"/>
                </a:solidFill>
                <a:latin typeface="Century Gothic" panose="020B0502020202020204" pitchFamily="34" charset="0"/>
              </a:rPr>
              <a:t>System Of Hierarchy:</a:t>
            </a:r>
            <a:endParaRPr lang="en-PK" dirty="0"/>
          </a:p>
        </p:txBody>
      </p:sp>
      <p:pic>
        <p:nvPicPr>
          <p:cNvPr id="4" name="Content Placeholder 3">
            <a:extLst>
              <a:ext uri="{FF2B5EF4-FFF2-40B4-BE49-F238E27FC236}">
                <a16:creationId xmlns:a16="http://schemas.microsoft.com/office/drawing/2014/main" id="{75E96877-CA9D-4415-BBDB-5FE3189682CC}"/>
              </a:ext>
            </a:extLst>
          </p:cNvPr>
          <p:cNvPicPr>
            <a:picLocks noChangeAspect="1"/>
          </p:cNvPicPr>
          <p:nvPr/>
        </p:nvPicPr>
        <p:blipFill rotWithShape="1">
          <a:blip r:embed="rId2"/>
          <a:srcRect l="10345"/>
          <a:stretch/>
        </p:blipFill>
        <p:spPr>
          <a:xfrm>
            <a:off x="838200" y="1036320"/>
            <a:ext cx="10515600" cy="5715000"/>
          </a:xfrm>
          <a:prstGeom prst="rect">
            <a:avLst/>
          </a:prstGeom>
        </p:spPr>
      </p:pic>
    </p:spTree>
    <p:extLst>
      <p:ext uri="{BB962C8B-B14F-4D97-AF65-F5344CB8AC3E}">
        <p14:creationId xmlns:p14="http://schemas.microsoft.com/office/powerpoint/2010/main" val="3309225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2A67A-926D-43A1-A40E-CB1063306C09}"/>
              </a:ext>
            </a:extLst>
          </p:cNvPr>
          <p:cNvSpPr>
            <a:spLocks noGrp="1"/>
          </p:cNvSpPr>
          <p:nvPr>
            <p:ph type="title"/>
          </p:nvPr>
        </p:nvSpPr>
        <p:spPr/>
        <p:txBody>
          <a:bodyPr>
            <a:normAutofit/>
          </a:bodyPr>
          <a:lstStyle/>
          <a:p>
            <a:r>
              <a:rPr lang="en-US" sz="4000" b="1" dirty="0">
                <a:solidFill>
                  <a:srgbClr val="002060"/>
                </a:solidFill>
                <a:latin typeface="Century Gothic" panose="020B0502020202020204" pitchFamily="34" charset="0"/>
              </a:rPr>
              <a:t>Less Or No Advertising:</a:t>
            </a:r>
            <a:endParaRPr lang="en-PK" sz="4000"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9875BE9F-A74E-4186-A4DD-F9FC24AF7019}"/>
              </a:ext>
            </a:extLst>
          </p:cNvPr>
          <p:cNvSpPr>
            <a:spLocks noGrp="1"/>
          </p:cNvSpPr>
          <p:nvPr>
            <p:ph idx="1"/>
          </p:nvPr>
        </p:nvSpPr>
        <p:spPr/>
        <p:txBody>
          <a:bodyPr>
            <a:normAutofit/>
          </a:bodyPr>
          <a:lstStyle/>
          <a:p>
            <a:pPr fontAlgn="base"/>
            <a:endParaRPr lang="en-US" sz="800" dirty="0">
              <a:latin typeface="Century Gothic" panose="020B0502020202020204" pitchFamily="34" charset="0"/>
            </a:endParaRPr>
          </a:p>
          <a:p>
            <a:pPr fontAlgn="base"/>
            <a:r>
              <a:rPr lang="en-US" sz="2400" dirty="0">
                <a:latin typeface="Century Gothic" panose="020B0502020202020204" pitchFamily="34" charset="0"/>
              </a:rPr>
              <a:t>Dependency on direct sales helps the organization to rely less on advertising as personalized contact have more convincing power than advertisements.</a:t>
            </a:r>
          </a:p>
          <a:p>
            <a:pPr marL="0" indent="0" fontAlgn="base">
              <a:buNone/>
            </a:pPr>
            <a:endParaRPr lang="en-US" sz="800" b="1" dirty="0">
              <a:latin typeface="Century Gothic" panose="020B0502020202020204" pitchFamily="34" charset="0"/>
            </a:endParaRPr>
          </a:p>
          <a:p>
            <a:pPr marL="0" indent="0" fontAlgn="base">
              <a:buNone/>
            </a:pPr>
            <a:r>
              <a:rPr lang="en-US" sz="2400" b="1" dirty="0">
                <a:latin typeface="Century Gothic" panose="020B0502020202020204" pitchFamily="34" charset="0"/>
              </a:rPr>
              <a:t>No Fixed Salaries</a:t>
            </a:r>
          </a:p>
          <a:p>
            <a:pPr fontAlgn="base"/>
            <a:r>
              <a:rPr lang="en-US" sz="2400" dirty="0">
                <a:latin typeface="Century Gothic" panose="020B0502020202020204" pitchFamily="34" charset="0"/>
              </a:rPr>
              <a:t>This is a commission-based network where participants (not employees) are paid commissions to perform the specific task.</a:t>
            </a:r>
          </a:p>
          <a:p>
            <a:pPr marL="0" indent="0" fontAlgn="base">
              <a:buNone/>
            </a:pPr>
            <a:r>
              <a:rPr lang="en-US" sz="2400" b="1" dirty="0">
                <a:latin typeface="Century Gothic" panose="020B0502020202020204" pitchFamily="34" charset="0"/>
              </a:rPr>
              <a:t>Accountability</a:t>
            </a:r>
          </a:p>
          <a:p>
            <a:pPr fontAlgn="base"/>
            <a:r>
              <a:rPr lang="en-US" sz="2400" dirty="0">
                <a:latin typeface="Century Gothic" panose="020B0502020202020204" pitchFamily="34" charset="0"/>
              </a:rPr>
              <a:t>Everyone is accountable only to himself. The more he sells, the more he earns.</a:t>
            </a:r>
          </a:p>
          <a:p>
            <a:endParaRPr lang="en-PK" sz="2400" dirty="0">
              <a:latin typeface="Century Gothic" panose="020B0502020202020204" pitchFamily="34" charset="0"/>
            </a:endParaRPr>
          </a:p>
        </p:txBody>
      </p:sp>
    </p:spTree>
    <p:extLst>
      <p:ext uri="{BB962C8B-B14F-4D97-AF65-F5344CB8AC3E}">
        <p14:creationId xmlns:p14="http://schemas.microsoft.com/office/powerpoint/2010/main" val="1271235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C2031-3322-4174-84B1-C2D9C33CCF79}"/>
              </a:ext>
            </a:extLst>
          </p:cNvPr>
          <p:cNvSpPr>
            <a:spLocks noGrp="1"/>
          </p:cNvSpPr>
          <p:nvPr>
            <p:ph type="title"/>
          </p:nvPr>
        </p:nvSpPr>
        <p:spPr/>
        <p:txBody>
          <a:bodyPr>
            <a:normAutofit/>
          </a:bodyPr>
          <a:lstStyle/>
          <a:p>
            <a:r>
              <a:rPr lang="en-US" sz="4000" b="1" dirty="0">
                <a:solidFill>
                  <a:srgbClr val="002060"/>
                </a:solidFill>
                <a:latin typeface="Century Gothic" panose="020B0502020202020204" pitchFamily="34" charset="0"/>
              </a:rPr>
              <a:t>Benefits To The Participants:</a:t>
            </a:r>
            <a:endParaRPr lang="en-PK" sz="4000"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AC965F48-0A0E-41B6-A59B-8D91345F74F2}"/>
              </a:ext>
            </a:extLst>
          </p:cNvPr>
          <p:cNvSpPr>
            <a:spLocks noGrp="1"/>
          </p:cNvSpPr>
          <p:nvPr>
            <p:ph idx="1"/>
          </p:nvPr>
        </p:nvSpPr>
        <p:spPr/>
        <p:txBody>
          <a:bodyPr>
            <a:normAutofit/>
          </a:bodyPr>
          <a:lstStyle/>
          <a:p>
            <a:endParaRPr lang="en-US" sz="800" dirty="0">
              <a:latin typeface="Century Gothic" panose="020B0502020202020204" pitchFamily="34" charset="0"/>
            </a:endParaRPr>
          </a:p>
          <a:p>
            <a:r>
              <a:rPr lang="en-US" sz="2400" dirty="0">
                <a:latin typeface="Century Gothic" panose="020B0502020202020204" pitchFamily="34" charset="0"/>
              </a:rPr>
              <a:t>Participants are also the consumers of the network. </a:t>
            </a:r>
          </a:p>
          <a:p>
            <a:r>
              <a:rPr lang="en-US" sz="2400" dirty="0">
                <a:latin typeface="Century Gothic" panose="020B0502020202020204" pitchFamily="34" charset="0"/>
              </a:rPr>
              <a:t>Hence, they also get discounts and other attractive offers to when they join the network.</a:t>
            </a:r>
          </a:p>
          <a:p>
            <a:endParaRPr lang="en-PK" sz="2400" dirty="0">
              <a:latin typeface="Century Gothic" panose="020B0502020202020204" pitchFamily="34" charset="0"/>
            </a:endParaRPr>
          </a:p>
        </p:txBody>
      </p:sp>
    </p:spTree>
    <p:extLst>
      <p:ext uri="{BB962C8B-B14F-4D97-AF65-F5344CB8AC3E}">
        <p14:creationId xmlns:p14="http://schemas.microsoft.com/office/powerpoint/2010/main" val="1031865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5E65A8536752B4298AB91159E51B675" ma:contentTypeVersion="4" ma:contentTypeDescription="Create a new document." ma:contentTypeScope="" ma:versionID="e32904b2c973f3bee20ee8b605687d7b">
  <xsd:schema xmlns:xsd="http://www.w3.org/2001/XMLSchema" xmlns:xs="http://www.w3.org/2001/XMLSchema" xmlns:p="http://schemas.microsoft.com/office/2006/metadata/properties" xmlns:ns2="b4a6d052-adc2-43ce-91ee-69b46b848ff5" targetNamespace="http://schemas.microsoft.com/office/2006/metadata/properties" ma:root="true" ma:fieldsID="2c8a5900f7b98f549811a7dd5ea4580c" ns2:_="">
    <xsd:import namespace="b4a6d052-adc2-43ce-91ee-69b46b848ff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a6d052-adc2-43ce-91ee-69b46b848f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0FE0F7A-5C94-4E45-8642-EB307C63018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F8F53AE-BAFC-4ED9-A418-5C4309C5BF5A}">
  <ds:schemaRefs>
    <ds:schemaRef ds:uri="http://schemas.microsoft.com/sharepoint/v3/contenttype/forms"/>
  </ds:schemaRefs>
</ds:datastoreItem>
</file>

<file path=customXml/itemProps3.xml><?xml version="1.0" encoding="utf-8"?>
<ds:datastoreItem xmlns:ds="http://schemas.openxmlformats.org/officeDocument/2006/customXml" ds:itemID="{7C181925-2A7D-45A1-A35F-2B713437AE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a6d052-adc2-43ce-91ee-69b46b848f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817</Words>
  <Application>Microsoft Office PowerPoint</Application>
  <PresentationFormat>Widescreen</PresentationFormat>
  <Paragraphs>84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Introduction To Digital Marketing    </vt:lpstr>
      <vt:lpstr>What Is Network Marketing?</vt:lpstr>
      <vt:lpstr>What Is Network Marketing?</vt:lpstr>
      <vt:lpstr>Characteristics Of Network Marketing Direct Sales:</vt:lpstr>
      <vt:lpstr>Selling Philosophy:</vt:lpstr>
      <vt:lpstr>System Of Hierarchy:</vt:lpstr>
      <vt:lpstr>System Of Hierarchy:</vt:lpstr>
      <vt:lpstr>Less Or No Advertising:</vt:lpstr>
      <vt:lpstr>Benefits To The Participants:</vt:lpstr>
      <vt:lpstr>The Advantages and Disadvantages of Network Marketing:</vt:lpstr>
      <vt:lpstr>FCC rule:</vt:lpstr>
      <vt:lpstr>Benefits Of Direct Selling:</vt:lpstr>
      <vt:lpstr>Benefits Of Direct Selling: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Digital Marketing    </dc:title>
  <dc:creator>Sabahat</dc:creator>
  <cp:lastModifiedBy>Sabahat</cp:lastModifiedBy>
  <cp:revision>8</cp:revision>
  <dcterms:created xsi:type="dcterms:W3CDTF">2020-07-03T13:37:45Z</dcterms:created>
  <dcterms:modified xsi:type="dcterms:W3CDTF">2021-06-10T13:40:17Z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0x010100C5E65A8536752B4298AB91159E51B675</vt:lpwstr>
  </property>
</Properties>
</file>