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9" r:id="rId2"/>
    <p:sldId id="333" r:id="rId3"/>
    <p:sldId id="334" r:id="rId4"/>
    <p:sldId id="329" r:id="rId5"/>
    <p:sldId id="335" r:id="rId6"/>
    <p:sldId id="336" r:id="rId7"/>
    <p:sldId id="337" r:id="rId8"/>
    <p:sldId id="338" r:id="rId9"/>
    <p:sldId id="339" r:id="rId10"/>
    <p:sldId id="323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331B810-34F4-46AA-8AAE-8A358ED85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65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B7826B-6774-4837-B4FF-3D6341B89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8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4521E4-45BB-40A3-9C5C-D6B68766AFBD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AF2968-DCDA-4234-98A1-281045A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2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CE9A-80C0-4DA7-B048-FD96978F6958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C60DC-F6B8-4660-84D6-F10F9CA99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3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94BE-22B0-4F4A-BC99-82766DE1AA65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5F2B6-0C4C-4724-99AC-4547CCA5A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74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A8FF-BEEE-4F5B-A4A3-16EA0C5D3039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D026C-4B23-42A0-859F-DBE03E3B7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5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4FAFD6-767E-4D4B-98FF-95E09585A8FF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3EE2E-5CC5-4D43-8690-96BFD88EC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45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0930AE-1F90-480B-A4EB-2ED34D948F6A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3FC-34AC-4A2F-AAE4-41B0AC564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13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19BF18-67EC-4882-8EEF-E4887B3F6BE3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C6373-9F30-4C2A-99C7-A9A62768E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2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0B0E4F-1158-4F22-928B-C00B2EECF4FC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16BD8-A68D-4DE4-BDD4-7D992E650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6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2B84-0517-4D85-A6C1-7BA9BAD80DC7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5CDC-C0DE-4049-871A-6ECED4208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9FEAF3-C729-4ECC-B4F4-2D300E08564F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3F0D8-980B-4042-937D-4BD76B430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96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0730BDA-4254-4907-820F-109052C1C90B}" type="datetimeFigureOut">
              <a:rPr lang="en-US"/>
              <a:pPr>
                <a:defRPr/>
              </a:pPr>
              <a:t>5/25/2021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B6167-A8F6-40C8-8463-AF829C4A8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19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43677F2-DA2A-4098-BB8A-1AE36F247A84}" type="datetimeFigureOut">
              <a:rPr lang="en-US"/>
              <a:pPr>
                <a:defRPr/>
              </a:pPr>
              <a:t>5/25/2021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B3B979F-C2AA-4095-B299-18A0ED878D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 dirty="0" smtClean="0">
                <a:latin typeface="Comic Sans MS" panose="030F0702030302020204" pitchFamily="66" charset="0"/>
              </a:rPr>
              <a:t>Inheritance</a:t>
            </a:r>
            <a:endParaRPr lang="en-US" alt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537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48074-6C3A-4429-8ACA-F886B7C38256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Handling Constructors in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Types of Inheritance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Single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Level by Level/Multilevel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Multiple Inheritance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DD3AC8-5C16-4FF1-B61F-4D8C0374EDB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Previously</a:t>
            </a:r>
          </a:p>
        </p:txBody>
      </p:sp>
    </p:spTree>
    <p:extLst>
      <p:ext uri="{BB962C8B-B14F-4D97-AF65-F5344CB8AC3E}">
        <p14:creationId xmlns:p14="http://schemas.microsoft.com/office/powerpoint/2010/main" val="711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Ambiguities in Multiple Inheritance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Access Combinations</a:t>
            </a:r>
            <a:endParaRPr lang="en-US" altLang="en-US" dirty="0" smtClean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6C6496-5C28-4BA5-B29B-DE7503138BA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6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72062"/>
          </a:xfrm>
        </p:spPr>
        <p:txBody>
          <a:bodyPr/>
          <a:lstStyle/>
          <a:p>
            <a:pPr marL="109537" indent="0">
              <a:buNone/>
            </a:pPr>
            <a:r>
              <a:rPr lang="en-US" sz="1200" dirty="0" smtClean="0"/>
              <a:t>#</a:t>
            </a:r>
            <a:r>
              <a:rPr lang="en-US" sz="1200" dirty="0"/>
              <a:t>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109537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109537" indent="0">
              <a:buNone/>
            </a:pPr>
            <a:r>
              <a:rPr lang="en-US" sz="1200" dirty="0" smtClean="0"/>
              <a:t>class </a:t>
            </a:r>
            <a:r>
              <a:rPr lang="en-US" sz="1200" dirty="0"/>
              <a:t>A</a:t>
            </a:r>
          </a:p>
          <a:p>
            <a:pPr marL="109537" indent="0">
              <a:buNone/>
            </a:pPr>
            <a:r>
              <a:rPr lang="en-US" sz="1200" dirty="0" smtClean="0"/>
              <a:t>{public</a:t>
            </a:r>
            <a:r>
              <a:rPr lang="en-US" sz="1200" dirty="0"/>
              <a:t>:</a:t>
            </a:r>
          </a:p>
          <a:p>
            <a:pPr marL="109537" indent="0">
              <a:buNone/>
            </a:pPr>
            <a:r>
              <a:rPr lang="en-US" sz="1200" dirty="0"/>
              <a:t>void show() { </a:t>
            </a:r>
            <a:r>
              <a:rPr lang="en-US" sz="1200" dirty="0" err="1"/>
              <a:t>cout</a:t>
            </a:r>
            <a:r>
              <a:rPr lang="en-US" sz="1200" dirty="0"/>
              <a:t> &lt;&lt; “Class A\n”; 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  <a:p>
            <a:pPr marL="109537" indent="0">
              <a:buNone/>
            </a:pPr>
            <a:r>
              <a:rPr lang="en-US" sz="1200" dirty="0"/>
              <a:t>class B</a:t>
            </a:r>
          </a:p>
          <a:p>
            <a:pPr marL="109537" indent="0">
              <a:buNone/>
            </a:pPr>
            <a:r>
              <a:rPr lang="en-US" sz="1200" dirty="0" smtClean="0"/>
              <a:t>{public</a:t>
            </a:r>
            <a:r>
              <a:rPr lang="en-US" sz="1200" dirty="0"/>
              <a:t>:</a:t>
            </a:r>
          </a:p>
          <a:p>
            <a:pPr marL="109537" indent="0">
              <a:buNone/>
            </a:pPr>
            <a:r>
              <a:rPr lang="en-US" sz="1200" dirty="0"/>
              <a:t>void show() { </a:t>
            </a:r>
            <a:r>
              <a:rPr lang="en-US" sz="1200" dirty="0" err="1"/>
              <a:t>cout</a:t>
            </a:r>
            <a:r>
              <a:rPr lang="en-US" sz="1200" dirty="0"/>
              <a:t> &lt;&lt; “Class B\n”; 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  <a:p>
            <a:pPr marL="109537" indent="0">
              <a:buNone/>
            </a:pPr>
            <a:r>
              <a:rPr lang="en-US" sz="1200" dirty="0"/>
              <a:t>class C : public A, public B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  <a:p>
            <a:pPr marL="109537" indent="0">
              <a:buNone/>
            </a:pP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main()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C </a:t>
            </a:r>
            <a:r>
              <a:rPr lang="en-US" sz="1200" dirty="0" err="1"/>
              <a:t>objC</a:t>
            </a:r>
            <a:r>
              <a:rPr lang="en-US" sz="1200" dirty="0"/>
              <a:t>; //object of class C</a:t>
            </a:r>
          </a:p>
          <a:p>
            <a:pPr marL="109537" indent="0">
              <a:buNone/>
            </a:pPr>
            <a:r>
              <a:rPr lang="en-US" sz="1200" dirty="0"/>
              <a:t>// </a:t>
            </a:r>
            <a:r>
              <a:rPr lang="en-US" sz="1200" dirty="0" err="1"/>
              <a:t>objC.show</a:t>
            </a:r>
            <a:r>
              <a:rPr lang="en-US" sz="1200" dirty="0"/>
              <a:t>(); //ambiguous--will not compile</a:t>
            </a:r>
          </a:p>
          <a:p>
            <a:pPr marL="109537" indent="0">
              <a:buNone/>
            </a:pPr>
            <a:r>
              <a:rPr lang="en-US" sz="1200" dirty="0" err="1"/>
              <a:t>objC.A</a:t>
            </a:r>
            <a:r>
              <a:rPr lang="en-US" sz="1200" dirty="0"/>
              <a:t>::show(); //OK</a:t>
            </a:r>
          </a:p>
          <a:p>
            <a:pPr marL="109537" indent="0">
              <a:buNone/>
            </a:pPr>
            <a:r>
              <a:rPr lang="en-US" sz="1200" dirty="0" err="1"/>
              <a:t>objC.B</a:t>
            </a:r>
            <a:r>
              <a:rPr lang="en-US" sz="1200" dirty="0"/>
              <a:t>::show(); //OK</a:t>
            </a:r>
          </a:p>
          <a:p>
            <a:pPr marL="109537" indent="0">
              <a:buNone/>
            </a:pPr>
            <a:r>
              <a:rPr lang="en-US" sz="1200" dirty="0"/>
              <a:t>return 0;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altLang="en-US" dirty="0"/>
              <a:t>Ambiguities in Multiple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89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kind of ambiguity arises if you derive a class from two classes that are each derived</a:t>
            </a:r>
          </a:p>
          <a:p>
            <a:r>
              <a:rPr lang="en-US" dirty="0"/>
              <a:t>from the same class.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creates a diamond-shaped inheritance tree.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DIAMOND </a:t>
            </a:r>
            <a:r>
              <a:rPr lang="en-US" dirty="0" smtClean="0"/>
              <a:t>program shows </a:t>
            </a:r>
            <a:r>
              <a:rPr lang="en-US" dirty="0"/>
              <a:t>how this looks.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Ambiguities </a:t>
            </a:r>
            <a:r>
              <a:rPr lang="en-US" altLang="en-US" dirty="0"/>
              <a:t>in Multiple Inheritance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EB2F0-8504-4382-BB27-CB9F1F8D5B8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pPr marL="109537" indent="0">
              <a:buNone/>
            </a:pPr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pPr marL="109537" indent="0">
              <a:buNone/>
            </a:pPr>
            <a:r>
              <a:rPr lang="en-US" sz="1200" dirty="0"/>
              <a:t>////////////////////////////////////////////////////////////////</a:t>
            </a:r>
          </a:p>
          <a:p>
            <a:pPr marL="109537" indent="0">
              <a:buNone/>
            </a:pPr>
            <a:r>
              <a:rPr lang="en-US" sz="1200" dirty="0"/>
              <a:t>class A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func</a:t>
            </a:r>
            <a:r>
              <a:rPr lang="en-US" sz="1200" dirty="0"/>
              <a:t>();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  <a:p>
            <a:pPr marL="109537" indent="0">
              <a:buNone/>
            </a:pPr>
            <a:r>
              <a:rPr lang="en-US" sz="1200" dirty="0"/>
              <a:t>class B : public A</a:t>
            </a:r>
          </a:p>
          <a:p>
            <a:pPr marL="109537" indent="0">
              <a:buNone/>
            </a:pPr>
            <a:r>
              <a:rPr lang="en-US" sz="1200" dirty="0"/>
              <a:t>{ };</a:t>
            </a:r>
          </a:p>
          <a:p>
            <a:pPr marL="109537" indent="0">
              <a:buNone/>
            </a:pPr>
            <a:r>
              <a:rPr lang="en-US" sz="1200" dirty="0"/>
              <a:t>class C : public A</a:t>
            </a:r>
          </a:p>
          <a:p>
            <a:pPr marL="109537" indent="0">
              <a:buNone/>
            </a:pPr>
            <a:r>
              <a:rPr lang="en-US" sz="1200" dirty="0"/>
              <a:t>{ };</a:t>
            </a:r>
          </a:p>
          <a:p>
            <a:pPr marL="109537" indent="0">
              <a:buNone/>
            </a:pPr>
            <a:r>
              <a:rPr lang="en-US" sz="1200" dirty="0"/>
              <a:t>class D : public B, public C</a:t>
            </a:r>
          </a:p>
          <a:p>
            <a:pPr marL="109537" indent="0">
              <a:buNone/>
            </a:pPr>
            <a:r>
              <a:rPr lang="en-US" sz="1200" dirty="0"/>
              <a:t>{ };</a:t>
            </a:r>
          </a:p>
          <a:p>
            <a:pPr marL="109537" indent="0">
              <a:buNone/>
            </a:pPr>
            <a:r>
              <a:rPr lang="en-US" sz="1200" dirty="0"/>
              <a:t>////////////////////////////////////////////////////////////////</a:t>
            </a:r>
          </a:p>
          <a:p>
            <a:pPr marL="109537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D </a:t>
            </a:r>
            <a:r>
              <a:rPr lang="en-US" sz="1200" dirty="0" err="1"/>
              <a:t>objD</a:t>
            </a:r>
            <a:r>
              <a:rPr lang="en-US" sz="1200" dirty="0"/>
              <a:t>;</a:t>
            </a:r>
          </a:p>
          <a:p>
            <a:pPr marL="109537" indent="0">
              <a:buNone/>
            </a:pPr>
            <a:r>
              <a:rPr lang="en-US" sz="1200" dirty="0" err="1"/>
              <a:t>objD.func</a:t>
            </a:r>
            <a:r>
              <a:rPr lang="en-US" sz="1200" dirty="0"/>
              <a:t>(); //ambiguous: won’t compile</a:t>
            </a:r>
          </a:p>
          <a:p>
            <a:pPr marL="109537" indent="0">
              <a:buNone/>
            </a:pPr>
            <a:r>
              <a:rPr lang="en-US" sz="1200" dirty="0"/>
              <a:t>return 0;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Ambiguities </a:t>
            </a:r>
            <a:r>
              <a:rPr lang="en-US" altLang="en-US" dirty="0"/>
              <a:t>in Multiple Inheritance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EB2F0-8504-4382-BB27-CB9F1F8D5B8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02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Classes B and C are both derived from class A, and class D is derived by multiple </a:t>
            </a:r>
            <a:r>
              <a:rPr lang="en-US" sz="1600" dirty="0" smtClean="0"/>
              <a:t>inheritance from </a:t>
            </a:r>
            <a:r>
              <a:rPr lang="en-US" sz="1600" dirty="0"/>
              <a:t>both B and C. </a:t>
            </a:r>
            <a:endParaRPr lang="en-US" sz="1600" dirty="0" smtClean="0"/>
          </a:p>
          <a:p>
            <a:r>
              <a:rPr lang="en-US" sz="1600" dirty="0" smtClean="0"/>
              <a:t>Trouble </a:t>
            </a:r>
            <a:r>
              <a:rPr lang="en-US" sz="1600" dirty="0"/>
              <a:t>starts if you try to access a member function in class A from an </a:t>
            </a:r>
            <a:r>
              <a:rPr lang="en-US" sz="1600" dirty="0" err="1" smtClean="0"/>
              <a:t>objectof</a:t>
            </a:r>
            <a:r>
              <a:rPr lang="en-US" sz="1600" dirty="0" smtClean="0"/>
              <a:t> </a:t>
            </a:r>
            <a:r>
              <a:rPr lang="en-US" sz="1600" dirty="0"/>
              <a:t>class D. </a:t>
            </a:r>
            <a:endParaRPr lang="en-US" sz="1600" dirty="0" smtClean="0"/>
          </a:p>
          <a:p>
            <a:r>
              <a:rPr lang="en-US" sz="1600" dirty="0"/>
              <a:t>I</a:t>
            </a:r>
            <a:r>
              <a:rPr lang="en-US" sz="1600" dirty="0" smtClean="0"/>
              <a:t>n </a:t>
            </a:r>
            <a:r>
              <a:rPr lang="en-US" sz="1600" dirty="0"/>
              <a:t>this example </a:t>
            </a:r>
            <a:r>
              <a:rPr lang="en-US" sz="1600" dirty="0" err="1"/>
              <a:t>objD</a:t>
            </a:r>
            <a:r>
              <a:rPr lang="en-US" sz="1600" dirty="0"/>
              <a:t> tries to access </a:t>
            </a:r>
            <a:r>
              <a:rPr lang="en-US" sz="1600" dirty="0" err="1"/>
              <a:t>func</a:t>
            </a:r>
            <a:r>
              <a:rPr lang="en-US" sz="1600" dirty="0"/>
              <a:t>(). However, both B and C contain a copy </a:t>
            </a:r>
            <a:r>
              <a:rPr lang="en-US" sz="1600" dirty="0" smtClean="0"/>
              <a:t>of </a:t>
            </a:r>
            <a:r>
              <a:rPr lang="en-US" sz="1600" dirty="0" err="1" smtClean="0"/>
              <a:t>func</a:t>
            </a:r>
            <a:r>
              <a:rPr lang="en-US" sz="1600" dirty="0"/>
              <a:t>(), inherited from A. The compiler can’t decide which copy to use, and signals an error.</a:t>
            </a:r>
          </a:p>
          <a:p>
            <a:r>
              <a:rPr lang="en-US" sz="1600" dirty="0"/>
              <a:t>There are various advanced ways of coping with this problem, but the fact that such </a:t>
            </a:r>
            <a:r>
              <a:rPr lang="en-US" sz="1600" dirty="0" smtClean="0"/>
              <a:t>ambiguities can </a:t>
            </a:r>
            <a:r>
              <a:rPr lang="en-US" sz="1600" dirty="0"/>
              <a:t>arise causes many experts to recommend avoiding multiple inheritance altogether. 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Ambiguities in Multiple 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A39B92-27F8-464D-89CE-36F6F0DD7A7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2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#</a:t>
            </a:r>
            <a:r>
              <a:rPr lang="en-US" sz="1400" dirty="0"/>
              <a:t>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class </a:t>
            </a:r>
            <a:r>
              <a:rPr lang="en-US" sz="1400" dirty="0"/>
              <a:t>A //base class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privdataA</a:t>
            </a:r>
            <a:r>
              <a:rPr lang="en-US" sz="1400" dirty="0"/>
              <a:t>; //(functions have the same access</a:t>
            </a:r>
          </a:p>
          <a:p>
            <a:r>
              <a:rPr lang="en-US" sz="1400" dirty="0"/>
              <a:t>protected: //rules as the data shown here)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protdataA</a:t>
            </a:r>
            <a:r>
              <a:rPr lang="en-US" sz="1400" dirty="0"/>
              <a:t>;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pubdataA</a:t>
            </a:r>
            <a:r>
              <a:rPr lang="en-US" sz="1400" dirty="0"/>
              <a:t>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 smtClean="0"/>
              <a:t>class </a:t>
            </a:r>
            <a:r>
              <a:rPr lang="en-US" sz="1400" dirty="0"/>
              <a:t>B : public A //publicly-derived class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public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Combinations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113B9C-315D-4638-943C-B4AFEBC721C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102225" y="1444625"/>
            <a:ext cx="4041775" cy="3941763"/>
          </a:xfrm>
        </p:spPr>
        <p:txBody>
          <a:bodyPr/>
          <a:lstStyle/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funct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a;</a:t>
            </a:r>
          </a:p>
          <a:p>
            <a:pPr marL="109537" indent="0">
              <a:buNone/>
            </a:pPr>
            <a:r>
              <a:rPr lang="en-US" sz="1200" dirty="0"/>
              <a:t>a = </a:t>
            </a:r>
            <a:r>
              <a:rPr lang="en-US" sz="1200" dirty="0" err="1"/>
              <a:t>privdataA</a:t>
            </a:r>
            <a:r>
              <a:rPr lang="en-US" sz="1200" dirty="0"/>
              <a:t>; //error: not accessible</a:t>
            </a:r>
          </a:p>
          <a:p>
            <a:pPr marL="109537" indent="0">
              <a:buNone/>
            </a:pPr>
            <a:r>
              <a:rPr lang="en-US" sz="1200" dirty="0"/>
              <a:t>a = </a:t>
            </a:r>
            <a:r>
              <a:rPr lang="en-US" sz="1200" dirty="0" err="1"/>
              <a:t>protdataA</a:t>
            </a:r>
            <a:r>
              <a:rPr lang="en-US" sz="1200" dirty="0"/>
              <a:t>; //OK</a:t>
            </a:r>
          </a:p>
          <a:p>
            <a:pPr marL="109537" indent="0">
              <a:buNone/>
            </a:pPr>
            <a:r>
              <a:rPr lang="en-US" sz="1200" dirty="0"/>
              <a:t>a = </a:t>
            </a:r>
            <a:r>
              <a:rPr lang="en-US" sz="1200" dirty="0" err="1"/>
              <a:t>pubdataA</a:t>
            </a:r>
            <a:r>
              <a:rPr lang="en-US" sz="1200" dirty="0"/>
              <a:t>; //OK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/>
              <a:t>};</a:t>
            </a:r>
          </a:p>
          <a:p>
            <a:pPr marL="109537" indent="0">
              <a:buNone/>
            </a:pPr>
            <a:r>
              <a:rPr lang="en-US" sz="1200" dirty="0"/>
              <a:t>class C : private A //privately-derived class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/>
              <a:t>public:</a:t>
            </a:r>
          </a:p>
          <a:p>
            <a:pPr marL="109537" indent="0">
              <a:buNone/>
            </a:pPr>
            <a:r>
              <a:rPr lang="en-US" sz="1200" dirty="0"/>
              <a:t>void </a:t>
            </a:r>
            <a:r>
              <a:rPr lang="en-US" sz="1200" dirty="0" err="1"/>
              <a:t>funct</a:t>
            </a:r>
            <a:r>
              <a:rPr lang="en-US" sz="1200" dirty="0"/>
              <a:t>()</a:t>
            </a:r>
          </a:p>
          <a:p>
            <a:pPr marL="109537" indent="0">
              <a:buNone/>
            </a:pPr>
            <a:r>
              <a:rPr lang="en-US" sz="1200" dirty="0"/>
              <a:t>{</a:t>
            </a:r>
          </a:p>
          <a:p>
            <a:pPr marL="109537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a;</a:t>
            </a:r>
          </a:p>
          <a:p>
            <a:pPr marL="109537" indent="0">
              <a:buNone/>
            </a:pPr>
            <a:r>
              <a:rPr lang="en-US" sz="1200" dirty="0"/>
              <a:t>a = </a:t>
            </a:r>
            <a:r>
              <a:rPr lang="en-US" sz="1200" dirty="0" err="1"/>
              <a:t>privdataA</a:t>
            </a:r>
            <a:r>
              <a:rPr lang="en-US" sz="1200" dirty="0"/>
              <a:t>; //error: not accessible</a:t>
            </a:r>
          </a:p>
          <a:p>
            <a:pPr marL="109537" indent="0">
              <a:buNone/>
            </a:pPr>
            <a:r>
              <a:rPr lang="en-US" sz="1200" dirty="0"/>
              <a:t>a = </a:t>
            </a:r>
            <a:r>
              <a:rPr lang="en-US" sz="1200" dirty="0" err="1"/>
              <a:t>protdataA</a:t>
            </a:r>
            <a:r>
              <a:rPr lang="en-US" sz="1200" dirty="0"/>
              <a:t>; //OK</a:t>
            </a:r>
          </a:p>
          <a:p>
            <a:pPr marL="109537" indent="0">
              <a:buNone/>
            </a:pPr>
            <a:r>
              <a:rPr lang="en-US" sz="1200" dirty="0"/>
              <a:t>a = </a:t>
            </a:r>
            <a:r>
              <a:rPr lang="en-US" sz="1200" dirty="0" err="1"/>
              <a:t>pubdataA</a:t>
            </a:r>
            <a:r>
              <a:rPr lang="en-US" sz="1200" dirty="0"/>
              <a:t>; //OK</a:t>
            </a:r>
          </a:p>
          <a:p>
            <a:pPr marL="109537" indent="0">
              <a:buNone/>
            </a:pPr>
            <a:r>
              <a:rPr lang="en-US" sz="1200" dirty="0"/>
              <a:t>}</a:t>
            </a:r>
          </a:p>
          <a:p>
            <a:pPr marL="109537" indent="0">
              <a:buNone/>
            </a:pPr>
            <a:r>
              <a:rPr lang="en-US" sz="1200" dirty="0" smtClean="0"/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608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109537" indent="0">
              <a:buNone/>
            </a:pPr>
            <a:r>
              <a:rPr lang="en-US" sz="2000" dirty="0"/>
              <a:t>{</a:t>
            </a:r>
          </a:p>
          <a:p>
            <a:pPr marL="109537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a; B </a:t>
            </a:r>
            <a:r>
              <a:rPr lang="en-US" sz="2000" dirty="0" err="1"/>
              <a:t>objB</a:t>
            </a:r>
            <a:r>
              <a:rPr lang="en-US" sz="2000" dirty="0"/>
              <a:t>;</a:t>
            </a:r>
          </a:p>
          <a:p>
            <a:pPr marL="109537" indent="0">
              <a:buNone/>
            </a:pPr>
            <a:r>
              <a:rPr lang="en-US" sz="2000" dirty="0"/>
              <a:t>a = </a:t>
            </a:r>
            <a:r>
              <a:rPr lang="en-US" sz="2000" dirty="0" err="1"/>
              <a:t>objB.privdataA</a:t>
            </a:r>
            <a:r>
              <a:rPr lang="en-US" sz="2000" dirty="0"/>
              <a:t>; //error: not accessible</a:t>
            </a:r>
          </a:p>
          <a:p>
            <a:pPr marL="109537" indent="0">
              <a:buNone/>
            </a:pPr>
            <a:r>
              <a:rPr lang="en-US" sz="2000" dirty="0"/>
              <a:t>a = </a:t>
            </a:r>
            <a:r>
              <a:rPr lang="en-US" sz="2000" dirty="0" err="1"/>
              <a:t>objB.protdataA</a:t>
            </a:r>
            <a:r>
              <a:rPr lang="en-US" sz="2000" dirty="0"/>
              <a:t>; //error: not accessible</a:t>
            </a:r>
          </a:p>
          <a:p>
            <a:pPr marL="109537" indent="0">
              <a:buNone/>
            </a:pPr>
            <a:r>
              <a:rPr lang="pl-PL" sz="2000" dirty="0"/>
              <a:t>a = objB.pubdataA; //OK (A public to B)</a:t>
            </a:r>
          </a:p>
          <a:p>
            <a:pPr marL="109537" indent="0">
              <a:buNone/>
            </a:pPr>
            <a:r>
              <a:rPr lang="en-US" sz="2000" dirty="0"/>
              <a:t>C </a:t>
            </a:r>
            <a:r>
              <a:rPr lang="en-US" sz="2000" dirty="0" err="1"/>
              <a:t>objC</a:t>
            </a:r>
            <a:r>
              <a:rPr lang="en-US" sz="2000" dirty="0"/>
              <a:t>;</a:t>
            </a:r>
          </a:p>
          <a:p>
            <a:pPr marL="109537" indent="0">
              <a:buNone/>
            </a:pPr>
            <a:r>
              <a:rPr lang="en-US" sz="2000" dirty="0"/>
              <a:t>a = </a:t>
            </a:r>
            <a:r>
              <a:rPr lang="en-US" sz="2000" dirty="0" err="1"/>
              <a:t>objC.privdataA</a:t>
            </a:r>
            <a:r>
              <a:rPr lang="en-US" sz="2000" dirty="0"/>
              <a:t>; //error: not accessible</a:t>
            </a:r>
          </a:p>
          <a:p>
            <a:pPr marL="109537" indent="0">
              <a:buNone/>
            </a:pPr>
            <a:r>
              <a:rPr lang="en-US" sz="2000" dirty="0"/>
              <a:t>a = </a:t>
            </a:r>
            <a:r>
              <a:rPr lang="en-US" sz="2000" dirty="0" err="1"/>
              <a:t>objC.protdataA</a:t>
            </a:r>
            <a:r>
              <a:rPr lang="en-US" sz="2000" dirty="0"/>
              <a:t>; //error: not accessible</a:t>
            </a:r>
          </a:p>
          <a:p>
            <a:pPr marL="109537" indent="0">
              <a:buNone/>
            </a:pPr>
            <a:r>
              <a:rPr lang="en-US" sz="2000" dirty="0"/>
              <a:t>a = </a:t>
            </a:r>
            <a:r>
              <a:rPr lang="en-US" sz="2000" dirty="0" err="1"/>
              <a:t>objC.pubdataA</a:t>
            </a:r>
            <a:r>
              <a:rPr lang="en-US" sz="2000" dirty="0"/>
              <a:t>; //error: not accessible (A private to C)</a:t>
            </a:r>
          </a:p>
          <a:p>
            <a:pPr marL="109537" indent="0">
              <a:buNone/>
            </a:pPr>
            <a:r>
              <a:rPr lang="en-US" sz="2000" dirty="0"/>
              <a:t>return 0;</a:t>
            </a:r>
          </a:p>
          <a:p>
            <a:pPr marL="109537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Combinations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73CE2D-AF8B-4C2A-A41F-E3AD5B56806F}" type="datetime1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C6373-9F30-4C2A-99C7-A9A62768E55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31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4409</TotalTime>
  <Words>590</Words>
  <Application>Microsoft Office PowerPoint</Application>
  <PresentationFormat>On-screen Show (4:3)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Comic Sans MS</vt:lpstr>
      <vt:lpstr>Lucida Sans Unicode</vt:lpstr>
      <vt:lpstr>Verdana</vt:lpstr>
      <vt:lpstr>Wingdings</vt:lpstr>
      <vt:lpstr>Wingdings 2</vt:lpstr>
      <vt:lpstr>Wingdings 3</vt:lpstr>
      <vt:lpstr>Concourse</vt:lpstr>
      <vt:lpstr>PowerPoint Presentation</vt:lpstr>
      <vt:lpstr>Previously</vt:lpstr>
      <vt:lpstr>Content</vt:lpstr>
      <vt:lpstr>Ambiguities in Multiple Inheritance</vt:lpstr>
      <vt:lpstr>Ambiguities in Multiple Inheritance </vt:lpstr>
      <vt:lpstr>Ambiguities in Multiple Inheritance </vt:lpstr>
      <vt:lpstr>Ambiguities in Multiple Inheritance</vt:lpstr>
      <vt:lpstr>Access Combinations</vt:lpstr>
      <vt:lpstr>Access Combinations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248</cp:revision>
  <dcterms:created xsi:type="dcterms:W3CDTF">2008-10-09T03:45:04Z</dcterms:created>
  <dcterms:modified xsi:type="dcterms:W3CDTF">2021-05-25T16:10:39Z</dcterms:modified>
</cp:coreProperties>
</file>