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9" r:id="rId2"/>
    <p:sldId id="320" r:id="rId3"/>
    <p:sldId id="321" r:id="rId4"/>
    <p:sldId id="322" r:id="rId5"/>
    <p:sldId id="335" r:id="rId6"/>
    <p:sldId id="334" r:id="rId7"/>
    <p:sldId id="336" r:id="rId8"/>
    <p:sldId id="32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12/29/2020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12/29/2020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Exception Handling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Exceptions are errors that occur </a:t>
            </a:r>
            <a:r>
              <a:rPr lang="en-US" sz="2800" dirty="0" smtClean="0"/>
              <a:t>at runtime.</a:t>
            </a:r>
          </a:p>
          <a:p>
            <a:r>
              <a:rPr lang="en-US" dirty="0"/>
              <a:t>They are caused by a wide variety of exceptional circumstance, such as running out </a:t>
            </a:r>
            <a:r>
              <a:rPr lang="en-US" dirty="0" smtClean="0"/>
              <a:t>of memory</a:t>
            </a:r>
            <a:r>
              <a:rPr lang="en-US" dirty="0"/>
              <a:t>, not being able to open a file, trying to initialize an object to an impossible value, </a:t>
            </a:r>
            <a:r>
              <a:rPr lang="en-US" dirty="0" smtClean="0"/>
              <a:t>or using </a:t>
            </a:r>
            <a:r>
              <a:rPr lang="en-US" dirty="0"/>
              <a:t>an out-of-bounds index to a vector.</a:t>
            </a:r>
            <a:endParaRPr lang="en-US" dirty="0" smtClean="0"/>
          </a:p>
          <a:p>
            <a:pPr marL="39211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Previously error check</a:t>
            </a:r>
          </a:p>
          <a:p>
            <a:pPr marL="109537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e.g</a:t>
            </a:r>
            <a:r>
              <a:rPr lang="en-US" sz="1600" dirty="0" smtClean="0"/>
              <a:t> in stack class</a:t>
            </a:r>
          </a:p>
          <a:p>
            <a:pPr lvl="1"/>
            <a:r>
              <a:rPr lang="en-US" sz="1600" dirty="0"/>
              <a:t>requires a lot of code and</a:t>
            </a:r>
          </a:p>
          <a:p>
            <a:pPr lvl="1"/>
            <a:r>
              <a:rPr lang="en-US" sz="1600" dirty="0"/>
              <a:t>makes the listing </a:t>
            </a:r>
            <a:r>
              <a:rPr lang="en-US" sz="1600" dirty="0" smtClean="0"/>
              <a:t>convoluted </a:t>
            </a:r>
            <a:r>
              <a:rPr lang="en-US" sz="1600" dirty="0"/>
              <a:t>and hard to </a:t>
            </a:r>
            <a:r>
              <a:rPr lang="en-US" sz="1600" dirty="0" smtClean="0"/>
              <a:t>read</a:t>
            </a:r>
            <a:endParaRPr lang="en-US" sz="1600" dirty="0"/>
          </a:p>
          <a:p>
            <a:r>
              <a:rPr lang="en-US" sz="1600" dirty="0"/>
              <a:t>The problem becomes more complex when classes are used, since errors may take place </a:t>
            </a:r>
            <a:r>
              <a:rPr lang="en-US" sz="1600" dirty="0" smtClean="0"/>
              <a:t>without a </a:t>
            </a:r>
            <a:r>
              <a:rPr lang="en-US" sz="1600" dirty="0"/>
              <a:t>function being explicitly called. For example, suppose an application defines objects of </a:t>
            </a:r>
            <a:r>
              <a:rPr lang="en-US" sz="1600" dirty="0" smtClean="0"/>
              <a:t>a class</a:t>
            </a:r>
          </a:p>
          <a:p>
            <a:r>
              <a:rPr lang="en-US" sz="1600" dirty="0" err="1" smtClean="0"/>
              <a:t>SomeClass</a:t>
            </a:r>
            <a:r>
              <a:rPr lang="en-US" sz="1600" dirty="0" smtClean="0"/>
              <a:t> </a:t>
            </a:r>
            <a:r>
              <a:rPr lang="en-US" sz="1600" dirty="0"/>
              <a:t>obj1, obj2, obj3;</a:t>
            </a:r>
          </a:p>
          <a:p>
            <a:r>
              <a:rPr lang="en-US" sz="1600" dirty="0"/>
              <a:t>How will the application find out if an error occurred in the class constructor? The </a:t>
            </a:r>
            <a:r>
              <a:rPr lang="en-US" sz="1600" dirty="0" smtClean="0"/>
              <a:t>constructor is </a:t>
            </a:r>
            <a:r>
              <a:rPr lang="en-US" sz="1600" dirty="0"/>
              <a:t>called implicitly, so there’s no return value to be checked.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Exception Handling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7638"/>
            <a:ext cx="6629400" cy="429736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 Handler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exception mechanism uses three new C++ keywords: throw, catch, and try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9211A-0CBC-4F6A-BDB7-52E8C2CADD7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Exception Handling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MAX = 3; </a:t>
            </a:r>
          </a:p>
          <a:p>
            <a:r>
              <a:rPr lang="en-US" sz="1400" dirty="0"/>
              <a:t>class Stack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st</a:t>
            </a:r>
            <a:r>
              <a:rPr lang="en-US" sz="1400" dirty="0"/>
              <a:t>[MAX]; </a:t>
            </a:r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top; </a:t>
            </a:r>
            <a:endParaRPr lang="en-US" sz="1400" dirty="0" smtClean="0"/>
          </a:p>
          <a:p>
            <a:r>
              <a:rPr lang="en-US" sz="1400" dirty="0" smtClean="0"/>
              <a:t>public</a:t>
            </a:r>
            <a:r>
              <a:rPr lang="en-US" sz="1400" dirty="0"/>
              <a:t>:</a:t>
            </a:r>
          </a:p>
          <a:p>
            <a:r>
              <a:rPr lang="en-US" sz="1400" dirty="0"/>
              <a:t>class Range //exception class for Stack</a:t>
            </a:r>
          </a:p>
          <a:p>
            <a:r>
              <a:rPr lang="en-US" sz="1400" dirty="0"/>
              <a:t>{ //note: empty class body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Stack() //constructor</a:t>
            </a:r>
          </a:p>
          <a:p>
            <a:r>
              <a:rPr lang="en-US" sz="1400" dirty="0"/>
              <a:t>{ top = -1; }</a:t>
            </a:r>
          </a:p>
          <a:p>
            <a:r>
              <a:rPr lang="en-US" sz="1400" dirty="0"/>
              <a:t>void push(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if(top &gt;= MAX-1) //if stack full,</a:t>
            </a:r>
          </a:p>
          <a:p>
            <a:r>
              <a:rPr lang="en-US" sz="1400" dirty="0"/>
              <a:t>throw Range(); //throw exception</a:t>
            </a:r>
          </a:p>
          <a:p>
            <a:r>
              <a:rPr lang="en-US" sz="1400" dirty="0" err="1"/>
              <a:t>st</a:t>
            </a:r>
            <a:r>
              <a:rPr lang="en-US" sz="1400" dirty="0"/>
              <a:t>[++top] = </a:t>
            </a:r>
            <a:r>
              <a:rPr lang="en-US" sz="1400" dirty="0" err="1"/>
              <a:t>var</a:t>
            </a:r>
            <a:r>
              <a:rPr lang="en-US" sz="1400" dirty="0"/>
              <a:t>; //put number on stack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pop()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if(top &lt; 0</a:t>
            </a:r>
            <a:r>
              <a:rPr lang="en-US" sz="1400" dirty="0" smtClean="0"/>
              <a:t>)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throw Range(); </a:t>
            </a:r>
            <a:endParaRPr lang="en-US" sz="1400" dirty="0" smtClean="0"/>
          </a:p>
          <a:p>
            <a:pPr marL="109537" indent="0">
              <a:buNone/>
            </a:pPr>
            <a:r>
              <a:rPr lang="en-US" sz="1400" dirty="0" smtClean="0"/>
              <a:t>return </a:t>
            </a:r>
            <a:r>
              <a:rPr lang="en-US" sz="1400" dirty="0" err="1"/>
              <a:t>st</a:t>
            </a:r>
            <a:r>
              <a:rPr lang="en-US" sz="1400" dirty="0"/>
              <a:t>[top-</a:t>
            </a:r>
            <a:r>
              <a:rPr lang="en-US" sz="1400" dirty="0" smtClean="0"/>
              <a:t>-];</a:t>
            </a:r>
          </a:p>
          <a:p>
            <a:pPr marL="109537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 smtClean="0"/>
              <a:t>};</a:t>
            </a:r>
          </a:p>
          <a:p>
            <a:pPr marL="109537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Stack s1;</a:t>
            </a:r>
          </a:p>
          <a:p>
            <a:pPr marL="109537" indent="0">
              <a:buNone/>
            </a:pPr>
            <a:r>
              <a:rPr lang="en-US" sz="1400" dirty="0"/>
              <a:t>try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s1.push(11);</a:t>
            </a:r>
          </a:p>
          <a:p>
            <a:pPr marL="109537" indent="0">
              <a:buNone/>
            </a:pPr>
            <a:r>
              <a:rPr lang="en-US" sz="1400" dirty="0"/>
              <a:t>s1.push(22);</a:t>
            </a:r>
          </a:p>
          <a:p>
            <a:pPr marL="109537" indent="0">
              <a:buNone/>
            </a:pPr>
            <a:r>
              <a:rPr lang="en-US" sz="1400" dirty="0"/>
              <a:t>s1.push(33);</a:t>
            </a:r>
          </a:p>
          <a:p>
            <a:pPr marL="109537" indent="0">
              <a:buNone/>
            </a:pPr>
            <a:r>
              <a:rPr lang="en-US" sz="1400" dirty="0"/>
              <a:t>// s1.push(44); //oops: stack full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“1: “ &lt;&lt; s1.pop()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“2: “ &lt;&lt; s1.pop()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“3: “ &lt;&lt; s1.pop()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“4: “ &lt;&lt; s1.pop() &lt;&lt; </a:t>
            </a:r>
            <a:r>
              <a:rPr lang="en-US" sz="1400" dirty="0" err="1"/>
              <a:t>endl</a:t>
            </a:r>
            <a:r>
              <a:rPr lang="en-US" sz="1400" dirty="0"/>
              <a:t>; //oops: stack empty</a:t>
            </a:r>
          </a:p>
          <a:p>
            <a:pPr marL="109537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catch(Stack::Range) //exception handler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 &lt;&lt; “Exception: Stack Full or Empty”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cout</a:t>
            </a:r>
            <a:r>
              <a:rPr lang="en-US" dirty="0"/>
              <a:t> &lt;&lt; “Arrive here after catch (or normal exit)”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Exception Handling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C054C2-8A62-4944-A455-C8DC31C4522B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4C14-BC81-4217-8B77-E74CF2FB402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1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3787</TotalTime>
  <Words>432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Exceptions</vt:lpstr>
      <vt:lpstr>Why need Exception Handling</vt:lpstr>
      <vt:lpstr>Exception Handler </vt:lpstr>
      <vt:lpstr>Exception Handler</vt:lpstr>
      <vt:lpstr>Example of Exception Handling </vt:lpstr>
      <vt:lpstr>Example of Exception Handling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242</cp:revision>
  <dcterms:created xsi:type="dcterms:W3CDTF">2008-10-09T03:45:04Z</dcterms:created>
  <dcterms:modified xsi:type="dcterms:W3CDTF">2020-12-29T08:22:49Z</dcterms:modified>
</cp:coreProperties>
</file>