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19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5" r:id="rId14"/>
    <p:sldId id="299" r:id="rId15"/>
    <p:sldId id="324" r:id="rId16"/>
    <p:sldId id="321" r:id="rId17"/>
    <p:sldId id="322" r:id="rId18"/>
    <p:sldId id="323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000066"/>
    <a:srgbClr val="BAE2E4"/>
    <a:srgbClr val="33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9331B810-34F4-46AA-8AAE-8A358ED853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654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4B7826B-6774-4837-B4FF-3D6341B898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8213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C4521E4-45BB-40A3-9C5C-D6B68766AFBD}" type="datetimeFigureOut">
              <a:rPr lang="en-US"/>
              <a:pPr>
                <a:defRPr/>
              </a:pPr>
              <a:t>5/19/2021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AF2968-DCDA-4234-98A1-281045A025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620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9CE9A-80C0-4DA7-B048-FD96978F6958}" type="datetimeFigureOut">
              <a:rPr lang="en-US"/>
              <a:pPr>
                <a:defRPr/>
              </a:pPr>
              <a:t>5/19/2021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C60DC-F6B8-4660-84D6-F10F9CA991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39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794BE-22B0-4F4A-BC99-82766DE1AA65}" type="datetimeFigureOut">
              <a:rPr lang="en-US"/>
              <a:pPr>
                <a:defRPr/>
              </a:pPr>
              <a:t>5/19/2021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35F2B6-0C4C-4724-99AC-4547CCA5A2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74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DA8FF-BEEE-4F5B-A4A3-16EA0C5D3039}" type="datetimeFigureOut">
              <a:rPr lang="en-US"/>
              <a:pPr>
                <a:defRPr/>
              </a:pPr>
              <a:t>5/19/2021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D026C-4B23-42A0-859F-DBE03E3B74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54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94FAFD6-767E-4D4B-98FF-95E09585A8FF}" type="datetimeFigureOut">
              <a:rPr lang="en-US"/>
              <a:pPr>
                <a:defRPr/>
              </a:pPr>
              <a:t>5/19/2021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3EE2E-5CC5-4D43-8690-96BFD88EC1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457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40930AE-1F90-480B-A4EB-2ED34D948F6A}" type="datetimeFigureOut">
              <a:rPr lang="en-US"/>
              <a:pPr>
                <a:defRPr/>
              </a:pPr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713FC-34AC-4A2F-AAE4-41B0AC5640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136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F19BF18-67EC-4882-8EEF-E4887B3F6BE3}" type="datetimeFigureOut">
              <a:rPr lang="en-US"/>
              <a:pPr>
                <a:defRPr/>
              </a:pPr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C6373-9F30-4C2A-99C7-A9A62768E5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027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20B0E4F-1158-4F22-928B-C00B2EECF4FC}" type="datetimeFigureOut">
              <a:rPr lang="en-US"/>
              <a:pPr>
                <a:defRPr/>
              </a:pPr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16BD8-A68D-4DE4-BDD4-7D992E6509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66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22B84-0517-4D85-A6C1-7BA9BAD80DC7}" type="datetimeFigureOut">
              <a:rPr lang="en-US"/>
              <a:pPr>
                <a:defRPr/>
              </a:pPr>
              <a:t>5/19/2021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95CDC-C0DE-4049-871A-6ECED42081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89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C9FEAF3-C729-4ECC-B4F4-2D300E08564F}" type="datetimeFigureOut">
              <a:rPr lang="en-US"/>
              <a:pPr>
                <a:defRPr/>
              </a:pPr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3F0D8-980B-4042-937D-4BD76B430F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964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0730BDA-4254-4907-820F-109052C1C90B}" type="datetimeFigureOut">
              <a:rPr lang="en-US"/>
              <a:pPr>
                <a:defRPr/>
              </a:pPr>
              <a:t>5/19/2021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B6167-A8F6-40C8-8463-AF829C4A81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195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43677F2-DA2A-4098-BB8A-1AE36F247A84}" type="datetimeFigureOut">
              <a:rPr lang="en-US"/>
              <a:pPr>
                <a:defRPr/>
              </a:pPr>
              <a:t>5/19/2021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CPS235:Operator Overloading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BB3B979F-C2AA-4095-B299-18A0ED878DB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7" r:id="rId2"/>
    <p:sldLayoutId id="2147483702" r:id="rId3"/>
    <p:sldLayoutId id="2147483703" r:id="rId4"/>
    <p:sldLayoutId id="2147483704" r:id="rId5"/>
    <p:sldLayoutId id="2147483705" r:id="rId6"/>
    <p:sldLayoutId id="2147483698" r:id="rId7"/>
    <p:sldLayoutId id="2147483706" r:id="rId8"/>
    <p:sldLayoutId id="2147483707" r:id="rId9"/>
    <p:sldLayoutId id="2147483699" r:id="rId10"/>
    <p:sldLayoutId id="214748370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/>
          <p:cNvSpPr>
            <a:spLocks noChangeArrowheads="1"/>
          </p:cNvSpPr>
          <p:nvPr/>
        </p:nvSpPr>
        <p:spPr bwMode="auto">
          <a:xfrm>
            <a:off x="1295400" y="914400"/>
            <a:ext cx="6781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4400" b="1">
                <a:latin typeface="Comic Sans MS" panose="030F0702030302020204" pitchFamily="66" charset="0"/>
              </a:rPr>
              <a:t>Operator Overloading</a:t>
            </a:r>
          </a:p>
        </p:txBody>
      </p:sp>
      <p:sp>
        <p:nvSpPr>
          <p:cNvPr id="9219" name="Rectangle 14"/>
          <p:cNvSpPr>
            <a:spLocks noChangeArrowheads="1"/>
          </p:cNvSpPr>
          <p:nvPr/>
        </p:nvSpPr>
        <p:spPr bwMode="auto">
          <a:xfrm>
            <a:off x="1828800" y="3497263"/>
            <a:ext cx="62484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600">
                <a:latin typeface="Comic Sans MS" panose="030F0702030302020204" pitchFamily="66" charset="0"/>
              </a:rPr>
              <a:t>By Misba Sikandar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600">
                <a:latin typeface="Comic Sans MS" panose="030F0702030302020204" pitchFamily="66" charset="0"/>
              </a:rPr>
              <a:t>Lecturer IT Department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000">
              <a:latin typeface="Comic Sans MS" panose="030F0702030302020204" pitchFamily="66" charset="0"/>
            </a:endParaRPr>
          </a:p>
        </p:txBody>
      </p:sp>
      <p:sp>
        <p:nvSpPr>
          <p:cNvPr id="9220" name="Rectangle 14"/>
          <p:cNvSpPr>
            <a:spLocks noChangeArrowheads="1"/>
          </p:cNvSpPr>
          <p:nvPr/>
        </p:nvSpPr>
        <p:spPr bwMode="auto">
          <a:xfrm>
            <a:off x="1905000" y="4191000"/>
            <a:ext cx="62484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3600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smtClean="0"/>
              <a:t>Format</a:t>
            </a:r>
          </a:p>
          <a:p>
            <a:pPr lvl="1" eaLnBrk="1" hangingPunct="1"/>
            <a:r>
              <a:rPr lang="en-US" altLang="en-US" smtClean="0"/>
              <a:t>The name of an operator is always a conjunction of the keyword </a:t>
            </a:r>
            <a:r>
              <a:rPr lang="en-US" altLang="en-US" i="1" smtClean="0"/>
              <a:t>operator </a:t>
            </a:r>
            <a:r>
              <a:rPr lang="en-US" altLang="en-US" smtClean="0"/>
              <a:t>and then the symbol itself</a:t>
            </a:r>
          </a:p>
          <a:p>
            <a:pPr lvl="1" eaLnBrk="1" hangingPunct="1"/>
            <a:r>
              <a:rPr lang="en-US" altLang="en-US" b="1" smtClean="0"/>
              <a:t>Examples</a:t>
            </a:r>
            <a:r>
              <a:rPr lang="en-US" altLang="en-US" smtClean="0"/>
              <a:t> </a:t>
            </a:r>
          </a:p>
          <a:p>
            <a:pPr lvl="2" eaLnBrk="1" hangingPunct="1"/>
            <a:r>
              <a:rPr lang="en-US" altLang="en-US" smtClean="0"/>
              <a:t>Operator+</a:t>
            </a:r>
          </a:p>
          <a:p>
            <a:pPr lvl="2" eaLnBrk="1" hangingPunct="1"/>
            <a:r>
              <a:rPr lang="en-US" altLang="en-US" smtClean="0"/>
              <a:t>Operator++</a:t>
            </a:r>
          </a:p>
          <a:p>
            <a:pPr lvl="2" eaLnBrk="1" hangingPunct="1"/>
            <a:r>
              <a:rPr lang="en-US" altLang="en-US" smtClean="0"/>
              <a:t>Operator- -</a:t>
            </a:r>
          </a:p>
          <a:p>
            <a:pPr lvl="2" eaLnBrk="1" hangingPunct="1"/>
            <a:r>
              <a:rPr lang="en-US" altLang="en-US" smtClean="0"/>
              <a:t>Operator –</a:t>
            </a:r>
          </a:p>
          <a:p>
            <a:pPr lvl="2" eaLnBrk="1" hangingPunct="1"/>
            <a:r>
              <a:rPr lang="en-US" altLang="en-US" smtClean="0"/>
              <a:t>Operator &lt;&lt;</a:t>
            </a:r>
          </a:p>
          <a:p>
            <a:pPr lvl="2" eaLnBrk="1" hangingPunct="1"/>
            <a:r>
              <a:rPr lang="en-US" altLang="en-US" smtClean="0"/>
              <a:t>Operator == </a:t>
            </a:r>
          </a:p>
          <a:p>
            <a:pPr lvl="2" eaLnBrk="1" hangingPunct="1"/>
            <a:r>
              <a:rPr lang="en-US" altLang="en-US" smtClean="0"/>
              <a:t>Operator = 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843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CPS235:Operator Overloading</a:t>
            </a:r>
          </a:p>
        </p:txBody>
      </p:sp>
      <p:sp>
        <p:nvSpPr>
          <p:cNvPr id="1843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496C1D-D323-42C4-A726-DFF01CD67A19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12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Operator Overloading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CPS235:Operator Overloading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7E77128-3AC7-42E1-A05B-7F5CD44A0695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Operators that can be overloaded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685800" y="1981200"/>
          <a:ext cx="7924800" cy="3809999"/>
        </p:xfrm>
        <a:graphic>
          <a:graphicData uri="http://schemas.openxmlformats.org/drawingml/2006/table">
            <a:tbl>
              <a:tblPr/>
              <a:tblGrid>
                <a:gridCol w="1320800"/>
                <a:gridCol w="1320800"/>
                <a:gridCol w="1320800"/>
                <a:gridCol w="1320800"/>
                <a:gridCol w="1320800"/>
                <a:gridCol w="1320800"/>
              </a:tblGrid>
              <a:tr h="495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1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91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+=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-=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*=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/=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%=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935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^=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&amp;=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&lt;&lt;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&gt;&gt;=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935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&lt;&lt;=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==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!=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&lt;=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&gt;=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935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-&gt;*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8506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[]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()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new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delete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new[]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charset="0"/>
                        </a:rPr>
                        <a:t>delete[]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68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.*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::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?: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2049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CPS235:Operator Overloading</a:t>
            </a:r>
          </a:p>
        </p:txBody>
      </p:sp>
      <p:sp>
        <p:nvSpPr>
          <p:cNvPr id="205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0D6F1E-82D7-4B79-BCD2-1526885080E6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Operators that cannot be overloaded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CPS235:Operator Overloading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CB6B20A-8315-4457-91B1-76E0B6360C51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3400" y="381000"/>
            <a:ext cx="7543800" cy="944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Forms of Overloaded Operators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719263"/>
            <a:ext cx="8229600" cy="441166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Member Functions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</a:rPr>
              <a:t>Friend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Overloading Unary Operators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counter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private: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	counter():count(0){}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counter(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c):count(c) {}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get_count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{   	return count;     }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operator++()//Prefix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 ++count;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Counter operator++(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	//postfix operator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counter(count++);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counter c1, c2, c3;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++c1;   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 or c1.operator++();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++c2;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&lt;&lt;'\n'&lt;&lt;c1.get_count();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&lt;&lt;'\n'&lt;&lt;c2.get_count();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c3 = c1++;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//or c3 = c1.operator++(0);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&lt;&lt;'\n'&lt;&lt;c3.get_count();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&lt;&lt;'\n'&lt;&lt;c1.get_count();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CPS235:Operator Overloading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233207-A262-404E-9DFD-2DB04E3967C1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Overloading binary Operators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5185106"/>
          </a:xfrm>
        </p:spPr>
        <p:txBody>
          <a:bodyPr>
            <a:normAutofit fontScale="77500" lnSpcReduction="20000"/>
          </a:bodyPr>
          <a:lstStyle/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000" b="1" dirty="0" smtClean="0"/>
              <a:t>    #</a:t>
            </a:r>
            <a:r>
              <a:rPr lang="en-US" altLang="en-US" sz="2000" b="1" dirty="0"/>
              <a:t>include &lt;</a:t>
            </a:r>
            <a:r>
              <a:rPr lang="en-US" altLang="en-US" sz="2000" b="1" dirty="0" err="1"/>
              <a:t>iostream</a:t>
            </a:r>
            <a:r>
              <a:rPr lang="en-US" altLang="en-US" sz="2000" b="1" dirty="0"/>
              <a:t>&gt;</a:t>
            </a:r>
            <a:br>
              <a:rPr lang="en-US" altLang="en-US" sz="2000" b="1" dirty="0"/>
            </a:br>
            <a:r>
              <a:rPr lang="en-US" altLang="en-US" sz="2000" b="1" dirty="0"/>
              <a:t>using namespace </a:t>
            </a:r>
            <a:r>
              <a:rPr lang="en-US" altLang="en-US" sz="2000" b="1" dirty="0" err="1"/>
              <a:t>std</a:t>
            </a:r>
            <a:r>
              <a:rPr lang="en-US" altLang="en-US" sz="2000" b="1" dirty="0"/>
              <a:t>;</a:t>
            </a:r>
            <a:br>
              <a:rPr lang="en-US" altLang="en-US" sz="2000" b="1" dirty="0"/>
            </a:br>
            <a:r>
              <a:rPr lang="en-US" altLang="en-US" sz="2000" b="1" dirty="0"/>
              <a:t>class Distance //English Distance class</a:t>
            </a:r>
            <a:br>
              <a:rPr lang="en-US" altLang="en-US" sz="2000" b="1" dirty="0"/>
            </a:br>
            <a:r>
              <a:rPr lang="en-US" altLang="en-US" sz="2000" b="1" dirty="0"/>
              <a:t>{</a:t>
            </a:r>
            <a:br>
              <a:rPr lang="en-US" altLang="en-US" sz="2000" b="1" dirty="0"/>
            </a:br>
            <a:r>
              <a:rPr lang="en-US" altLang="en-US" sz="2000" b="1" dirty="0"/>
              <a:t>private:</a:t>
            </a:r>
            <a:br>
              <a:rPr lang="en-US" altLang="en-US" sz="2000" b="1" dirty="0"/>
            </a:br>
            <a:r>
              <a:rPr lang="en-US" altLang="en-US" sz="2000" b="1" dirty="0" err="1"/>
              <a:t>int</a:t>
            </a:r>
            <a:r>
              <a:rPr lang="en-US" altLang="en-US" sz="2000" b="1" dirty="0"/>
              <a:t> feet;</a:t>
            </a:r>
            <a:br>
              <a:rPr lang="en-US" altLang="en-US" sz="2000" b="1" dirty="0"/>
            </a:br>
            <a:r>
              <a:rPr lang="en-US" altLang="en-US" sz="2000" b="1" dirty="0"/>
              <a:t>float inches;</a:t>
            </a:r>
            <a:br>
              <a:rPr lang="en-US" altLang="en-US" sz="2000" b="1" dirty="0"/>
            </a:br>
            <a:r>
              <a:rPr lang="en-US" altLang="en-US" sz="2000" b="1" dirty="0"/>
              <a:t>public: //constructor (no </a:t>
            </a:r>
            <a:r>
              <a:rPr lang="en-US" altLang="en-US" sz="2000" b="1" dirty="0" err="1"/>
              <a:t>args</a:t>
            </a:r>
            <a:r>
              <a:rPr lang="en-US" altLang="en-US" sz="2000" b="1" dirty="0"/>
              <a:t>)</a:t>
            </a:r>
            <a:br>
              <a:rPr lang="en-US" altLang="en-US" sz="2000" b="1" dirty="0"/>
            </a:br>
            <a:r>
              <a:rPr lang="en-US" altLang="en-US" sz="2000" b="1" dirty="0"/>
              <a:t>Distance() : feet(0), inches(0.0)</a:t>
            </a:r>
            <a:br>
              <a:rPr lang="en-US" altLang="en-US" sz="2000" b="1" dirty="0"/>
            </a:br>
            <a:r>
              <a:rPr lang="en-US" altLang="en-US" sz="2000" b="1" dirty="0"/>
              <a:t>{ } //constructor (two </a:t>
            </a:r>
            <a:r>
              <a:rPr lang="en-US" altLang="en-US" sz="2000" b="1" dirty="0" err="1"/>
              <a:t>args</a:t>
            </a:r>
            <a:r>
              <a:rPr lang="en-US" altLang="en-US" sz="2000" b="1" dirty="0"/>
              <a:t>)</a:t>
            </a:r>
            <a:br>
              <a:rPr lang="en-US" altLang="en-US" sz="2000" b="1" dirty="0"/>
            </a:br>
            <a:r>
              <a:rPr lang="en-US" altLang="en-US" sz="2000" b="1" dirty="0"/>
              <a:t>Distance(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ft</a:t>
            </a:r>
            <a:r>
              <a:rPr lang="en-US" altLang="en-US" sz="2000" b="1" dirty="0"/>
              <a:t>, float in) : feet(</a:t>
            </a:r>
            <a:r>
              <a:rPr lang="en-US" altLang="en-US" sz="2000" b="1" dirty="0" err="1"/>
              <a:t>ft</a:t>
            </a:r>
            <a:r>
              <a:rPr lang="en-US" altLang="en-US" sz="2000" b="1" dirty="0"/>
              <a:t>), inches(in)</a:t>
            </a:r>
            <a:br>
              <a:rPr lang="en-US" altLang="en-US" sz="2000" b="1" dirty="0"/>
            </a:br>
            <a:r>
              <a:rPr lang="en-US" altLang="en-US" sz="2000" b="1" dirty="0"/>
              <a:t>{ }</a:t>
            </a:r>
            <a:br>
              <a:rPr lang="en-US" altLang="en-US" sz="2000" b="1" dirty="0"/>
            </a:br>
            <a:r>
              <a:rPr lang="en-US" altLang="en-US" sz="2000" b="1" dirty="0"/>
              <a:t>void </a:t>
            </a:r>
            <a:r>
              <a:rPr lang="en-US" altLang="en-US" sz="2000" b="1" dirty="0" err="1"/>
              <a:t>getdist</a:t>
            </a:r>
            <a:r>
              <a:rPr lang="en-US" altLang="en-US" sz="2000" b="1" dirty="0"/>
              <a:t>() //get length from user</a:t>
            </a:r>
            <a:br>
              <a:rPr lang="en-US" altLang="en-US" sz="2000" b="1" dirty="0"/>
            </a:br>
            <a:r>
              <a:rPr lang="en-US" altLang="en-US" sz="2000" b="1" dirty="0"/>
              <a:t>{</a:t>
            </a:r>
            <a:br>
              <a:rPr lang="en-US" altLang="en-US" sz="2000" b="1" dirty="0"/>
            </a:br>
            <a:r>
              <a:rPr lang="en-US" altLang="en-US" sz="2000" b="1" dirty="0" err="1"/>
              <a:t>cout</a:t>
            </a:r>
            <a:r>
              <a:rPr lang="en-US" altLang="en-US" sz="2000" b="1" dirty="0"/>
              <a:t> &lt;&lt; “\</a:t>
            </a:r>
            <a:r>
              <a:rPr lang="en-US" altLang="en-US" sz="2000" b="1" dirty="0" err="1"/>
              <a:t>nEnter</a:t>
            </a:r>
            <a:r>
              <a:rPr lang="en-US" altLang="en-US" sz="2000" b="1" dirty="0"/>
              <a:t> feet: “; </a:t>
            </a:r>
            <a:r>
              <a:rPr lang="en-US" altLang="en-US" sz="2000" b="1" dirty="0" err="1"/>
              <a:t>cin</a:t>
            </a:r>
            <a:r>
              <a:rPr lang="en-US" altLang="en-US" sz="2000" b="1" dirty="0"/>
              <a:t> &gt;&gt; feet;</a:t>
            </a:r>
            <a:br>
              <a:rPr lang="en-US" altLang="en-US" sz="2000" b="1" dirty="0"/>
            </a:br>
            <a:r>
              <a:rPr lang="en-US" altLang="en-US" sz="2000" b="1" dirty="0" err="1"/>
              <a:t>cout</a:t>
            </a:r>
            <a:r>
              <a:rPr lang="en-US" altLang="en-US" sz="2000" b="1" dirty="0"/>
              <a:t> &lt;&lt; “Enter inches: “; </a:t>
            </a:r>
            <a:r>
              <a:rPr lang="en-US" altLang="en-US" sz="2000" b="1" dirty="0" err="1"/>
              <a:t>cin</a:t>
            </a:r>
            <a:r>
              <a:rPr lang="en-US" altLang="en-US" sz="2000" b="1" dirty="0"/>
              <a:t> &gt;&gt; inches;</a:t>
            </a:r>
            <a:br>
              <a:rPr lang="en-US" altLang="en-US" sz="2000" b="1" dirty="0"/>
            </a:br>
            <a:r>
              <a:rPr lang="en-US" altLang="en-US" sz="2000" b="1" dirty="0"/>
              <a:t>}</a:t>
            </a:r>
            <a:br>
              <a:rPr lang="en-US" altLang="en-US" sz="2000" b="1" dirty="0"/>
            </a:br>
            <a:r>
              <a:rPr lang="en-US" altLang="en-US" sz="2000" b="1" dirty="0"/>
              <a:t>void </a:t>
            </a:r>
            <a:r>
              <a:rPr lang="en-US" altLang="en-US" sz="2000" b="1" dirty="0" err="1"/>
              <a:t>showdist</a:t>
            </a:r>
            <a:r>
              <a:rPr lang="en-US" altLang="en-US" sz="2000" b="1" dirty="0"/>
              <a:t>() </a:t>
            </a:r>
            <a:r>
              <a:rPr lang="en-US" altLang="en-US" sz="2000" b="1" dirty="0" err="1"/>
              <a:t>const</a:t>
            </a:r>
            <a:r>
              <a:rPr lang="en-US" altLang="en-US" sz="2000" b="1" dirty="0"/>
              <a:t> //display distance</a:t>
            </a:r>
            <a:br>
              <a:rPr lang="en-US" altLang="en-US" sz="2000" b="1" dirty="0"/>
            </a:br>
            <a:r>
              <a:rPr lang="en-US" altLang="en-US" sz="2000" b="1" dirty="0"/>
              <a:t>{ </a:t>
            </a:r>
            <a:r>
              <a:rPr lang="en-US" altLang="en-US" sz="2000" b="1" dirty="0" err="1"/>
              <a:t>cout</a:t>
            </a:r>
            <a:r>
              <a:rPr lang="en-US" altLang="en-US" sz="2000" b="1" dirty="0"/>
              <a:t> &lt;&lt; feet &lt;&lt; “\’-” &lt;&lt; inches &lt;&lt; ‘\”’; }</a:t>
            </a:r>
            <a:br>
              <a:rPr lang="en-US" altLang="en-US" sz="2000" b="1" dirty="0"/>
            </a:br>
            <a:r>
              <a:rPr lang="en-US" altLang="en-US" sz="2000" b="1" dirty="0" smtClean="0"/>
              <a:t>Distance operator + ( Distance ); //</a:t>
            </a:r>
            <a:r>
              <a:rPr lang="en-US" altLang="en-US" sz="2000" b="1" dirty="0"/>
              <a:t>add 2 </a:t>
            </a:r>
            <a:r>
              <a:rPr lang="en-US" altLang="en-US" sz="2000" b="1" dirty="0" smtClean="0"/>
              <a:t>distances</a:t>
            </a:r>
            <a:r>
              <a:rPr lang="en-US" altLang="en-US" sz="2000" b="1" dirty="0"/>
              <a:t/>
            </a:r>
            <a:br>
              <a:rPr lang="en-US" altLang="en-US" sz="2000" b="1" dirty="0"/>
            </a:br>
            <a:r>
              <a:rPr lang="en-US" altLang="en-US" sz="2000" b="1" dirty="0"/>
              <a:t>};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4964444"/>
          </a:xfrm>
        </p:spPr>
        <p:txBody>
          <a:bodyPr>
            <a:normAutofit fontScale="77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1600" b="1" dirty="0"/>
              <a:t>//add this distance to d2</a:t>
            </a:r>
            <a:br>
              <a:rPr lang="en-US" sz="1600" b="1" dirty="0"/>
            </a:br>
            <a:r>
              <a:rPr lang="en-US" sz="1600" b="1" dirty="0"/>
              <a:t>Distance Distance::operator + (Distance d2</a:t>
            </a:r>
            <a:r>
              <a:rPr lang="en-US" sz="1600" b="1" dirty="0" smtClean="0"/>
              <a:t>) </a:t>
            </a:r>
            <a:r>
              <a:rPr lang="en-US" sz="1600" b="1" dirty="0"/>
              <a:t>//return sum</a:t>
            </a:r>
            <a:br>
              <a:rPr lang="en-US" sz="1600" b="1" dirty="0"/>
            </a:br>
            <a:r>
              <a:rPr lang="en-US" sz="1600" b="1" dirty="0"/>
              <a:t>{</a:t>
            </a:r>
            <a:br>
              <a:rPr lang="en-US" sz="1600" b="1" dirty="0"/>
            </a:br>
            <a:r>
              <a:rPr lang="en-US" sz="1600" b="1" dirty="0" err="1"/>
              <a:t>int</a:t>
            </a:r>
            <a:r>
              <a:rPr lang="en-US" sz="1600" b="1" dirty="0"/>
              <a:t> f = feet + d2.feet; //add the feet</a:t>
            </a:r>
            <a:br>
              <a:rPr lang="en-US" sz="1600" b="1" dirty="0"/>
            </a:br>
            <a:r>
              <a:rPr lang="en-US" sz="1600" b="1" dirty="0"/>
              <a:t>float </a:t>
            </a:r>
            <a:r>
              <a:rPr lang="en-US" sz="1600" b="1" dirty="0" err="1"/>
              <a:t>i</a:t>
            </a:r>
            <a:r>
              <a:rPr lang="en-US" sz="1600" b="1" dirty="0"/>
              <a:t> = inches + d2.inches; //add the inches</a:t>
            </a:r>
            <a:br>
              <a:rPr lang="en-US" sz="1600" b="1" dirty="0"/>
            </a:br>
            <a:r>
              <a:rPr lang="en-US" sz="1600" b="1" dirty="0" smtClean="0"/>
              <a:t>} </a:t>
            </a:r>
            <a:r>
              <a:rPr lang="en-US" sz="1600" b="1" dirty="0"/>
              <a:t>//return a temporary Distance</a:t>
            </a:r>
            <a:br>
              <a:rPr lang="en-US" sz="1600" b="1" dirty="0"/>
            </a:br>
            <a:r>
              <a:rPr lang="en-US" sz="1600" b="1" dirty="0"/>
              <a:t>return Distance(</a:t>
            </a:r>
            <a:r>
              <a:rPr lang="en-US" sz="1600" b="1" dirty="0" err="1"/>
              <a:t>f,i</a:t>
            </a:r>
            <a:r>
              <a:rPr lang="en-US" sz="1600" b="1" dirty="0"/>
              <a:t>); //initialized to sum</a:t>
            </a:r>
            <a:br>
              <a:rPr lang="en-US" sz="1600" b="1" dirty="0"/>
            </a:br>
            <a:r>
              <a:rPr lang="en-US" sz="1600" b="1" dirty="0"/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1600" b="1" dirty="0" err="1"/>
              <a:t>int</a:t>
            </a:r>
            <a:r>
              <a:rPr lang="en-US" sz="1600" b="1" dirty="0"/>
              <a:t> main()</a:t>
            </a:r>
            <a:br>
              <a:rPr lang="en-US" sz="1600" b="1" dirty="0"/>
            </a:br>
            <a:r>
              <a:rPr lang="en-US" sz="1600" b="1" dirty="0"/>
              <a:t>{</a:t>
            </a:r>
            <a:br>
              <a:rPr lang="en-US" sz="1600" b="1" dirty="0"/>
            </a:br>
            <a:r>
              <a:rPr lang="en-US" sz="1600" b="1" dirty="0"/>
              <a:t>Distance dist1, dist3, dist4; //define distances</a:t>
            </a:r>
            <a:br>
              <a:rPr lang="en-US" sz="1600" b="1" dirty="0"/>
            </a:br>
            <a:r>
              <a:rPr lang="en-US" sz="1600" b="1" dirty="0"/>
              <a:t>dist1.getdist(); //get dist1 from user</a:t>
            </a:r>
            <a:br>
              <a:rPr lang="en-US" sz="1600" b="1" dirty="0"/>
            </a:br>
            <a:r>
              <a:rPr lang="en-US" sz="1600" b="1" dirty="0"/>
              <a:t>Distance dist2(11, 6.25); //define, initialize dist2</a:t>
            </a:r>
            <a:br>
              <a:rPr lang="en-US" sz="1600" b="1" dirty="0"/>
            </a:br>
            <a:r>
              <a:rPr lang="en-US" sz="1600" b="1" dirty="0"/>
              <a:t>dist3 = dist1 + dist2; //single ‘+’ operator</a:t>
            </a:r>
            <a:br>
              <a:rPr lang="en-US" sz="1600" b="1" dirty="0"/>
            </a:br>
            <a:r>
              <a:rPr lang="en-US" sz="1600" b="1" dirty="0"/>
              <a:t>dist4 = dist1 + dist2 + dist3; </a:t>
            </a:r>
            <a:br>
              <a:rPr lang="en-US" sz="1600" b="1" dirty="0"/>
            </a:br>
            <a:r>
              <a:rPr lang="en-US" sz="1600" b="1" dirty="0" err="1"/>
              <a:t>cout</a:t>
            </a:r>
            <a:r>
              <a:rPr lang="en-US" sz="1600" b="1" dirty="0"/>
              <a:t> &lt;&lt; “dist1 = “; dist1.showdist(); </a:t>
            </a:r>
            <a:r>
              <a:rPr lang="en-US" sz="1600" b="1" dirty="0" err="1"/>
              <a:t>cout</a:t>
            </a:r>
            <a:r>
              <a:rPr lang="en-US" sz="1600" b="1" dirty="0"/>
              <a:t>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  <a:br>
              <a:rPr lang="en-US" sz="1600" b="1" dirty="0"/>
            </a:br>
            <a:r>
              <a:rPr lang="en-US" sz="1600" b="1" dirty="0" err="1"/>
              <a:t>cout</a:t>
            </a:r>
            <a:r>
              <a:rPr lang="en-US" sz="1600" b="1" dirty="0"/>
              <a:t> &lt;&lt; “dist2 = “; dist2.showdist(); </a:t>
            </a:r>
            <a:r>
              <a:rPr lang="en-US" sz="1600" b="1" dirty="0" err="1"/>
              <a:t>cout</a:t>
            </a:r>
            <a:r>
              <a:rPr lang="en-US" sz="1600" b="1" dirty="0"/>
              <a:t>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  <a:br>
              <a:rPr lang="en-US" sz="1600" b="1" dirty="0"/>
            </a:br>
            <a:r>
              <a:rPr lang="en-US" sz="1600" b="1" dirty="0" err="1"/>
              <a:t>cout</a:t>
            </a:r>
            <a:r>
              <a:rPr lang="en-US" sz="1600" b="1" dirty="0"/>
              <a:t> &lt;&lt; “dist3 = “; dist3.showdist(); </a:t>
            </a:r>
            <a:r>
              <a:rPr lang="en-US" sz="1600" b="1" dirty="0" err="1"/>
              <a:t>cout</a:t>
            </a:r>
            <a:r>
              <a:rPr lang="en-US" sz="1600" b="1" dirty="0"/>
              <a:t>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  <a:br>
              <a:rPr lang="en-US" sz="1600" b="1" dirty="0"/>
            </a:br>
            <a:r>
              <a:rPr lang="en-US" sz="1600" b="1" dirty="0" err="1"/>
              <a:t>cout</a:t>
            </a:r>
            <a:r>
              <a:rPr lang="en-US" sz="1600" b="1" dirty="0"/>
              <a:t> &lt;&lt; “dist4 = “; dist4.showdist(); </a:t>
            </a:r>
            <a:r>
              <a:rPr lang="en-US" sz="1600" b="1" dirty="0" err="1"/>
              <a:t>cout</a:t>
            </a:r>
            <a:r>
              <a:rPr lang="en-US" sz="1600" b="1" dirty="0"/>
              <a:t>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  <a:br>
              <a:rPr lang="en-US" sz="1600" b="1" dirty="0"/>
            </a:br>
            <a:r>
              <a:rPr lang="en-US" sz="1600" b="1" dirty="0"/>
              <a:t>return 0;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CPS235:Operator Overloading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233207-A262-404E-9DFD-2DB04E3967C1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34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81600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class Distance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feet;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	float inches;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	Distance():feet(0),inches(0.0){}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spc="-150" dirty="0" smtClean="0">
                <a:latin typeface="Courier New" pitchFamily="49" charset="0"/>
                <a:cs typeface="Courier New" pitchFamily="49" charset="0"/>
              </a:rPr>
              <a:t>Distance(</a:t>
            </a:r>
            <a:r>
              <a:rPr lang="en-US" sz="2200" b="1" spc="-15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spc="-150" dirty="0" smtClean="0">
                <a:latin typeface="Courier New" pitchFamily="49" charset="0"/>
                <a:cs typeface="Courier New" pitchFamily="49" charset="0"/>
              </a:rPr>
              <a:t> ft, float in):feet(ft),inches(in){}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void display() const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{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&lt;&lt;feet&lt;&lt;"\'-"&lt;&lt;inches&lt;&lt;'\"'; }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operator&lt;(Distance&amp;) const;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Distance::operator&lt;(Distance&amp; d1) const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 float f1 = feet +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inches/12;5.95</a:t>
            </a: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float f2 = d1.feet +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d1.inches/12;6.2</a:t>
            </a: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return (f1&lt;f2)? true : false;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379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CPS235:Operator Overloading</a:t>
            </a:r>
          </a:p>
        </p:txBody>
      </p:sp>
      <p:sp>
        <p:nvSpPr>
          <p:cNvPr id="3379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55B5992-B524-43D1-89EE-A0DA97EF7B40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29698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Overloading the Comparison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365760" indent="-256032" eaLnBrk="1" fontAlgn="auto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65760" indent="-256032" eaLnBrk="1" fontAlgn="auto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 Distance d1(5, 11.5);</a:t>
            </a:r>
          </a:p>
          <a:p>
            <a:pPr marL="365760" indent="-256032" eaLnBrk="1" fontAlgn="auto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Distance d2(6, 2.5);</a:t>
            </a:r>
          </a:p>
          <a:p>
            <a:pPr marL="365760" indent="-256032" eaLnBrk="1" fontAlgn="auto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if(d1&lt;d2)</a:t>
            </a:r>
          </a:p>
          <a:p>
            <a:pPr marL="365760" indent="-256032" eaLnBrk="1" fontAlgn="auto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365760" indent="-256032" eaLnBrk="1" fontAlgn="auto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&lt;&lt;"the distance";d1.display();</a:t>
            </a:r>
          </a:p>
          <a:p>
            <a:pPr marL="365760" indent="-256032" eaLnBrk="1" fontAlgn="auto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&lt;&lt;"is less than";d2.display();</a:t>
            </a:r>
          </a:p>
          <a:p>
            <a:pPr marL="365760" indent="-256032" eaLnBrk="1" fontAlgn="auto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65760" indent="-256032" eaLnBrk="1" fontAlgn="auto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365760" indent="-256032" eaLnBrk="1" fontAlgn="auto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else</a:t>
            </a:r>
          </a:p>
          <a:p>
            <a:pPr marL="365760" indent="-256032" eaLnBrk="1" fontAlgn="auto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 marL="365760" indent="-256032" eaLnBrk="1" fontAlgn="auto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&lt;&lt;"the distance";d1.display();</a:t>
            </a:r>
          </a:p>
          <a:p>
            <a:pPr marL="365760" indent="-256032" eaLnBrk="1" fontAlgn="auto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&lt;&lt;"is greater than/equal to";      d2.display();</a:t>
            </a:r>
          </a:p>
          <a:p>
            <a:pPr marL="365760" indent="-256032" eaLnBrk="1" fontAlgn="auto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65760" indent="-256032" eaLnBrk="1" fontAlgn="auto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365760" indent="-256032" eaLnBrk="1" fontAlgn="auto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65760" indent="-256032" eaLnBrk="1" fontAlgn="auto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CPS235:Operator Overloading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702625-F0E5-4584-B13E-3A70777CC2BA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Overloading the Comparison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09537" indent="0" algn="ctr"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B48074-6C3A-4429-8ACA-F886B7C38256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CPS235:Operator Overloading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026C-4B23-42A0-859F-DBE03E3B7405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6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  <a:spcAft>
                <a:spcPct val="20000"/>
              </a:spcAft>
            </a:pPr>
            <a:r>
              <a:rPr lang="en-GB" altLang="en-US" smtClean="0"/>
              <a:t>Operator overloading is a powerful feature of C++</a:t>
            </a:r>
          </a:p>
          <a:p>
            <a:pPr eaLnBrk="1" hangingPunct="1">
              <a:spcBef>
                <a:spcPct val="35000"/>
              </a:spcBef>
              <a:spcAft>
                <a:spcPct val="20000"/>
              </a:spcAft>
            </a:pPr>
            <a:r>
              <a:rPr lang="en-GB" altLang="en-US" smtClean="0"/>
              <a:t>It provides programmers with a concise notation for manipulating user defined objects</a:t>
            </a:r>
          </a:p>
          <a:p>
            <a:pPr eaLnBrk="1" hangingPunct="1">
              <a:spcBef>
                <a:spcPct val="35000"/>
              </a:spcBef>
              <a:spcAft>
                <a:spcPct val="20000"/>
              </a:spcAft>
            </a:pPr>
            <a:r>
              <a:rPr lang="en-GB" altLang="en-US" smtClean="0"/>
              <a:t>It is simple to implement given a few basic rules 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CPS235:Operator Overloading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DD3AC8-5C16-4FF1-B61F-4D8C0374EDB2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Operator Overloading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CPS235:Operator Overloading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A180B4-F524-4977-92AE-C26C1922DCC5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457200" y="1371600"/>
            <a:ext cx="4572000" cy="2895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 i, j, k;  // integers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float m, n, p;	// floats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integer addition and assignment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b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= i + j;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floating addition and assignment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b="1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m + n;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/>
        </p:spPr>
        <p:txBody>
          <a:bodyPr/>
          <a:lstStyle/>
          <a:p>
            <a:pPr eaLnBrk="0" hangingPunct="0">
              <a:defRPr/>
            </a:pPr>
            <a:r>
              <a:rPr lang="en-US" sz="40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Why Operator Overloading ?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181600" y="1812925"/>
            <a:ext cx="3276600" cy="2246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  The compiler overloads the + operator for built-in integer and float types by default, producing integer addition with </a:t>
            </a:r>
            <a:r>
              <a:rPr lang="en-US" sz="2000" dirty="0" err="1">
                <a:latin typeface="+mn-lt"/>
              </a:rPr>
              <a:t>i+j</a:t>
            </a:r>
            <a:r>
              <a:rPr lang="en-US" sz="2000" dirty="0">
                <a:latin typeface="+mn-lt"/>
              </a:rPr>
              <a:t>, and floating addition with </a:t>
            </a:r>
            <a:r>
              <a:rPr lang="en-US" sz="2000" dirty="0" err="1">
                <a:latin typeface="+mn-lt"/>
              </a:rPr>
              <a:t>m+n</a:t>
            </a:r>
            <a:endParaRPr lang="en-US" sz="2000" dirty="0">
              <a:latin typeface="+mn-lt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685800" y="4343400"/>
            <a:ext cx="72390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</a:rPr>
              <a:t>	We can make object operation look like individual </a:t>
            </a:r>
            <a:r>
              <a:rPr lang="en-US" sz="2400" dirty="0" err="1">
                <a:latin typeface="+mn-lt"/>
              </a:rPr>
              <a:t>int</a:t>
            </a:r>
            <a:r>
              <a:rPr lang="en-US" sz="2400" dirty="0">
                <a:latin typeface="+mn-lt"/>
              </a:rPr>
              <a:t> variable operation, using operator functions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000" dirty="0">
                <a:latin typeface="+mn-lt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</a:rPr>
              <a:t>		</a:t>
            </a:r>
            <a:r>
              <a:rPr lang="en-US" sz="2400" b="1" i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Distance d1,d2,d3;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b="1" i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		d3 = d1 + d2;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GB" sz="2200" smtClean="0"/>
              <a:t>C++ has a rich collection of operators most of which are common to other programming languages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GB" sz="2200" smtClean="0"/>
              <a:t>Standard arithmetic and logical operators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Tx/>
              <a:buNone/>
              <a:defRPr/>
            </a:pPr>
            <a:r>
              <a:rPr lang="en-GB" sz="2200" smtClean="0"/>
              <a:t>	 </a:t>
            </a:r>
            <a:r>
              <a:rPr lang="en-GB" sz="2200" smtClean="0">
                <a:cs typeface="Times New Roman" pitchFamily="18" charset="0"/>
              </a:rPr>
              <a:t>+  -  * /  %  &amp;  !  &gt;  &lt;  ||  &amp;&amp;  ==  etc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GB" sz="2200" smtClean="0"/>
              <a:t>Array indexing and function evaluation operators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Tx/>
              <a:buNone/>
              <a:defRPr/>
            </a:pPr>
            <a:r>
              <a:rPr lang="en-GB" sz="2200" smtClean="0"/>
              <a:t>		[]	 ()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GB" sz="2200" smtClean="0"/>
              <a:t>Assignment operators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Tx/>
              <a:buNone/>
              <a:defRPr/>
            </a:pPr>
            <a:r>
              <a:rPr lang="en-GB" sz="2200" smtClean="0">
                <a:cs typeface="Times New Roman" pitchFamily="18" charset="0"/>
              </a:rPr>
              <a:t>			=  	+= 	 -=	  *=	  /=    etc.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GB" sz="2200" smtClean="0"/>
              <a:t>Auto increment and decrement operators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Tx/>
              <a:buNone/>
              <a:defRPr/>
            </a:pPr>
            <a:r>
              <a:rPr lang="en-GB" sz="2200" smtClean="0"/>
              <a:t>	++ 		--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GB" sz="2200" smtClean="0"/>
              <a:t>Pointer de-referencing and address of operators 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Tx/>
              <a:buNone/>
              <a:defRPr/>
            </a:pPr>
            <a:r>
              <a:rPr lang="en-GB" sz="2200" smtClean="0"/>
              <a:t>		*  	&amp;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GB" sz="2200" smtClean="0"/>
              <a:t>Memory management operators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Tx/>
              <a:buNone/>
              <a:defRPr/>
            </a:pPr>
            <a:r>
              <a:rPr lang="en-GB" sz="2200" smtClean="0"/>
              <a:t>	new 	delete 		new[] 		delete[]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Tx/>
              <a:buNone/>
              <a:defRPr/>
            </a:pPr>
            <a:endParaRPr lang="en-US" sz="2200" smtClean="0"/>
          </a:p>
        </p:txBody>
      </p:sp>
      <p:sp>
        <p:nvSpPr>
          <p:cNvPr id="1229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CPS235:Operator Overloading</a:t>
            </a:r>
          </a:p>
        </p:txBody>
      </p:sp>
      <p:sp>
        <p:nvSpPr>
          <p:cNvPr id="1229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D616E4B-949C-414C-AA17-F61127954D4B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51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Operators in 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5146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20000"/>
              </a:spcAft>
            </a:pPr>
            <a:r>
              <a:rPr lang="en-GB" altLang="en-US" smtClean="0"/>
              <a:t>We can divide up the set of operators into </a:t>
            </a:r>
            <a:r>
              <a:rPr lang="en-GB" altLang="en-US" i="1" smtClean="0"/>
              <a:t>unary </a:t>
            </a:r>
            <a:r>
              <a:rPr lang="en-GB" altLang="en-US" smtClean="0"/>
              <a:t> and </a:t>
            </a:r>
            <a:r>
              <a:rPr lang="en-GB" altLang="en-US" i="1" smtClean="0"/>
              <a:t>binary</a:t>
            </a:r>
            <a:r>
              <a:rPr lang="en-GB" altLang="en-US" smtClean="0"/>
              <a:t> operators</a:t>
            </a:r>
          </a:p>
          <a:p>
            <a:pPr eaLnBrk="1" hangingPunct="1">
              <a:spcBef>
                <a:spcPct val="30000"/>
              </a:spcBef>
              <a:spcAft>
                <a:spcPct val="20000"/>
              </a:spcAft>
            </a:pPr>
            <a:r>
              <a:rPr lang="en-GB" altLang="en-US" smtClean="0"/>
              <a:t>A </a:t>
            </a:r>
            <a:r>
              <a:rPr lang="en-GB" altLang="en-US" b="1" smtClean="0"/>
              <a:t>unary</a:t>
            </a:r>
            <a:r>
              <a:rPr lang="en-GB" altLang="en-US" smtClean="0"/>
              <a:t> operator has one operand</a:t>
            </a:r>
          </a:p>
          <a:p>
            <a:pPr eaLnBrk="1" hangingPunct="1">
              <a:spcBef>
                <a:spcPct val="30000"/>
              </a:spcBef>
              <a:spcAft>
                <a:spcPct val="20000"/>
              </a:spcAft>
            </a:pPr>
            <a:r>
              <a:rPr lang="en-GB" altLang="en-US" smtClean="0"/>
              <a:t>Examples</a:t>
            </a:r>
          </a:p>
          <a:p>
            <a:pPr lvl="1" eaLnBrk="1" hangingPunct="1">
              <a:spcBef>
                <a:spcPct val="3000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GB" altLang="en-US" smtClean="0"/>
          </a:p>
          <a:p>
            <a:pPr eaLnBrk="1" hangingPunct="1">
              <a:spcBef>
                <a:spcPct val="30000"/>
              </a:spcBef>
              <a:spcAft>
                <a:spcPct val="20000"/>
              </a:spcAft>
            </a:pPr>
            <a:endParaRPr lang="en-GB" altLang="en-US" smtClean="0"/>
          </a:p>
          <a:p>
            <a:pPr lvl="1" eaLnBrk="1" hangingPunct="1">
              <a:spcBef>
                <a:spcPct val="30000"/>
              </a:spcBef>
              <a:spcAft>
                <a:spcPct val="20000"/>
              </a:spcAft>
            </a:pPr>
            <a:endParaRPr lang="en-GB" altLang="en-US" smtClean="0"/>
          </a:p>
          <a:p>
            <a:pPr eaLnBrk="1" hangingPunct="1">
              <a:spcBef>
                <a:spcPct val="30000"/>
              </a:spcBef>
              <a:spcAft>
                <a:spcPct val="20000"/>
              </a:spcAft>
            </a:pPr>
            <a:endParaRPr lang="en-GB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1331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CPS235:Operator Overloading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EE24A8-B636-464F-8D59-0718DF93B72B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Operators in C++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57200" y="3810000"/>
            <a:ext cx="83058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84175"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if (!x)	{..}	// unary operator !, operand x</a:t>
            </a:r>
          </a:p>
          <a:p>
            <a:pPr defTabSz="384175">
              <a:defRPr/>
            </a:pPr>
            <a:endParaRPr lang="en-GB" sz="24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defTabSz="384175"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x++;			// post-fix operator ++, operand x</a:t>
            </a:r>
          </a:p>
          <a:p>
            <a:pPr defTabSz="384175">
              <a:defRPr/>
            </a:pPr>
            <a:endParaRPr lang="en-GB" sz="24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defTabSz="384175"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--x;			// pre-fix operator --, operand x</a:t>
            </a:r>
          </a:p>
          <a:p>
            <a:pPr defTabSz="384175">
              <a:defRPr/>
            </a:pPr>
            <a:endParaRPr lang="en-GB" sz="24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defTabSz="384175">
              <a:defRPr/>
            </a:pPr>
            <a:r>
              <a:rPr lang="en-GB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y=a[5];	// operator [], operand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192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20000"/>
              </a:spcAft>
            </a:pPr>
            <a:r>
              <a:rPr lang="en-GB" altLang="en-US" smtClean="0"/>
              <a:t>A </a:t>
            </a:r>
            <a:r>
              <a:rPr lang="en-GB" altLang="en-US" b="1" smtClean="0"/>
              <a:t>binary</a:t>
            </a:r>
            <a:r>
              <a:rPr lang="en-GB" altLang="en-US" smtClean="0"/>
              <a:t> operator has two operands</a:t>
            </a:r>
          </a:p>
          <a:p>
            <a:pPr eaLnBrk="1" hangingPunct="1">
              <a:spcBef>
                <a:spcPct val="30000"/>
              </a:spcBef>
              <a:spcAft>
                <a:spcPct val="20000"/>
              </a:spcAft>
            </a:pPr>
            <a:r>
              <a:rPr lang="en-GB" altLang="en-US" smtClean="0"/>
              <a:t>Examples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CPS235:Operator Overloading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4F338B-0E0B-424E-96D8-8E0A8527EA54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Operators in C++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04800" y="3048000"/>
            <a:ext cx="86106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84175">
              <a:defRPr/>
            </a:pPr>
            <a:r>
              <a:rPr lang="en-GB" sz="2400" b="1" spc="-15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400" b="1" spc="-15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z=</a:t>
            </a:r>
            <a:r>
              <a:rPr lang="en-GB" sz="2400" b="1" spc="-15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x+y</a:t>
            </a:r>
            <a:r>
              <a:rPr lang="en-GB" sz="2400" b="1" spc="-15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;	// binary  operator +, operands x and y</a:t>
            </a:r>
          </a:p>
          <a:p>
            <a:pPr defTabSz="384175">
              <a:defRPr/>
            </a:pPr>
            <a:endParaRPr lang="en-GB" sz="2400" b="1" spc="-15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defTabSz="384175">
              <a:defRPr/>
            </a:pPr>
            <a:r>
              <a:rPr lang="en-GB" sz="2400" b="1" spc="-15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bool</a:t>
            </a:r>
            <a:r>
              <a:rPr lang="en-GB" sz="2400" b="1" spc="-15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z=</a:t>
            </a:r>
            <a:r>
              <a:rPr lang="en-GB" sz="2400" b="1" spc="-15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x&amp;&amp;y</a:t>
            </a:r>
            <a:r>
              <a:rPr lang="en-GB" sz="2400" b="1" spc="-15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;// binary operator &amp;&amp; operands x and y</a:t>
            </a:r>
          </a:p>
          <a:p>
            <a:pPr defTabSz="384175">
              <a:defRPr/>
            </a:pPr>
            <a:endParaRPr lang="en-GB" sz="2400" b="1" spc="-15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defTabSz="384175">
              <a:defRPr/>
            </a:pPr>
            <a:r>
              <a:rPr lang="en-GB" sz="2400" b="1" spc="-15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x+=y;			// binary operator +=, operands x and 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GB" altLang="en-US" sz="2400" dirty="0" smtClean="0"/>
              <a:t>In order to overload an operator </a:t>
            </a:r>
            <a:r>
              <a:rPr lang="en-GB" altLang="en-US" sz="2400" b="1" i="1" dirty="0" smtClean="0"/>
              <a:t>op</a:t>
            </a:r>
            <a:r>
              <a:rPr lang="en-GB" altLang="en-US" sz="2400" dirty="0" smtClean="0"/>
              <a:t>, a function </a:t>
            </a:r>
            <a:r>
              <a:rPr lang="en-GB" altLang="en-US" sz="2400" b="1" i="1" dirty="0" smtClean="0"/>
              <a:t>operator op</a:t>
            </a:r>
            <a:r>
              <a:rPr lang="en-GB" altLang="en-US" sz="2400" b="1" dirty="0" smtClean="0"/>
              <a:t> </a:t>
            </a:r>
            <a:r>
              <a:rPr lang="en-GB" altLang="en-US" sz="2400" dirty="0" smtClean="0"/>
              <a:t>must be defined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endParaRPr lang="en-GB" altLang="en-US" sz="2200" b="1" i="1" dirty="0" smtClean="0"/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GB" altLang="en-US" sz="2200" b="1" i="1" dirty="0" smtClean="0"/>
              <a:t>operator+  </a:t>
            </a:r>
            <a:r>
              <a:rPr lang="en-GB" altLang="en-US" sz="2200" dirty="0" smtClean="0"/>
              <a:t>to overload +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GB" altLang="en-US" sz="2200" b="1" i="1" dirty="0" smtClean="0"/>
              <a:t>operator+=</a:t>
            </a:r>
            <a:r>
              <a:rPr lang="en-GB" altLang="en-US" sz="2200" b="1" dirty="0" smtClean="0"/>
              <a:t>  </a:t>
            </a:r>
            <a:r>
              <a:rPr lang="en-GB" altLang="en-US" sz="2200" dirty="0" smtClean="0"/>
              <a:t>to overload +=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GB" altLang="en-US" sz="2200" dirty="0" err="1" smtClean="0"/>
              <a:t>etc</a:t>
            </a:r>
            <a:endParaRPr lang="en-GB" altLang="en-US" sz="2200" dirty="0" smtClean="0"/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GB" altLang="en-US" sz="2400" dirty="0" smtClean="0"/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CPS235:Operator Overloading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A3E84C-7C2E-47F4-9E11-FBB90E529FEE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Operator Overload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/>
              <a:t>Overloading an operator cannot change it’s precedence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/>
              <a:t>Overloading an operator cannot change the number of operands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/>
              <a:t>It is not possible to create new operators, only new versions of existing operators can be created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/>
              <a:t>Operator meaning on built-in features cannot be changed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smtClean="0"/>
              <a:t>For instance you cannot change the “+” for integers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>
                <a:cs typeface="Times New Roman" pitchFamily="18" charset="0"/>
              </a:rPr>
              <a:t>At least </a:t>
            </a:r>
            <a:r>
              <a:rPr lang="en-US" sz="2400" b="1" smtClean="0">
                <a:cs typeface="Times New Roman" pitchFamily="18" charset="0"/>
              </a:rPr>
              <a:t>one argument</a:t>
            </a:r>
            <a:r>
              <a:rPr lang="en-US" sz="2400" smtClean="0">
                <a:cs typeface="Times New Roman" pitchFamily="18" charset="0"/>
              </a:rPr>
              <a:t> of an operator function must be an object or reference of a user-defined type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smtClean="0">
                <a:cs typeface="Times New Roman" pitchFamily="18" charset="0"/>
              </a:rPr>
              <a:t> This prevents programmers from changing how operators work on fundamental types</a:t>
            </a:r>
            <a:endParaRPr lang="en-US" smtClean="0"/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CPS235:Operator Overloading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8F3582-F89E-4F12-9803-3000AF323FD3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mtClean="0"/>
              <a:t>Restrictions on operator overloading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mtClean="0"/>
              <a:t>CPS235:Operator Overloading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37F906-1BB5-47CF-A773-A5558E95EB75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381000"/>
            <a:ext cx="7772400" cy="1143000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pPr>
              <a:defRPr/>
            </a:pPr>
            <a:r>
              <a:rPr lang="en-US" altLang="zh-TW" sz="4000" b="1" kern="0" dirty="0">
                <a:solidFill>
                  <a:schemeClr val="tx2"/>
                </a:solidFill>
                <a:latin typeface="+mj-lt"/>
                <a:ea typeface="華康儷粗黑" pitchFamily="49" charset="-120"/>
                <a:cs typeface="+mj-cs"/>
              </a:rPr>
              <a:t>Operator Overloading Syntax</a:t>
            </a:r>
            <a:endParaRPr lang="en-US" altLang="zh-TW" sz="4000" b="1" i="1" kern="0" dirty="0">
              <a:solidFill>
                <a:schemeClr val="tx2"/>
              </a:solidFill>
              <a:latin typeface="+mj-lt"/>
              <a:ea typeface="華康儷粗黑" pitchFamily="49" charset="-120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TW" sz="2800" kern="0">
                <a:latin typeface="Times New Roman" pitchFamily="18" charset="0"/>
                <a:ea typeface="華康儷粗黑" pitchFamily="49" charset="-120"/>
              </a:rPr>
              <a:t>Syntax is:</a:t>
            </a:r>
            <a:endParaRPr lang="en-US" altLang="zh-TW" sz="2800" kern="0" dirty="0">
              <a:latin typeface="Times New Roman" pitchFamily="18" charset="0"/>
              <a:ea typeface="華康儷粗黑" pitchFamily="49" charset="-12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43000" y="3048000"/>
            <a:ext cx="3903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altLang="zh-TW" sz="2400" b="1" i="1" dirty="0">
                <a:latin typeface="+mn-lt"/>
                <a:ea typeface="新細明體" pitchFamily="18" charset="-120"/>
              </a:rPr>
              <a:t>operator</a:t>
            </a:r>
            <a:r>
              <a:rPr lang="en-US" altLang="zh-TW" sz="2400" i="1" dirty="0">
                <a:latin typeface="+mn-lt"/>
                <a:ea typeface="新細明體" pitchFamily="18" charset="-120"/>
              </a:rPr>
              <a:t>@(argument-list)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06475" y="2759075"/>
            <a:ext cx="3962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127125" y="4403725"/>
            <a:ext cx="3298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altLang="zh-TW" sz="2400" dirty="0">
                <a:latin typeface="+mn-lt"/>
                <a:ea typeface="新細明體" pitchFamily="18" charset="-120"/>
              </a:rPr>
              <a:t>operator is a function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1600200" y="3581400"/>
            <a:ext cx="7620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143000" y="5013325"/>
            <a:ext cx="695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altLang="zh-TW" sz="2400" dirty="0">
                <a:latin typeface="+mn-lt"/>
                <a:ea typeface="新細明體" pitchFamily="18" charset="-120"/>
              </a:rPr>
              <a:t>@ is one of C++ operator symbols (+, -, =, etc..)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172200" y="1828800"/>
            <a:ext cx="23622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TW" sz="2400" u="sng">
                <a:latin typeface="+mn-lt"/>
                <a:ea typeface="新細明體" pitchFamily="18" charset="-120"/>
              </a:rPr>
              <a:t>Examples:</a:t>
            </a:r>
            <a:endParaRPr lang="en-US" altLang="zh-TW" sz="2400">
              <a:latin typeface="+mn-lt"/>
              <a:ea typeface="新細明體" pitchFamily="18" charset="-12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TW" sz="2400">
                <a:latin typeface="+mn-lt"/>
                <a:ea typeface="新細明體" pitchFamily="18" charset="-120"/>
              </a:rPr>
              <a:t>operator+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TW" sz="2400">
                <a:latin typeface="+mn-lt"/>
                <a:ea typeface="新細明體" pitchFamily="18" charset="-120"/>
              </a:rPr>
              <a:t>operator-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TW" sz="2400">
                <a:latin typeface="+mn-lt"/>
                <a:ea typeface="新細明體" pitchFamily="18" charset="-120"/>
              </a:rPr>
              <a:t>operator*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TW" sz="2400">
                <a:latin typeface="+mn-lt"/>
                <a:ea typeface="新細明體" pitchFamily="18" charset="-120"/>
              </a:rPr>
              <a:t>operator/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3935</TotalTime>
  <Words>503</Words>
  <Application>Microsoft Office PowerPoint</Application>
  <PresentationFormat>On-screen Show (4:3)</PresentationFormat>
  <Paragraphs>258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Comic Sans MS</vt:lpstr>
      <vt:lpstr>Courier New</vt:lpstr>
      <vt:lpstr>華康儷粗黑</vt:lpstr>
      <vt:lpstr>Lucida Sans Unicode</vt:lpstr>
      <vt:lpstr>新細明體</vt:lpstr>
      <vt:lpstr>Times New Roman</vt:lpstr>
      <vt:lpstr>Verdana</vt:lpstr>
      <vt:lpstr>Wingdings</vt:lpstr>
      <vt:lpstr>Wingdings 2</vt:lpstr>
      <vt:lpstr>Wingdings 3</vt:lpstr>
      <vt:lpstr>Concourse</vt:lpstr>
      <vt:lpstr>PowerPoint Presentation</vt:lpstr>
      <vt:lpstr>Operator Overloading</vt:lpstr>
      <vt:lpstr>PowerPoint Presentation</vt:lpstr>
      <vt:lpstr>Operators in C++</vt:lpstr>
      <vt:lpstr>Operators in C++</vt:lpstr>
      <vt:lpstr>Operators in C++</vt:lpstr>
      <vt:lpstr>Operator Overload Functions</vt:lpstr>
      <vt:lpstr>Restrictions on operator overloading</vt:lpstr>
      <vt:lpstr>PowerPoint Presentation</vt:lpstr>
      <vt:lpstr>Operator Overloading Format</vt:lpstr>
      <vt:lpstr>Operators that can be overloaded</vt:lpstr>
      <vt:lpstr>Operators that cannot be overloaded</vt:lpstr>
      <vt:lpstr>PowerPoint Presentation</vt:lpstr>
      <vt:lpstr>Overloading Unary Operators</vt:lpstr>
      <vt:lpstr>Overloading binary Operators</vt:lpstr>
      <vt:lpstr>Overloading the Comparison Operators</vt:lpstr>
      <vt:lpstr>Overloading the Comparison Operators</vt:lpstr>
      <vt:lpstr>PowerPoint Presentation</vt:lpstr>
    </vt:vector>
  </TitlesOfParts>
  <Company>MCS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bilal</dc:creator>
  <cp:lastModifiedBy>Misba Sikandar</cp:lastModifiedBy>
  <cp:revision>226</cp:revision>
  <dcterms:created xsi:type="dcterms:W3CDTF">2008-10-09T03:45:04Z</dcterms:created>
  <dcterms:modified xsi:type="dcterms:W3CDTF">2021-05-19T08:03:32Z</dcterms:modified>
</cp:coreProperties>
</file>