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19" r:id="rId2"/>
    <p:sldId id="320" r:id="rId3"/>
    <p:sldId id="321" r:id="rId4"/>
    <p:sldId id="322" r:id="rId5"/>
    <p:sldId id="323" r:id="rId6"/>
    <p:sldId id="330" r:id="rId7"/>
    <p:sldId id="329" r:id="rId8"/>
    <p:sldId id="332" r:id="rId9"/>
    <p:sldId id="331" r:id="rId10"/>
    <p:sldId id="327" r:id="rId1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000066"/>
    <a:srgbClr val="BAE2E4"/>
    <a:srgbClr val="33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838F9CB-5BA7-4E49-A9C3-88B3202172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5102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874026AD-CBEB-4249-B380-20258CF115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510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194B152-A6AD-4516-830C-6C56915E8AAF}" type="datetimeFigureOut">
              <a:rPr lang="en-US"/>
              <a:pPr>
                <a:defRPr/>
              </a:pPr>
              <a:t>12/21/2020</a:t>
            </a:fld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E27DEB-1A29-4E30-9B2C-563DAF0CE5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86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DF709-392E-4285-ACCF-E83D0A1CEC8F}" type="datetimeFigureOut">
              <a:rPr lang="en-US"/>
              <a:pPr>
                <a:defRPr/>
              </a:pPr>
              <a:t>12/21/2020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C0DCCB-C135-4CE9-830A-CCFC3AF066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136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98BA2-0EA5-46D2-ADEF-031B93E96156}" type="datetimeFigureOut">
              <a:rPr lang="en-US"/>
              <a:pPr>
                <a:defRPr/>
              </a:pPr>
              <a:t>12/21/2020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19A996-AE93-4D0A-94CB-793285D7AA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56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7C43F-D857-4DE4-98E7-9FE4717FFDB8}" type="datetimeFigureOut">
              <a:rPr lang="en-US"/>
              <a:pPr>
                <a:defRPr/>
              </a:pPr>
              <a:t>12/21/2020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031732-9A18-4A10-B588-0D0626BB7E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570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1A405A1-2D31-4E38-8DDF-1DC7E5C4954F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10946F-E578-4452-9ED2-2ACC13339B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9856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FD22E56-863A-4150-BFA8-809BFE425494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14FDD0-20A5-43B9-A45C-8AB98C4686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0824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86D05A4-E568-4441-AE7A-4FB33A6867E2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FE4C14-BC81-4217-8B77-E74CF2FB40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870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18C1779-9B35-47A8-BAB4-4088F5D450C8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68403B-9AB1-4A18-8E58-788471B401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720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56167-FD3E-4077-A94E-092C5E3BA63B}" type="datetimeFigureOut">
              <a:rPr lang="en-US"/>
              <a:pPr>
                <a:defRPr/>
              </a:pPr>
              <a:t>12/21/2020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1AD28-BEC3-402F-BE91-8F883F8537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56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AA41836-FA19-4F84-BF3B-AB88D8ADF472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510E64-ECE2-449B-B541-19084AC4C5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8934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5AF3A75-6A46-473B-9ACC-25E77223B9B1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EA0A1-DDAD-4E4F-897B-E62D0D7328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1550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D3DA6FD-C9CE-481B-8839-39428E3F4766}" type="datetimeFigureOut">
              <a:rPr lang="en-US"/>
              <a:pPr>
                <a:defRPr/>
              </a:pPr>
              <a:t>12/21/2020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9179D89A-DCEB-41ED-B285-047F6662C84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7" r:id="rId2"/>
    <p:sldLayoutId id="2147483702" r:id="rId3"/>
    <p:sldLayoutId id="2147483703" r:id="rId4"/>
    <p:sldLayoutId id="2147483704" r:id="rId5"/>
    <p:sldLayoutId id="2147483705" r:id="rId6"/>
    <p:sldLayoutId id="2147483698" r:id="rId7"/>
    <p:sldLayoutId id="2147483706" r:id="rId8"/>
    <p:sldLayoutId id="2147483707" r:id="rId9"/>
    <p:sldLayoutId id="2147483699" r:id="rId10"/>
    <p:sldLayoutId id="214748370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3"/>
          <p:cNvSpPr>
            <a:spLocks noChangeArrowheads="1"/>
          </p:cNvSpPr>
          <p:nvPr/>
        </p:nvSpPr>
        <p:spPr bwMode="auto">
          <a:xfrm>
            <a:off x="1295400" y="914400"/>
            <a:ext cx="6781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4400" b="1" dirty="0" smtClean="0">
                <a:latin typeface="Comic Sans MS" panose="030F0702030302020204" pitchFamily="66" charset="0"/>
              </a:rPr>
              <a:t>Virtual Base Class</a:t>
            </a:r>
            <a:endParaRPr lang="en-US" altLang="en-US" sz="4400" b="1" dirty="0">
              <a:latin typeface="Comic Sans MS" panose="030F0702030302020204" pitchFamily="66" charset="0"/>
            </a:endParaRPr>
          </a:p>
        </p:txBody>
      </p:sp>
      <p:sp>
        <p:nvSpPr>
          <p:cNvPr id="9219" name="Rectangle 14"/>
          <p:cNvSpPr>
            <a:spLocks noChangeArrowheads="1"/>
          </p:cNvSpPr>
          <p:nvPr/>
        </p:nvSpPr>
        <p:spPr bwMode="auto">
          <a:xfrm>
            <a:off x="1828800" y="3497263"/>
            <a:ext cx="62484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600" dirty="0">
                <a:latin typeface="Comic Sans MS" panose="030F0702030302020204" pitchFamily="66" charset="0"/>
              </a:rPr>
              <a:t>By Misba Sikandar 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600" dirty="0">
                <a:latin typeface="Comic Sans MS" panose="030F0702030302020204" pitchFamily="66" charset="0"/>
              </a:rPr>
              <a:t>Lecturer IT Department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9220" name="Rectangle 14"/>
          <p:cNvSpPr>
            <a:spLocks noChangeArrowheads="1"/>
          </p:cNvSpPr>
          <p:nvPr/>
        </p:nvSpPr>
        <p:spPr bwMode="auto">
          <a:xfrm>
            <a:off x="1905000" y="4191000"/>
            <a:ext cx="62484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3600" b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09537" indent="0" algn="ctr">
              <a:buNone/>
            </a:pPr>
            <a:r>
              <a:rPr lang="en-US" sz="6000" dirty="0" smtClean="0"/>
              <a:t>Thank You</a:t>
            </a:r>
            <a:endParaRPr lang="en-US" sz="6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776032-C500-4886-915B-1DAC8C52DEF5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9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</a:p>
          <a:p>
            <a:pPr lvl="1"/>
            <a:r>
              <a:rPr lang="en-US" dirty="0" smtClean="0"/>
              <a:t>Virtual functions</a:t>
            </a:r>
            <a:endParaRPr lang="en-US" dirty="0" smtClean="0"/>
          </a:p>
          <a:p>
            <a:pPr marL="392113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4E1C3E-34F0-43DD-AB17-57D9F9E51EF7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Base Class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32F5C3-5F41-41C6-8466-214C34E28D63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260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dirty="0" smtClean="0"/>
              <a:t>Ambiguity in multiple </a:t>
            </a:r>
            <a:r>
              <a:rPr lang="en-US" dirty="0" err="1" smtClean="0"/>
              <a:t>Inhertance</a:t>
            </a:r>
            <a:endParaRPr lang="en-US" dirty="0" smtClean="0"/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Virtual Base Class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E2E389-1E04-42E5-8DD8-9B47FE94534D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355937"/>
            <a:ext cx="5257800" cy="282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1600" dirty="0"/>
              <a:t>// normbase.cpp</a:t>
            </a:r>
          </a:p>
          <a:p>
            <a:pPr marL="109537" indent="0">
              <a:buNone/>
            </a:pPr>
            <a:r>
              <a:rPr lang="en-US" sz="1600" dirty="0"/>
              <a:t>// ambiguous reference to base class</a:t>
            </a:r>
          </a:p>
          <a:p>
            <a:pPr marL="109537" indent="0">
              <a:buNone/>
            </a:pPr>
            <a:r>
              <a:rPr lang="en-US" sz="1600" dirty="0"/>
              <a:t>class Parent</a:t>
            </a:r>
          </a:p>
          <a:p>
            <a:pPr marL="109537" indent="0">
              <a:buNone/>
            </a:pPr>
            <a:r>
              <a:rPr lang="en-US" sz="1600" dirty="0"/>
              <a:t>{</a:t>
            </a:r>
          </a:p>
          <a:p>
            <a:pPr marL="109537" indent="0">
              <a:buNone/>
            </a:pPr>
            <a:r>
              <a:rPr lang="en-US" sz="1600" dirty="0"/>
              <a:t>protected:</a:t>
            </a:r>
          </a:p>
          <a:p>
            <a:pPr marL="109537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basedata</a:t>
            </a:r>
            <a:r>
              <a:rPr lang="en-US" sz="1600" dirty="0"/>
              <a:t>;</a:t>
            </a:r>
          </a:p>
          <a:p>
            <a:pPr marL="109537" indent="0">
              <a:buNone/>
            </a:pPr>
            <a:r>
              <a:rPr lang="en-US" sz="1600" dirty="0"/>
              <a:t>};</a:t>
            </a:r>
          </a:p>
          <a:p>
            <a:pPr marL="109537" indent="0">
              <a:buNone/>
            </a:pPr>
            <a:r>
              <a:rPr lang="en-US" sz="1600" dirty="0"/>
              <a:t>class Child1 : public Parent</a:t>
            </a:r>
          </a:p>
          <a:p>
            <a:pPr marL="109537" indent="0">
              <a:buNone/>
            </a:pPr>
            <a:r>
              <a:rPr lang="en-US" sz="1600" dirty="0"/>
              <a:t>{ };</a:t>
            </a:r>
          </a:p>
          <a:p>
            <a:pPr marL="109537" indent="0">
              <a:buNone/>
            </a:pPr>
            <a:r>
              <a:rPr lang="en-US" sz="1600" dirty="0"/>
              <a:t>class Child2 : public Parent</a:t>
            </a:r>
          </a:p>
          <a:p>
            <a:pPr marL="109537" indent="0">
              <a:buNone/>
            </a:pPr>
            <a:r>
              <a:rPr lang="en-US" sz="1600" dirty="0"/>
              <a:t>{ };</a:t>
            </a:r>
          </a:p>
          <a:p>
            <a:pPr marL="109537" indent="0">
              <a:buNone/>
            </a:pPr>
            <a:r>
              <a:rPr lang="en-US" sz="1600" dirty="0"/>
              <a:t>class Grandchild : public Child1, public Child2</a:t>
            </a:r>
          </a:p>
          <a:p>
            <a:pPr marL="109537" indent="0">
              <a:buNone/>
            </a:pPr>
            <a:r>
              <a:rPr lang="en-US" sz="1600" dirty="0"/>
              <a:t>{</a:t>
            </a:r>
          </a:p>
          <a:p>
            <a:pPr marL="109537" indent="0">
              <a:buNone/>
            </a:pPr>
            <a:r>
              <a:rPr lang="en-US" sz="1600" dirty="0"/>
              <a:t>public:</a:t>
            </a:r>
          </a:p>
          <a:p>
            <a:pPr marL="109537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getdata</a:t>
            </a:r>
            <a:r>
              <a:rPr lang="en-US" sz="1600" dirty="0"/>
              <a:t>()</a:t>
            </a:r>
          </a:p>
          <a:p>
            <a:pPr marL="109537" indent="0">
              <a:buNone/>
            </a:pPr>
            <a:r>
              <a:rPr lang="en-US" sz="1600" dirty="0"/>
              <a:t>{ return </a:t>
            </a:r>
            <a:r>
              <a:rPr lang="en-US" sz="1600" dirty="0" err="1"/>
              <a:t>basedata</a:t>
            </a:r>
            <a:r>
              <a:rPr lang="en-US" sz="1600" dirty="0"/>
              <a:t>; } // ERROR: ambiguous</a:t>
            </a:r>
          </a:p>
          <a:p>
            <a:pPr marL="109537" indent="0">
              <a:buNone/>
            </a:pPr>
            <a:r>
              <a:rPr lang="en-US" sz="1600" dirty="0"/>
              <a:t>};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14E35B-8FBE-468F-A4FA-DA34E8BB65B2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00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A compiler error occurs when the </a:t>
            </a:r>
            <a:r>
              <a:rPr lang="en-US" sz="1600" dirty="0" err="1"/>
              <a:t>getdata</a:t>
            </a:r>
            <a:r>
              <a:rPr lang="en-US" sz="1600" dirty="0"/>
              <a:t>() member function in Grandchild attempts </a:t>
            </a:r>
            <a:r>
              <a:rPr lang="en-US" sz="1600" dirty="0" smtClean="0"/>
              <a:t>to access </a:t>
            </a:r>
            <a:r>
              <a:rPr lang="en-US" sz="1600" dirty="0" err="1"/>
              <a:t>basedata</a:t>
            </a:r>
            <a:r>
              <a:rPr lang="en-US" sz="1600" dirty="0"/>
              <a:t> in Parent. </a:t>
            </a:r>
            <a:endParaRPr lang="en-US" sz="1600" dirty="0" smtClean="0"/>
          </a:p>
          <a:p>
            <a:r>
              <a:rPr lang="en-US" sz="1600" dirty="0" smtClean="0"/>
              <a:t>Why</a:t>
            </a:r>
            <a:r>
              <a:rPr lang="en-US" sz="1600" dirty="0"/>
              <a:t>? When the Child1 and Child2 classes are derived </a:t>
            </a:r>
            <a:r>
              <a:rPr lang="en-US" sz="1600" dirty="0" smtClean="0"/>
              <a:t>from Parent</a:t>
            </a:r>
            <a:r>
              <a:rPr lang="en-US" sz="1600" dirty="0"/>
              <a:t>, each inherits a copy of Parent; this copy is called a </a:t>
            </a:r>
            <a:r>
              <a:rPr lang="en-US" sz="1600" i="1" dirty="0" err="1"/>
              <a:t>subobject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Each of the two </a:t>
            </a:r>
            <a:r>
              <a:rPr lang="en-US" sz="1600" dirty="0" err="1" smtClean="0"/>
              <a:t>subobjects</a:t>
            </a:r>
            <a:r>
              <a:rPr lang="en-US" sz="1600" dirty="0"/>
              <a:t> </a:t>
            </a:r>
            <a:r>
              <a:rPr lang="en-US" sz="1600" dirty="0" smtClean="0"/>
              <a:t>contains </a:t>
            </a:r>
            <a:r>
              <a:rPr lang="en-US" sz="1600" dirty="0"/>
              <a:t>its own copy of Parent’s data, including </a:t>
            </a:r>
            <a:r>
              <a:rPr lang="en-US" sz="1600" dirty="0" err="1"/>
              <a:t>basedata</a:t>
            </a:r>
            <a:r>
              <a:rPr lang="en-US" sz="1600" dirty="0"/>
              <a:t>. </a:t>
            </a:r>
            <a:endParaRPr lang="en-US" sz="1600" dirty="0"/>
          </a:p>
          <a:p>
            <a:r>
              <a:rPr lang="en-US" sz="1600" dirty="0" smtClean="0"/>
              <a:t>when Grandchild refers </a:t>
            </a:r>
            <a:r>
              <a:rPr lang="en-US" sz="1600" dirty="0"/>
              <a:t>to </a:t>
            </a:r>
            <a:r>
              <a:rPr lang="en-US" sz="1600" dirty="0" err="1"/>
              <a:t>basedata</a:t>
            </a:r>
            <a:r>
              <a:rPr lang="en-US" sz="1600" dirty="0"/>
              <a:t>, which of the two copies will it access? The situation is ambiguous, </a:t>
            </a:r>
            <a:r>
              <a:rPr lang="en-US" sz="1600" dirty="0" smtClean="0"/>
              <a:t>and that’s </a:t>
            </a:r>
            <a:r>
              <a:rPr lang="en-US" sz="1600" dirty="0"/>
              <a:t>what the compiler reports.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14E35B-8FBE-468F-A4FA-DA34E8BB65B2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192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// virtbase.cpp</a:t>
            </a:r>
          </a:p>
          <a:p>
            <a:r>
              <a:rPr lang="en-US" sz="1600" dirty="0"/>
              <a:t>// virtual base classes</a:t>
            </a:r>
          </a:p>
          <a:p>
            <a:r>
              <a:rPr lang="en-US" sz="1600" dirty="0"/>
              <a:t>class Parent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protected: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basedata</a:t>
            </a:r>
            <a:r>
              <a:rPr lang="en-US" sz="1600" dirty="0"/>
              <a:t>;</a:t>
            </a:r>
          </a:p>
          <a:p>
            <a:r>
              <a:rPr lang="en-US" sz="1600" dirty="0"/>
              <a:t>};</a:t>
            </a:r>
          </a:p>
          <a:p>
            <a:r>
              <a:rPr lang="en-US" sz="1600" dirty="0"/>
              <a:t>class Child1 : virtual public Parent // shares copy of Parent</a:t>
            </a:r>
          </a:p>
          <a:p>
            <a:r>
              <a:rPr lang="en-US" sz="1600" dirty="0"/>
              <a:t>{ };</a:t>
            </a:r>
          </a:p>
          <a:p>
            <a:r>
              <a:rPr lang="en-US" sz="1600" dirty="0"/>
              <a:t>class Child2 : virtual public Parent // shares copy of Parent</a:t>
            </a:r>
          </a:p>
          <a:p>
            <a:r>
              <a:rPr lang="en-US" sz="1600" dirty="0"/>
              <a:t>{ };</a:t>
            </a:r>
          </a:p>
          <a:p>
            <a:r>
              <a:rPr lang="en-US" sz="1600" dirty="0"/>
              <a:t>class Grandchild : public Child1, public Child2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public: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getdata</a:t>
            </a:r>
            <a:r>
              <a:rPr lang="en-US" sz="1600" dirty="0"/>
              <a:t>()</a:t>
            </a:r>
          </a:p>
          <a:p>
            <a:r>
              <a:rPr lang="en-US" sz="1600" dirty="0"/>
              <a:t>{ return </a:t>
            </a:r>
            <a:r>
              <a:rPr lang="en-US" sz="1600" dirty="0" err="1"/>
              <a:t>basedata</a:t>
            </a:r>
            <a:r>
              <a:rPr lang="en-US" sz="1600" dirty="0"/>
              <a:t>; } // OK: only one copy of Parent</a:t>
            </a:r>
          </a:p>
          <a:p>
            <a:r>
              <a:rPr lang="en-US" sz="1600" dirty="0" smtClean="0"/>
              <a:t>};</a:t>
            </a:r>
          </a:p>
          <a:p>
            <a:pPr marL="109537" indent="0">
              <a:buNone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14E35B-8FBE-468F-A4FA-DA34E8BB65B2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70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sz="2800" dirty="0" smtClean="0"/>
              <a:t>Grandchild </a:t>
            </a:r>
            <a:r>
              <a:rPr lang="en-US" sz="2800" dirty="0" err="1" smtClean="0"/>
              <a:t>gc</a:t>
            </a:r>
            <a:r>
              <a:rPr lang="en-US" sz="2800" dirty="0" smtClean="0"/>
              <a:t>;</a:t>
            </a:r>
          </a:p>
          <a:p>
            <a:r>
              <a:rPr lang="en-US" sz="2800" dirty="0" err="1" smtClean="0"/>
              <a:t>Gc.getdata</a:t>
            </a:r>
            <a:r>
              <a:rPr lang="en-US" sz="2800" dirty="0" smtClean="0"/>
              <a:t>();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76C1AF-82D6-4D2B-BB04-D171E31642F3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184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The use of the keyword virtual in these two classes causes them to share a single </a:t>
            </a:r>
            <a:r>
              <a:rPr lang="en-US" sz="1600" dirty="0" smtClean="0"/>
              <a:t>common </a:t>
            </a:r>
            <a:r>
              <a:rPr lang="en-US" sz="1600" dirty="0" err="1" smtClean="0"/>
              <a:t>subobject</a:t>
            </a:r>
            <a:r>
              <a:rPr lang="en-US" sz="1600" dirty="0" smtClean="0"/>
              <a:t> </a:t>
            </a:r>
            <a:r>
              <a:rPr lang="en-US" sz="1600" dirty="0"/>
              <a:t>of their base class Parent. Since there is only one copy of </a:t>
            </a:r>
            <a:r>
              <a:rPr lang="en-US" sz="1600" dirty="0" err="1"/>
              <a:t>basedata</a:t>
            </a:r>
            <a:r>
              <a:rPr lang="en-US" sz="1600" dirty="0"/>
              <a:t>, there is </a:t>
            </a:r>
            <a:r>
              <a:rPr lang="en-US" sz="1600" dirty="0" smtClean="0"/>
              <a:t>no ambiguity </a:t>
            </a:r>
            <a:r>
              <a:rPr lang="en-US" sz="1600" dirty="0"/>
              <a:t>when it is referred to in Grandchild.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14E35B-8FBE-468F-A4FA-DA34E8BB65B2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11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3688</TotalTime>
  <Words>335</Words>
  <Application>Microsoft Office PowerPoint</Application>
  <PresentationFormat>On-screen Show (4:3)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Comic Sans MS</vt:lpstr>
      <vt:lpstr>Lucida Sans Unicode</vt:lpstr>
      <vt:lpstr>Verdana</vt:lpstr>
      <vt:lpstr>Wingdings 2</vt:lpstr>
      <vt:lpstr>Wingdings 3</vt:lpstr>
      <vt:lpstr>Concourse</vt:lpstr>
      <vt:lpstr>PowerPoint Presentation</vt:lpstr>
      <vt:lpstr>Previously</vt:lpstr>
      <vt:lpstr>Content</vt:lpstr>
      <vt:lpstr>Virtual Base Class </vt:lpstr>
      <vt:lpstr>Polymorphism</vt:lpstr>
      <vt:lpstr>Polymorphism</vt:lpstr>
      <vt:lpstr>Polymorphism</vt:lpstr>
      <vt:lpstr>PowerPoint Presentation</vt:lpstr>
      <vt:lpstr>Polymorphism</vt:lpstr>
      <vt:lpstr>PowerPoint Presentation</vt:lpstr>
    </vt:vector>
  </TitlesOfParts>
  <Company>MCS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bilal</dc:creator>
  <cp:lastModifiedBy>Misba Sikandar</cp:lastModifiedBy>
  <cp:revision>235</cp:revision>
  <dcterms:created xsi:type="dcterms:W3CDTF">2008-10-09T03:45:04Z</dcterms:created>
  <dcterms:modified xsi:type="dcterms:W3CDTF">2020-12-21T19:10:34Z</dcterms:modified>
</cp:coreProperties>
</file>