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257" r:id="rId3"/>
    <p:sldId id="258" r:id="rId4"/>
    <p:sldId id="270" r:id="rId5"/>
    <p:sldId id="271" r:id="rId6"/>
    <p:sldId id="272" r:id="rId7"/>
    <p:sldId id="259" r:id="rId8"/>
    <p:sldId id="260" r:id="rId9"/>
    <p:sldId id="261" r:id="rId10"/>
    <p:sldId id="262" r:id="rId11"/>
    <p:sldId id="263" r:id="rId12"/>
    <p:sldId id="265" r:id="rId13"/>
    <p:sldId id="267" r:id="rId14"/>
    <p:sldId id="268" r:id="rId15"/>
    <p:sldId id="269" r:id="rId16"/>
    <p:sldId id="266"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825" autoAdjust="0"/>
  </p:normalViewPr>
  <p:slideViewPr>
    <p:cSldViewPr snapToGrid="0">
      <p:cViewPr varScale="1">
        <p:scale>
          <a:sx n="59" d="100"/>
          <a:sy n="59" d="100"/>
        </p:scale>
        <p:origin x="10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BD426E-C783-4970-91C3-1FC0908CA0E1}" type="datetimeFigureOut">
              <a:rPr lang="en-US" smtClean="0"/>
              <a:t>11/3/2021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B9D138-A6BF-41C9-9698-CC7BC7A66F04}" type="slidenum">
              <a:rPr lang="en-US" smtClean="0"/>
              <a:t>‹#›</a:t>
            </a:fld>
            <a:endParaRPr lang="en-US"/>
          </a:p>
        </p:txBody>
      </p:sp>
    </p:spTree>
    <p:extLst>
      <p:ext uri="{BB962C8B-B14F-4D97-AF65-F5344CB8AC3E}">
        <p14:creationId xmlns:p14="http://schemas.microsoft.com/office/powerpoint/2010/main" val="489541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B9D138-A6BF-41C9-9698-CC7BC7A66F04}" type="slidenum">
              <a:rPr lang="en-US" smtClean="0"/>
              <a:t>28</a:t>
            </a:fld>
            <a:endParaRPr lang="en-US"/>
          </a:p>
        </p:txBody>
      </p:sp>
    </p:spTree>
    <p:extLst>
      <p:ext uri="{BB962C8B-B14F-4D97-AF65-F5344CB8AC3E}">
        <p14:creationId xmlns:p14="http://schemas.microsoft.com/office/powerpoint/2010/main" val="2949590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B9D138-A6BF-41C9-9698-CC7BC7A66F04}" type="slidenum">
              <a:rPr lang="en-US" smtClean="0"/>
              <a:t>29</a:t>
            </a:fld>
            <a:endParaRPr lang="en-US"/>
          </a:p>
        </p:txBody>
      </p:sp>
    </p:spTree>
    <p:extLst>
      <p:ext uri="{BB962C8B-B14F-4D97-AF65-F5344CB8AC3E}">
        <p14:creationId xmlns:p14="http://schemas.microsoft.com/office/powerpoint/2010/main" val="1193977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B9D138-A6BF-41C9-9698-CC7BC7A66F04}" type="slidenum">
              <a:rPr lang="en-US" smtClean="0"/>
              <a:t>30</a:t>
            </a:fld>
            <a:endParaRPr lang="en-US"/>
          </a:p>
        </p:txBody>
      </p:sp>
    </p:spTree>
    <p:extLst>
      <p:ext uri="{BB962C8B-B14F-4D97-AF65-F5344CB8AC3E}">
        <p14:creationId xmlns:p14="http://schemas.microsoft.com/office/powerpoint/2010/main" val="2383469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8"/>
          <p:cNvGrpSpPr>
            <a:grpSpLocks/>
          </p:cNvGrpSpPr>
          <p:nvPr/>
        </p:nvGrpSpPr>
        <p:grpSpPr bwMode="auto">
          <a:xfrm>
            <a:off x="4234" y="0"/>
            <a:ext cx="12187767" cy="6858000"/>
            <a:chOff x="3048" y="0"/>
            <a:chExt cx="12188952" cy="6858000"/>
          </a:xfrm>
        </p:grpSpPr>
        <p:sp>
          <p:nvSpPr>
            <p:cNvPr id="5" name="Rectangle 4"/>
            <p:cNvSpPr/>
            <p:nvPr/>
          </p:nvSpPr>
          <p:spPr>
            <a:xfrm>
              <a:off x="3048" y="0"/>
              <a:ext cx="12188952" cy="6858000"/>
            </a:xfrm>
            <a:prstGeom prst="rect">
              <a:avLst/>
            </a:prstGeom>
            <a:solidFill>
              <a:schemeClr val="bg1"/>
            </a:solidFill>
            <a:ln>
              <a:noFill/>
            </a:ln>
            <a:effectLst/>
          </p:spPr>
          <p:style>
            <a:lnRef idx="1">
              <a:schemeClr val="accent3"/>
            </a:lnRef>
            <a:fillRef idx="2">
              <a:schemeClr val="accent3"/>
            </a:fillRef>
            <a:effectRef idx="1">
              <a:schemeClr val="accent3"/>
            </a:effectRef>
            <a:fontRef idx="minor">
              <a:schemeClr val="dk1"/>
            </a:fontRef>
          </p:style>
          <p:txBody>
            <a:bodyPr anchor="ctr"/>
            <a:lstStyle/>
            <a:p>
              <a:pPr algn="ctr" eaLnBrk="1" fontAlgn="auto" hangingPunct="1">
                <a:spcBef>
                  <a:spcPts val="0"/>
                </a:spcBef>
                <a:spcAft>
                  <a:spcPts val="0"/>
                </a:spcAft>
                <a:defRPr/>
              </a:pPr>
              <a:endParaRPr lang="en-US" sz="1800"/>
            </a:p>
          </p:txBody>
        </p:sp>
        <p:grpSp>
          <p:nvGrpSpPr>
            <p:cNvPr id="6" name="Group 17"/>
            <p:cNvGrpSpPr>
              <a:grpSpLocks/>
            </p:cNvGrpSpPr>
            <p:nvPr/>
          </p:nvGrpSpPr>
          <p:grpSpPr bwMode="auto">
            <a:xfrm>
              <a:off x="1574798" y="3537161"/>
              <a:ext cx="9144001" cy="196717"/>
              <a:chOff x="1523999" y="4379129"/>
              <a:chExt cx="9144001" cy="196717"/>
            </a:xfrm>
          </p:grpSpPr>
          <p:sp>
            <p:nvSpPr>
              <p:cNvPr id="7" name="Rectangle 6" descr="Gold bar"/>
              <p:cNvSpPr>
                <a:spLocks noChangeArrowheads="1"/>
              </p:cNvSpPr>
              <p:nvPr/>
            </p:nvSpPr>
            <p:spPr bwMode="auto">
              <a:xfrm rot="16200000" flipH="1">
                <a:off x="2949872" y="2953256"/>
                <a:ext cx="196717" cy="3048463"/>
              </a:xfrm>
              <a:prstGeom prst="rect">
                <a:avLst/>
              </a:prstGeom>
              <a:solidFill>
                <a:schemeClr val="accent1"/>
              </a:solidFill>
              <a:ln w="9525">
                <a:noFill/>
                <a:miter lim="800000"/>
                <a:headEnd/>
                <a:tailEnd/>
              </a:ln>
              <a:effectLst>
                <a:reflection blurRad="6350" stA="50000" endA="300" endPos="38500" dist="50800" dir="5400000" sy="-100000" algn="bl" rotWithShape="0"/>
              </a:effectLst>
              <a:extLst/>
            </p:spPr>
            <p:txBody>
              <a:bodyPr wrap="none" anchor="ctr"/>
              <a:lstStyle/>
              <a:p>
                <a:pPr algn="ctr" eaLnBrk="1" fontAlgn="auto" hangingPunct="1">
                  <a:spcBef>
                    <a:spcPts val="0"/>
                  </a:spcBef>
                  <a:spcAft>
                    <a:spcPts val="0"/>
                  </a:spcAft>
                  <a:defRPr/>
                </a:pPr>
                <a:endParaRPr lang="en-US" sz="2400">
                  <a:latin typeface="Times New Roman" panose="02020603050405020304" pitchFamily="18" charset="0"/>
                  <a:cs typeface="+mn-cs"/>
                </a:endParaRPr>
              </a:p>
            </p:txBody>
          </p:sp>
          <p:sp>
            <p:nvSpPr>
              <p:cNvPr id="8" name="Rectangle 7" descr="Orange bar"/>
              <p:cNvSpPr>
                <a:spLocks noChangeArrowheads="1"/>
              </p:cNvSpPr>
              <p:nvPr/>
            </p:nvSpPr>
            <p:spPr bwMode="auto">
              <a:xfrm rot="16200000" flipH="1">
                <a:off x="5998335" y="2953256"/>
                <a:ext cx="196717" cy="3048463"/>
              </a:xfrm>
              <a:prstGeom prst="rect">
                <a:avLst/>
              </a:prstGeom>
              <a:solidFill>
                <a:schemeClr val="accent4"/>
              </a:solidFill>
              <a:ln w="9525">
                <a:noFill/>
                <a:miter lim="800000"/>
                <a:headEnd/>
                <a:tailEnd/>
              </a:ln>
              <a:effectLst>
                <a:reflection blurRad="6350" stA="50000" endA="300" endPos="38500" dist="50800" dir="5400000" sy="-100000" algn="bl" rotWithShape="0"/>
              </a:effectLst>
              <a:extLst/>
            </p:spPr>
            <p:txBody>
              <a:bodyPr wrap="none" anchor="ctr"/>
              <a:lstStyle/>
              <a:p>
                <a:pPr algn="ctr" eaLnBrk="1" fontAlgn="auto" hangingPunct="1">
                  <a:spcBef>
                    <a:spcPts val="0"/>
                  </a:spcBef>
                  <a:spcAft>
                    <a:spcPts val="0"/>
                  </a:spcAft>
                  <a:defRPr/>
                </a:pPr>
                <a:endParaRPr lang="en-US" sz="2400">
                  <a:latin typeface="Times New Roman" panose="02020603050405020304" pitchFamily="18" charset="0"/>
                  <a:cs typeface="+mn-cs"/>
                </a:endParaRPr>
              </a:p>
            </p:txBody>
          </p:sp>
          <p:sp>
            <p:nvSpPr>
              <p:cNvPr id="9" name="Rectangle 8" descr="Slate bar"/>
              <p:cNvSpPr>
                <a:spLocks noChangeArrowheads="1"/>
              </p:cNvSpPr>
              <p:nvPr/>
            </p:nvSpPr>
            <p:spPr bwMode="auto">
              <a:xfrm rot="16200000" flipH="1">
                <a:off x="9045410" y="2953256"/>
                <a:ext cx="196717" cy="3048463"/>
              </a:xfrm>
              <a:prstGeom prst="rect">
                <a:avLst/>
              </a:prstGeom>
              <a:solidFill>
                <a:schemeClr val="accent6"/>
              </a:solidFill>
              <a:ln w="9525">
                <a:noFill/>
                <a:miter lim="800000"/>
                <a:headEnd/>
                <a:tailEnd/>
              </a:ln>
              <a:effectLst>
                <a:reflection blurRad="6350" stA="50000" endA="300" endPos="38500" dist="50800" dir="5400000" sy="-100000" algn="bl" rotWithShape="0"/>
              </a:effectLst>
              <a:extLst/>
            </p:spPr>
            <p:txBody>
              <a:bodyPr wrap="none" anchor="ctr"/>
              <a:lstStyle/>
              <a:p>
                <a:pPr algn="ctr" eaLnBrk="1" fontAlgn="auto" hangingPunct="1">
                  <a:spcBef>
                    <a:spcPts val="0"/>
                  </a:spcBef>
                  <a:spcAft>
                    <a:spcPts val="0"/>
                  </a:spcAft>
                  <a:defRPr/>
                </a:pPr>
                <a:endParaRPr lang="en-US" sz="2400">
                  <a:latin typeface="Times New Roman" panose="02020603050405020304" pitchFamily="18" charset="0"/>
                  <a:cs typeface="+mn-cs"/>
                </a:endParaRPr>
              </a:p>
            </p:txBody>
          </p:sp>
        </p:grpSp>
      </p:grpSp>
      <p:sp>
        <p:nvSpPr>
          <p:cNvPr id="3" name="Subtitle 2"/>
          <p:cNvSpPr>
            <a:spLocks noGrp="1"/>
          </p:cNvSpPr>
          <p:nvPr>
            <p:ph type="subTitle" idx="1"/>
          </p:nvPr>
        </p:nvSpPr>
        <p:spPr>
          <a:xfrm>
            <a:off x="1524000" y="4056115"/>
            <a:ext cx="9144000" cy="1655762"/>
          </a:xfrm>
          <a:prstGeom prst="rect">
            <a:avLst/>
          </a:prstGeo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 name="Title 1"/>
          <p:cNvSpPr>
            <a:spLocks noGrp="1"/>
          </p:cNvSpPr>
          <p:nvPr>
            <p:ph type="ctrTitle"/>
          </p:nvPr>
        </p:nvSpPr>
        <p:spPr>
          <a:xfrm>
            <a:off x="1524000" y="912610"/>
            <a:ext cx="9144000" cy="2387600"/>
          </a:xfrm>
          <a:prstGeom prst="rect">
            <a:avLst/>
          </a:prstGeom>
        </p:spPr>
        <p:txBody>
          <a:bodyPr anchor="b"/>
          <a:lstStyle>
            <a:lvl1pPr algn="ctr">
              <a:defRPr sz="6000">
                <a:solidFill>
                  <a:schemeClr val="tx2"/>
                </a:solidFill>
              </a:defRPr>
            </a:lvl1pPr>
          </a:lstStyle>
          <a:p>
            <a:r>
              <a:rPr lang="en-US" smtClean="0"/>
              <a:t>Click to edit Master title style</a:t>
            </a:r>
            <a:endParaRPr lang="en-US"/>
          </a:p>
        </p:txBody>
      </p:sp>
      <p:sp>
        <p:nvSpPr>
          <p:cNvPr id="10" name="Date Placeholder 3"/>
          <p:cNvSpPr>
            <a:spLocks noGrp="1"/>
          </p:cNvSpPr>
          <p:nvPr>
            <p:ph type="dt" sz="half" idx="10"/>
          </p:nvPr>
        </p:nvSpPr>
        <p:spPr/>
        <p:txBody>
          <a:bodyPr/>
          <a:lstStyle>
            <a:lvl1pPr algn="l">
              <a:defRPr sz="1200">
                <a:solidFill>
                  <a:schemeClr val="accent3"/>
                </a:solidFill>
              </a:defRPr>
            </a:lvl1pPr>
          </a:lstStyle>
          <a:p>
            <a:fld id="{DFCB96A4-D7A6-436A-AF15-DF4664EDD955}" type="datetimeFigureOut">
              <a:rPr lang="en-US" smtClean="0"/>
              <a:t>11/3/2021</a:t>
            </a:fld>
            <a:endParaRPr lang="en-US"/>
          </a:p>
        </p:txBody>
      </p:sp>
      <p:sp>
        <p:nvSpPr>
          <p:cNvPr id="11" name="Footer Placeholder 4"/>
          <p:cNvSpPr>
            <a:spLocks noGrp="1"/>
          </p:cNvSpPr>
          <p:nvPr>
            <p:ph type="ftr" sz="quarter" idx="11"/>
          </p:nvPr>
        </p:nvSpPr>
        <p:spPr/>
        <p:txBody>
          <a:bodyPr/>
          <a:lstStyle>
            <a:lvl1pPr algn="ctr">
              <a:defRPr sz="1200">
                <a:solidFill>
                  <a:schemeClr val="accent3"/>
                </a:solidFill>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25E61E65-3E36-44CC-8F6E-1FB4808869E7}" type="slidenum">
              <a:rPr lang="en-US" smtClean="0"/>
              <a:t>‹#›</a:t>
            </a:fld>
            <a:endParaRPr lang="en-US"/>
          </a:p>
        </p:txBody>
      </p:sp>
    </p:spTree>
    <p:extLst>
      <p:ext uri="{BB962C8B-B14F-4D97-AF65-F5344CB8AC3E}">
        <p14:creationId xmlns:p14="http://schemas.microsoft.com/office/powerpoint/2010/main" val="1401480007"/>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a:xfrm>
            <a:off x="838200" y="365127"/>
            <a:ext cx="10515600" cy="1325563"/>
          </a:xfrm>
          <a:prstGeom prst="rect">
            <a:avLst/>
          </a:prstGeom>
        </p:spPr>
        <p:txBody>
          <a:bodyPr/>
          <a:lstStyle/>
          <a:p>
            <a:r>
              <a:rPr lang="en-US" smtClean="0"/>
              <a:t>Click to edit Master title style</a:t>
            </a:r>
            <a:endParaRPr lang="en-US"/>
          </a:p>
        </p:txBody>
      </p:sp>
      <p:sp>
        <p:nvSpPr>
          <p:cNvPr id="4" name="Date Placeholder 3"/>
          <p:cNvSpPr>
            <a:spLocks noGrp="1"/>
          </p:cNvSpPr>
          <p:nvPr>
            <p:ph type="dt" sz="half" idx="10"/>
          </p:nvPr>
        </p:nvSpPr>
        <p:spPr/>
        <p:txBody>
          <a:bodyPr/>
          <a:lstStyle>
            <a:lvl1pPr>
              <a:defRPr/>
            </a:lvl1pPr>
          </a:lstStyle>
          <a:p>
            <a:fld id="{DFCB96A4-D7A6-436A-AF15-DF4664EDD955}" type="datetimeFigureOut">
              <a:rPr lang="en-US" smtClean="0"/>
              <a:t>11/3/2021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5E61E65-3E36-44CC-8F6E-1FB4808869E7}" type="slidenum">
              <a:rPr lang="en-US" smtClean="0"/>
              <a:t>‹#›</a:t>
            </a:fld>
            <a:endParaRPr lang="en-US"/>
          </a:p>
        </p:txBody>
      </p:sp>
    </p:spTree>
    <p:extLst>
      <p:ext uri="{BB962C8B-B14F-4D97-AF65-F5344CB8AC3E}">
        <p14:creationId xmlns:p14="http://schemas.microsoft.com/office/powerpoint/2010/main" val="2268133944"/>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838201" y="365125"/>
            <a:ext cx="7734300" cy="5811838"/>
          </a:xfrm>
          <a:prstGeom prst="rect">
            <a:avLst/>
          </a:prstGeo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Vertical Title 1"/>
          <p:cNvSpPr>
            <a:spLocks noGrp="1"/>
          </p:cNvSpPr>
          <p:nvPr>
            <p:ph type="title" orient="vert"/>
          </p:nvPr>
        </p:nvSpPr>
        <p:spPr>
          <a:xfrm>
            <a:off x="8724901" y="365125"/>
            <a:ext cx="2628900" cy="5811838"/>
          </a:xfrm>
          <a:prstGeom prst="rect">
            <a:avLst/>
          </a:prstGeom>
        </p:spPr>
        <p:txBody>
          <a:bodyPr vert="eaVert"/>
          <a:lstStyle/>
          <a:p>
            <a:r>
              <a:rPr lang="en-US" smtClean="0"/>
              <a:t>Click to edit Master title style</a:t>
            </a:r>
            <a:endParaRPr lang="en-US"/>
          </a:p>
        </p:txBody>
      </p:sp>
      <p:sp>
        <p:nvSpPr>
          <p:cNvPr id="4" name="Date Placeholder 3"/>
          <p:cNvSpPr>
            <a:spLocks noGrp="1"/>
          </p:cNvSpPr>
          <p:nvPr>
            <p:ph type="dt" sz="half" idx="10"/>
          </p:nvPr>
        </p:nvSpPr>
        <p:spPr/>
        <p:txBody>
          <a:bodyPr/>
          <a:lstStyle>
            <a:lvl1pPr>
              <a:defRPr/>
            </a:lvl1pPr>
          </a:lstStyle>
          <a:p>
            <a:fld id="{DFCB96A4-D7A6-436A-AF15-DF4664EDD955}" type="datetimeFigureOut">
              <a:rPr lang="en-US" smtClean="0"/>
              <a:t>11/3/2021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5E61E65-3E36-44CC-8F6E-1FB4808869E7}" type="slidenum">
              <a:rPr lang="en-US" smtClean="0"/>
              <a:t>‹#›</a:t>
            </a:fld>
            <a:endParaRPr lang="en-US"/>
          </a:p>
        </p:txBody>
      </p:sp>
    </p:spTree>
    <p:extLst>
      <p:ext uri="{BB962C8B-B14F-4D97-AF65-F5344CB8AC3E}">
        <p14:creationId xmlns:p14="http://schemas.microsoft.com/office/powerpoint/2010/main" val="1127690075"/>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435133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a:xfrm>
            <a:off x="838200" y="365127"/>
            <a:ext cx="10515600" cy="1325563"/>
          </a:xfrm>
          <a:prstGeom prst="rect">
            <a:avLst/>
          </a:prstGeom>
        </p:spPr>
        <p:txBody>
          <a:bodyPr/>
          <a:lstStyle/>
          <a:p>
            <a:r>
              <a:rPr lang="en-US" smtClean="0"/>
              <a:t>Click to edit Master title style</a:t>
            </a:r>
            <a:endParaRPr lang="en-US"/>
          </a:p>
        </p:txBody>
      </p:sp>
      <p:sp>
        <p:nvSpPr>
          <p:cNvPr id="4" name="Date Placeholder 3"/>
          <p:cNvSpPr>
            <a:spLocks noGrp="1"/>
          </p:cNvSpPr>
          <p:nvPr>
            <p:ph type="dt" sz="half" idx="10"/>
          </p:nvPr>
        </p:nvSpPr>
        <p:spPr/>
        <p:txBody>
          <a:bodyPr/>
          <a:lstStyle>
            <a:lvl1pPr>
              <a:defRPr/>
            </a:lvl1pPr>
          </a:lstStyle>
          <a:p>
            <a:fld id="{DFCB96A4-D7A6-436A-AF15-DF4664EDD955}" type="datetimeFigureOut">
              <a:rPr lang="en-US" smtClean="0"/>
              <a:t>11/3/2021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5E61E65-3E36-44CC-8F6E-1FB4808869E7}" type="slidenum">
              <a:rPr lang="en-US" smtClean="0"/>
              <a:t>‹#›</a:t>
            </a:fld>
            <a:endParaRPr lang="en-US"/>
          </a:p>
        </p:txBody>
      </p:sp>
    </p:spTree>
    <p:extLst>
      <p:ext uri="{BB962C8B-B14F-4D97-AF65-F5344CB8AC3E}">
        <p14:creationId xmlns:p14="http://schemas.microsoft.com/office/powerpoint/2010/main" val="3265708930"/>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1851" y="4589465"/>
            <a:ext cx="105156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2" name="Title 1"/>
          <p:cNvSpPr>
            <a:spLocks noGrp="1"/>
          </p:cNvSpPr>
          <p:nvPr>
            <p:ph type="title"/>
          </p:nvPr>
        </p:nvSpPr>
        <p:spPr>
          <a:xfrm>
            <a:off x="831851" y="1709738"/>
            <a:ext cx="10515600" cy="2862262"/>
          </a:xfrm>
          <a:prstGeom prst="rect">
            <a:avLst/>
          </a:prstGeom>
        </p:spPr>
        <p:txBody>
          <a:bodyPr anchor="b"/>
          <a:lstStyle>
            <a:lvl1pPr>
              <a:defRPr sz="6000"/>
            </a:lvl1pPr>
          </a:lstStyle>
          <a:p>
            <a:r>
              <a:rPr lang="en-US" smtClean="0"/>
              <a:t>Click to edit Master title style</a:t>
            </a:r>
            <a:endParaRPr lang="en-US"/>
          </a:p>
        </p:txBody>
      </p:sp>
      <p:sp>
        <p:nvSpPr>
          <p:cNvPr id="4" name="Date Placeholder 3"/>
          <p:cNvSpPr>
            <a:spLocks noGrp="1"/>
          </p:cNvSpPr>
          <p:nvPr>
            <p:ph type="dt" sz="half" idx="10"/>
          </p:nvPr>
        </p:nvSpPr>
        <p:spPr/>
        <p:txBody>
          <a:bodyPr/>
          <a:lstStyle>
            <a:lvl1pPr>
              <a:defRPr/>
            </a:lvl1pPr>
          </a:lstStyle>
          <a:p>
            <a:fld id="{DFCB96A4-D7A6-436A-AF15-DF4664EDD955}" type="datetimeFigureOut">
              <a:rPr lang="en-US" smtClean="0"/>
              <a:t>11/3/2021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5E61E65-3E36-44CC-8F6E-1FB4808869E7}" type="slidenum">
              <a:rPr lang="en-US" smtClean="0"/>
              <a:t>‹#›</a:t>
            </a:fld>
            <a:endParaRPr lang="en-US"/>
          </a:p>
        </p:txBody>
      </p:sp>
    </p:spTree>
    <p:extLst>
      <p:ext uri="{BB962C8B-B14F-4D97-AF65-F5344CB8AC3E}">
        <p14:creationId xmlns:p14="http://schemas.microsoft.com/office/powerpoint/2010/main" val="1458335330"/>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172200" y="1825625"/>
            <a:ext cx="5181600" cy="435133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Content Placeholder 2"/>
          <p:cNvSpPr>
            <a:spLocks noGrp="1"/>
          </p:cNvSpPr>
          <p:nvPr>
            <p:ph sz="half" idx="1"/>
          </p:nvPr>
        </p:nvSpPr>
        <p:spPr>
          <a:xfrm>
            <a:off x="838200" y="1825625"/>
            <a:ext cx="5181600" cy="435133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a:xfrm>
            <a:off x="838200" y="365127"/>
            <a:ext cx="10515600" cy="1325563"/>
          </a:xfrm>
          <a:prstGeom prst="rect">
            <a:avLst/>
          </a:prstGeom>
        </p:spPr>
        <p:txBody>
          <a:bodyPr/>
          <a:lstStyle/>
          <a:p>
            <a:r>
              <a:rPr lang="en-US" smtClean="0"/>
              <a:t>Click to edit Master title style</a:t>
            </a:r>
            <a:endParaRPr lang="en-US"/>
          </a:p>
        </p:txBody>
      </p:sp>
      <p:sp>
        <p:nvSpPr>
          <p:cNvPr id="5" name="Date Placeholder 3"/>
          <p:cNvSpPr>
            <a:spLocks noGrp="1"/>
          </p:cNvSpPr>
          <p:nvPr>
            <p:ph type="dt" sz="half" idx="10"/>
          </p:nvPr>
        </p:nvSpPr>
        <p:spPr/>
        <p:txBody>
          <a:bodyPr/>
          <a:lstStyle>
            <a:lvl1pPr>
              <a:defRPr/>
            </a:lvl1pPr>
          </a:lstStyle>
          <a:p>
            <a:fld id="{DFCB96A4-D7A6-436A-AF15-DF4664EDD955}" type="datetimeFigureOut">
              <a:rPr lang="en-US" smtClean="0"/>
              <a:t>11/3/2021</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25E61E65-3E36-44CC-8F6E-1FB4808869E7}" type="slidenum">
              <a:rPr lang="en-US" smtClean="0"/>
              <a:t>‹#›</a:t>
            </a:fld>
            <a:endParaRPr lang="en-US"/>
          </a:p>
        </p:txBody>
      </p:sp>
    </p:spTree>
    <p:extLst>
      <p:ext uri="{BB962C8B-B14F-4D97-AF65-F5344CB8AC3E}">
        <p14:creationId xmlns:p14="http://schemas.microsoft.com/office/powerpoint/2010/main" val="4084727305"/>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6" name="Content Placeholder 5"/>
          <p:cNvSpPr>
            <a:spLocks noGrp="1"/>
          </p:cNvSpPr>
          <p:nvPr>
            <p:ph sz="quarter" idx="4"/>
          </p:nvPr>
        </p:nvSpPr>
        <p:spPr>
          <a:xfrm>
            <a:off x="6189664" y="2193927"/>
            <a:ext cx="5157787" cy="3978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89664" y="1489075"/>
            <a:ext cx="5157787" cy="6413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1851" y="2193927"/>
            <a:ext cx="5156200" cy="3978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Text Placeholder 2"/>
          <p:cNvSpPr>
            <a:spLocks noGrp="1"/>
          </p:cNvSpPr>
          <p:nvPr>
            <p:ph type="body" idx="1"/>
          </p:nvPr>
        </p:nvSpPr>
        <p:spPr>
          <a:xfrm>
            <a:off x="831851" y="1489075"/>
            <a:ext cx="5156200" cy="6413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 name="Title 1"/>
          <p:cNvSpPr>
            <a:spLocks noGrp="1"/>
          </p:cNvSpPr>
          <p:nvPr>
            <p:ph type="title"/>
          </p:nvPr>
        </p:nvSpPr>
        <p:spPr>
          <a:xfrm>
            <a:off x="831851" y="274638"/>
            <a:ext cx="10515600" cy="1143000"/>
          </a:xfrm>
          <a:prstGeom prst="rect">
            <a:avLst/>
          </a:prstGeom>
        </p:spPr>
        <p:txBody>
          <a:bodyPr/>
          <a:lstStyle/>
          <a:p>
            <a:r>
              <a:rPr lang="en-US" smtClean="0"/>
              <a:t>Click to edit Master title style</a:t>
            </a:r>
            <a:endParaRPr lang="en-US"/>
          </a:p>
        </p:txBody>
      </p:sp>
      <p:sp>
        <p:nvSpPr>
          <p:cNvPr id="7" name="Date Placeholder 3"/>
          <p:cNvSpPr>
            <a:spLocks noGrp="1"/>
          </p:cNvSpPr>
          <p:nvPr>
            <p:ph type="dt" sz="half" idx="10"/>
          </p:nvPr>
        </p:nvSpPr>
        <p:spPr/>
        <p:txBody>
          <a:bodyPr/>
          <a:lstStyle>
            <a:lvl1pPr>
              <a:defRPr/>
            </a:lvl1pPr>
          </a:lstStyle>
          <a:p>
            <a:fld id="{DFCB96A4-D7A6-436A-AF15-DF4664EDD955}" type="datetimeFigureOut">
              <a:rPr lang="en-US" smtClean="0"/>
              <a:t>11/3/2021</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25E61E65-3E36-44CC-8F6E-1FB4808869E7}" type="slidenum">
              <a:rPr lang="en-US" smtClean="0"/>
              <a:t>‹#›</a:t>
            </a:fld>
            <a:endParaRPr lang="en-US"/>
          </a:p>
        </p:txBody>
      </p:sp>
    </p:spTree>
    <p:extLst>
      <p:ext uri="{BB962C8B-B14F-4D97-AF65-F5344CB8AC3E}">
        <p14:creationId xmlns:p14="http://schemas.microsoft.com/office/powerpoint/2010/main" val="3183824865"/>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DFCB96A4-D7A6-436A-AF15-DF4664EDD955}" type="datetimeFigureOut">
              <a:rPr lang="en-US" smtClean="0"/>
              <a:t>11/3/2021</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25E61E65-3E36-44CC-8F6E-1FB4808869E7}" type="slidenum">
              <a:rPr lang="en-US" smtClean="0"/>
              <a:t>‹#›</a:t>
            </a:fld>
            <a:endParaRPr lang="en-US"/>
          </a:p>
        </p:txBody>
      </p:sp>
    </p:spTree>
    <p:extLst>
      <p:ext uri="{BB962C8B-B14F-4D97-AF65-F5344CB8AC3E}">
        <p14:creationId xmlns:p14="http://schemas.microsoft.com/office/powerpoint/2010/main" val="464403532"/>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DFCB96A4-D7A6-436A-AF15-DF4664EDD955}" type="datetimeFigureOut">
              <a:rPr lang="en-US" smtClean="0"/>
              <a:t>11/3/2021</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25E61E65-3E36-44CC-8F6E-1FB4808869E7}" type="slidenum">
              <a:rPr lang="en-US" smtClean="0"/>
              <a:t>‹#›</a:t>
            </a:fld>
            <a:endParaRPr lang="en-US"/>
          </a:p>
        </p:txBody>
      </p:sp>
    </p:spTree>
    <p:extLst>
      <p:ext uri="{BB962C8B-B14F-4D97-AF65-F5344CB8AC3E}">
        <p14:creationId xmlns:p14="http://schemas.microsoft.com/office/powerpoint/2010/main" val="3406224126"/>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3188" y="987427"/>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101850"/>
            <a:ext cx="3932237" cy="3759200"/>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smtClean="0"/>
              <a:t>Click to edit Master title style</a:t>
            </a:r>
            <a:endParaRPr lang="en-US"/>
          </a:p>
        </p:txBody>
      </p:sp>
      <p:sp>
        <p:nvSpPr>
          <p:cNvPr id="5" name="Date Placeholder 3"/>
          <p:cNvSpPr>
            <a:spLocks noGrp="1"/>
          </p:cNvSpPr>
          <p:nvPr>
            <p:ph type="dt" sz="half" idx="10"/>
          </p:nvPr>
        </p:nvSpPr>
        <p:spPr/>
        <p:txBody>
          <a:bodyPr/>
          <a:lstStyle>
            <a:lvl1pPr>
              <a:defRPr/>
            </a:lvl1pPr>
          </a:lstStyle>
          <a:p>
            <a:fld id="{DFCB96A4-D7A6-436A-AF15-DF4664EDD955}" type="datetimeFigureOut">
              <a:rPr lang="en-US" smtClean="0"/>
              <a:t>11/3/2021</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25E61E65-3E36-44CC-8F6E-1FB4808869E7}" type="slidenum">
              <a:rPr lang="en-US" smtClean="0"/>
              <a:t>‹#›</a:t>
            </a:fld>
            <a:endParaRPr lang="en-US"/>
          </a:p>
        </p:txBody>
      </p:sp>
    </p:spTree>
    <p:extLst>
      <p:ext uri="{BB962C8B-B14F-4D97-AF65-F5344CB8AC3E}">
        <p14:creationId xmlns:p14="http://schemas.microsoft.com/office/powerpoint/2010/main" val="1517992211"/>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183188" y="987427"/>
            <a:ext cx="6172200" cy="4873625"/>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839788" y="2101850"/>
            <a:ext cx="3932237" cy="3759200"/>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smtClean="0"/>
              <a:t>Click to edit Master title style</a:t>
            </a:r>
            <a:endParaRPr lang="en-US"/>
          </a:p>
        </p:txBody>
      </p:sp>
      <p:sp>
        <p:nvSpPr>
          <p:cNvPr id="5" name="Date Placeholder 3"/>
          <p:cNvSpPr>
            <a:spLocks noGrp="1"/>
          </p:cNvSpPr>
          <p:nvPr>
            <p:ph type="dt" sz="half" idx="10"/>
          </p:nvPr>
        </p:nvSpPr>
        <p:spPr/>
        <p:txBody>
          <a:bodyPr/>
          <a:lstStyle>
            <a:lvl1pPr>
              <a:defRPr/>
            </a:lvl1pPr>
          </a:lstStyle>
          <a:p>
            <a:fld id="{DFCB96A4-D7A6-436A-AF15-DF4664EDD955}" type="datetimeFigureOut">
              <a:rPr lang="en-US" smtClean="0"/>
              <a:t>11/3/2021</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25E61E65-3E36-44CC-8F6E-1FB4808869E7}" type="slidenum">
              <a:rPr lang="en-US" smtClean="0"/>
              <a:t>‹#›</a:t>
            </a:fld>
            <a:endParaRPr lang="en-US"/>
          </a:p>
        </p:txBody>
      </p:sp>
    </p:spTree>
    <p:extLst>
      <p:ext uri="{BB962C8B-B14F-4D97-AF65-F5344CB8AC3E}">
        <p14:creationId xmlns:p14="http://schemas.microsoft.com/office/powerpoint/2010/main" val="2174635473"/>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1026" name="Group 8"/>
          <p:cNvGrpSpPr>
            <a:grpSpLocks/>
          </p:cNvGrpSpPr>
          <p:nvPr/>
        </p:nvGrpSpPr>
        <p:grpSpPr bwMode="auto">
          <a:xfrm>
            <a:off x="1" y="0"/>
            <a:ext cx="12189884" cy="6858000"/>
            <a:chOff x="-2728" y="-5"/>
            <a:chExt cx="12188952" cy="6858006"/>
          </a:xfrm>
        </p:grpSpPr>
        <p:sp>
          <p:nvSpPr>
            <p:cNvPr id="26" name="Rectangle 25"/>
            <p:cNvSpPr/>
            <p:nvPr/>
          </p:nvSpPr>
          <p:spPr>
            <a:xfrm>
              <a:off x="-2728" y="-5"/>
              <a:ext cx="12188952" cy="68580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grpSp>
          <p:nvGrpSpPr>
            <p:cNvPr id="1033" name="Group 38"/>
            <p:cNvGrpSpPr>
              <a:grpSpLocks/>
            </p:cNvGrpSpPr>
            <p:nvPr/>
          </p:nvGrpSpPr>
          <p:grpSpPr bwMode="auto">
            <a:xfrm>
              <a:off x="-2727" y="-5"/>
              <a:ext cx="716424" cy="6858000"/>
              <a:chOff x="-2727" y="-5"/>
              <a:chExt cx="716424" cy="6858000"/>
            </a:xfrm>
          </p:grpSpPr>
          <p:grpSp>
            <p:nvGrpSpPr>
              <p:cNvPr id="1034" name="Group 39"/>
              <p:cNvGrpSpPr>
                <a:grpSpLocks/>
              </p:cNvGrpSpPr>
              <p:nvPr/>
            </p:nvGrpSpPr>
            <p:grpSpPr bwMode="auto">
              <a:xfrm>
                <a:off x="-2727" y="-5"/>
                <a:ext cx="571473" cy="6858000"/>
                <a:chOff x="6048440" y="-936481"/>
                <a:chExt cx="196717" cy="9144001"/>
              </a:xfrm>
            </p:grpSpPr>
            <p:sp>
              <p:nvSpPr>
                <p:cNvPr id="46" name="Rectangle 45" descr="Gold bar"/>
                <p:cNvSpPr>
                  <a:spLocks noChangeArrowheads="1"/>
                </p:cNvSpPr>
                <p:nvPr/>
              </p:nvSpPr>
              <p:spPr bwMode="auto">
                <a:xfrm rot="10800000" flipH="1">
                  <a:off x="6048440" y="5159525"/>
                  <a:ext cx="196711" cy="3048003"/>
                </a:xfrm>
                <a:prstGeom prst="rect">
                  <a:avLst/>
                </a:prstGeom>
                <a:solidFill>
                  <a:schemeClr val="accent6"/>
                </a:solidFill>
                <a:ln w="9525">
                  <a:noFill/>
                  <a:miter lim="800000"/>
                  <a:headEnd/>
                  <a:tailEnd/>
                </a:ln>
                <a:effectLst/>
                <a:extLst/>
              </p:spPr>
              <p:txBody>
                <a:bodyPr wrap="none" anchor="ctr"/>
                <a:lstStyle/>
                <a:p>
                  <a:pPr algn="ctr" eaLnBrk="1" fontAlgn="auto" hangingPunct="1">
                    <a:spcBef>
                      <a:spcPts val="0"/>
                    </a:spcBef>
                    <a:spcAft>
                      <a:spcPts val="0"/>
                    </a:spcAft>
                    <a:defRPr/>
                  </a:pPr>
                  <a:endParaRPr lang="en-US" sz="2400">
                    <a:latin typeface="Times New Roman" panose="02020603050405020304" pitchFamily="18" charset="0"/>
                    <a:cs typeface="+mn-cs"/>
                  </a:endParaRPr>
                </a:p>
              </p:txBody>
            </p:sp>
            <p:sp>
              <p:nvSpPr>
                <p:cNvPr id="47" name="Rectangle 46" descr="Orange bar"/>
                <p:cNvSpPr>
                  <a:spLocks noChangeArrowheads="1"/>
                </p:cNvSpPr>
                <p:nvPr/>
              </p:nvSpPr>
              <p:spPr bwMode="auto">
                <a:xfrm rot="10800000" flipH="1">
                  <a:off x="6048440" y="2111522"/>
                  <a:ext cx="196711" cy="3048003"/>
                </a:xfrm>
                <a:prstGeom prst="rect">
                  <a:avLst/>
                </a:prstGeom>
                <a:solidFill>
                  <a:schemeClr val="accent4"/>
                </a:solidFill>
                <a:ln w="9525">
                  <a:noFill/>
                  <a:miter lim="800000"/>
                  <a:headEnd/>
                  <a:tailEnd/>
                </a:ln>
                <a:effectLst/>
                <a:extLst/>
              </p:spPr>
              <p:txBody>
                <a:bodyPr wrap="none" anchor="ctr"/>
                <a:lstStyle/>
                <a:p>
                  <a:pPr algn="ctr" eaLnBrk="1" fontAlgn="auto" hangingPunct="1">
                    <a:spcBef>
                      <a:spcPts val="0"/>
                    </a:spcBef>
                    <a:spcAft>
                      <a:spcPts val="0"/>
                    </a:spcAft>
                    <a:defRPr/>
                  </a:pPr>
                  <a:endParaRPr lang="en-US" sz="2400">
                    <a:latin typeface="Times New Roman" panose="02020603050405020304" pitchFamily="18" charset="0"/>
                    <a:cs typeface="+mn-cs"/>
                  </a:endParaRPr>
                </a:p>
              </p:txBody>
            </p:sp>
            <p:sp>
              <p:nvSpPr>
                <p:cNvPr id="1042" name="Rectangle 47" descr="Slate bar"/>
                <p:cNvSpPr>
                  <a:spLocks noChangeArrowheads="1"/>
                </p:cNvSpPr>
                <p:nvPr/>
              </p:nvSpPr>
              <p:spPr bwMode="auto">
                <a:xfrm rot="10800000" flipH="1">
                  <a:off x="6048440" y="-936481"/>
                  <a:ext cx="196711" cy="3048003"/>
                </a:xfrm>
                <a:prstGeom prst="rect">
                  <a:avLst/>
                </a:prstGeom>
                <a:solidFill>
                  <a:schemeClr val="accent1"/>
                </a:solidFill>
                <a:ln>
                  <a:noFill/>
                </a:ln>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en-US" altLang="en-US" sz="2400" smtClean="0">
                    <a:latin typeface="Times New Roman" panose="02020603050405020304" pitchFamily="18" charset="0"/>
                  </a:endParaRPr>
                </a:p>
              </p:txBody>
            </p:sp>
          </p:grpSp>
          <p:grpSp>
            <p:nvGrpSpPr>
              <p:cNvPr id="1035" name="Group 40"/>
              <p:cNvGrpSpPr>
                <a:grpSpLocks/>
              </p:cNvGrpSpPr>
              <p:nvPr/>
            </p:nvGrpSpPr>
            <p:grpSpPr bwMode="auto">
              <a:xfrm>
                <a:off x="566005" y="-5"/>
                <a:ext cx="147692" cy="6858000"/>
                <a:chOff x="6048440" y="-936481"/>
                <a:chExt cx="196717" cy="9144001"/>
              </a:xfrm>
            </p:grpSpPr>
            <p:sp>
              <p:nvSpPr>
                <p:cNvPr id="43" name="Rectangle 42" descr="Gold bar"/>
                <p:cNvSpPr>
                  <a:spLocks noChangeArrowheads="1"/>
                </p:cNvSpPr>
                <p:nvPr/>
              </p:nvSpPr>
              <p:spPr bwMode="auto">
                <a:xfrm rot="10800000" flipH="1">
                  <a:off x="6004143" y="5159525"/>
                  <a:ext cx="239620" cy="3048003"/>
                </a:xfrm>
                <a:prstGeom prst="rect">
                  <a:avLst/>
                </a:prstGeom>
                <a:gradFill flip="none" rotWithShape="1">
                  <a:gsLst>
                    <a:gs pos="0">
                      <a:schemeClr val="accent6">
                        <a:lumMod val="40000"/>
                        <a:lumOff val="60000"/>
                      </a:schemeClr>
                    </a:gs>
                    <a:gs pos="100000">
                      <a:prstClr val="white"/>
                    </a:gs>
                  </a:gsLst>
                  <a:lin ang="0" scaled="1"/>
                  <a:tileRect/>
                </a:gradFill>
                <a:ln w="9525">
                  <a:noFill/>
                  <a:miter lim="800000"/>
                  <a:headEnd/>
                  <a:tailEnd/>
                </a:ln>
                <a:effectLst/>
                <a:extLst/>
              </p:spPr>
              <p:txBody>
                <a:bodyPr wrap="none" anchor="ctr"/>
                <a:lstStyle/>
                <a:p>
                  <a:pPr algn="ctr" eaLnBrk="1" fontAlgn="auto" hangingPunct="1">
                    <a:spcBef>
                      <a:spcPts val="0"/>
                    </a:spcBef>
                    <a:spcAft>
                      <a:spcPts val="0"/>
                    </a:spcAft>
                    <a:defRPr/>
                  </a:pPr>
                  <a:endParaRPr lang="en-US" sz="2400">
                    <a:latin typeface="Times New Roman" panose="02020603050405020304" pitchFamily="18" charset="0"/>
                    <a:cs typeface="+mn-cs"/>
                  </a:endParaRPr>
                </a:p>
              </p:txBody>
            </p:sp>
            <p:sp>
              <p:nvSpPr>
                <p:cNvPr id="44" name="Rectangle 43" descr="Orange bar"/>
                <p:cNvSpPr>
                  <a:spLocks noChangeArrowheads="1"/>
                </p:cNvSpPr>
                <p:nvPr/>
              </p:nvSpPr>
              <p:spPr bwMode="auto">
                <a:xfrm rot="10800000" flipH="1">
                  <a:off x="6004143" y="2111522"/>
                  <a:ext cx="239620" cy="3048003"/>
                </a:xfrm>
                <a:prstGeom prst="rect">
                  <a:avLst/>
                </a:prstGeom>
                <a:gradFill flip="none" rotWithShape="1">
                  <a:gsLst>
                    <a:gs pos="0">
                      <a:schemeClr val="accent4">
                        <a:lumMod val="40000"/>
                        <a:lumOff val="60000"/>
                      </a:schemeClr>
                    </a:gs>
                    <a:gs pos="100000">
                      <a:prstClr val="white"/>
                    </a:gs>
                  </a:gsLst>
                  <a:lin ang="0" scaled="1"/>
                  <a:tileRect/>
                </a:gradFill>
                <a:ln w="9525">
                  <a:noFill/>
                  <a:miter lim="800000"/>
                  <a:headEnd/>
                  <a:tailEnd/>
                </a:ln>
                <a:effectLst/>
                <a:extLst/>
              </p:spPr>
              <p:txBody>
                <a:bodyPr wrap="none" anchor="ctr"/>
                <a:lstStyle/>
                <a:p>
                  <a:pPr algn="ctr" eaLnBrk="1" fontAlgn="auto" hangingPunct="1">
                    <a:spcBef>
                      <a:spcPts val="0"/>
                    </a:spcBef>
                    <a:spcAft>
                      <a:spcPts val="0"/>
                    </a:spcAft>
                    <a:defRPr/>
                  </a:pPr>
                  <a:endParaRPr lang="en-US" sz="2400">
                    <a:latin typeface="Times New Roman" panose="02020603050405020304" pitchFamily="18" charset="0"/>
                    <a:cs typeface="+mn-cs"/>
                  </a:endParaRPr>
                </a:p>
              </p:txBody>
            </p:sp>
            <p:sp>
              <p:nvSpPr>
                <p:cNvPr id="45" name="Rectangle 44" descr="Slate bar"/>
                <p:cNvSpPr>
                  <a:spLocks noChangeArrowheads="1"/>
                </p:cNvSpPr>
                <p:nvPr/>
              </p:nvSpPr>
              <p:spPr bwMode="auto">
                <a:xfrm rot="10800000" flipH="1">
                  <a:off x="6004143" y="-936481"/>
                  <a:ext cx="239620" cy="3048003"/>
                </a:xfrm>
                <a:prstGeom prst="rect">
                  <a:avLst/>
                </a:prstGeom>
                <a:gradFill flip="none" rotWithShape="1">
                  <a:gsLst>
                    <a:gs pos="0">
                      <a:schemeClr val="accent1">
                        <a:lumMod val="60000"/>
                        <a:lumOff val="40000"/>
                      </a:schemeClr>
                    </a:gs>
                    <a:gs pos="100000">
                      <a:schemeClr val="bg1"/>
                    </a:gs>
                  </a:gsLst>
                  <a:lin ang="0" scaled="1"/>
                  <a:tileRect/>
                </a:gradFill>
                <a:ln w="9525">
                  <a:noFill/>
                  <a:miter lim="800000"/>
                  <a:headEnd/>
                  <a:tailEnd/>
                </a:ln>
                <a:effectLst/>
                <a:extLst/>
              </p:spPr>
              <p:txBody>
                <a:bodyPr wrap="none" anchor="ctr"/>
                <a:lstStyle/>
                <a:p>
                  <a:pPr algn="ctr" eaLnBrk="1" fontAlgn="auto" hangingPunct="1">
                    <a:spcBef>
                      <a:spcPts val="0"/>
                    </a:spcBef>
                    <a:spcAft>
                      <a:spcPts val="0"/>
                    </a:spcAft>
                    <a:defRPr/>
                  </a:pPr>
                  <a:endParaRPr lang="en-US" sz="2400">
                    <a:latin typeface="Times New Roman" panose="02020603050405020304" pitchFamily="18" charset="0"/>
                    <a:cs typeface="+mn-cs"/>
                  </a:endParaRPr>
                </a:p>
              </p:txBody>
            </p:sp>
          </p:grpSp>
          <p:sp>
            <p:nvSpPr>
              <p:cNvPr id="42" name="Rectangle 41"/>
              <p:cNvSpPr/>
              <p:nvPr/>
            </p:nvSpPr>
            <p:spPr>
              <a:xfrm>
                <a:off x="644922" y="-5"/>
                <a:ext cx="46563" cy="6858006"/>
              </a:xfrm>
              <a:prstGeom prst="rect">
                <a:avLst/>
              </a:prstGeom>
              <a:solidFill>
                <a:schemeClr val="bg1"/>
              </a:solidFill>
              <a:ln>
                <a:noFill/>
              </a:ln>
              <a:effectLst/>
            </p:spPr>
            <p:style>
              <a:lnRef idx="1">
                <a:schemeClr val="accent3"/>
              </a:lnRef>
              <a:fillRef idx="2">
                <a:schemeClr val="accent3"/>
              </a:fillRef>
              <a:effectRef idx="1">
                <a:schemeClr val="accent3"/>
              </a:effectRef>
              <a:fontRef idx="minor">
                <a:schemeClr val="dk1"/>
              </a:fontRef>
            </p:style>
            <p:txBody>
              <a:bodyPr anchor="ctr"/>
              <a:lstStyle/>
              <a:p>
                <a:pPr algn="ctr" eaLnBrk="1" fontAlgn="auto" hangingPunct="1">
                  <a:spcBef>
                    <a:spcPts val="0"/>
                  </a:spcBef>
                  <a:spcAft>
                    <a:spcPts val="0"/>
                  </a:spcAft>
                  <a:defRPr/>
                </a:pPr>
                <a:endParaRPr lang="en-US" sz="1800"/>
              </a:p>
            </p:txBody>
          </p:sp>
        </p:grpSp>
      </p:grpSp>
      <p:sp>
        <p:nvSpPr>
          <p:cNvPr id="34" name="Date Placeholder 3"/>
          <p:cNvSpPr>
            <a:spLocks noGrp="1"/>
          </p:cNvSpPr>
          <p:nvPr>
            <p:ph type="dt" sz="half" idx="2"/>
          </p:nvPr>
        </p:nvSpPr>
        <p:spPr>
          <a:xfrm>
            <a:off x="838200" y="6356351"/>
            <a:ext cx="3276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accent3"/>
                </a:solidFill>
                <a:latin typeface="+mn-lt"/>
                <a:cs typeface="+mn-cs"/>
              </a:defRPr>
            </a:lvl1pPr>
          </a:lstStyle>
          <a:p>
            <a:fld id="{DFCB96A4-D7A6-436A-AF15-DF4664EDD955}" type="datetimeFigureOut">
              <a:rPr lang="en-US" smtClean="0"/>
              <a:t>11/3/2021</a:t>
            </a:fld>
            <a:endParaRPr lang="en-US"/>
          </a:p>
        </p:txBody>
      </p:sp>
      <p:sp>
        <p:nvSpPr>
          <p:cNvPr id="35" name="Footer Placeholder 4"/>
          <p:cNvSpPr>
            <a:spLocks noGrp="1"/>
          </p:cNvSpPr>
          <p:nvPr>
            <p:ph type="ftr" sz="quarter" idx="3"/>
          </p:nvPr>
        </p:nvSpPr>
        <p:spPr>
          <a:xfrm>
            <a:off x="4648200" y="6356351"/>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accent3"/>
                </a:solidFill>
                <a:latin typeface="+mn-lt"/>
                <a:cs typeface="+mn-cs"/>
              </a:defRPr>
            </a:lvl1pPr>
          </a:lstStyle>
          <a:p>
            <a:endParaRPr lang="en-US"/>
          </a:p>
        </p:txBody>
      </p:sp>
      <p:sp>
        <p:nvSpPr>
          <p:cNvPr id="36" name="Slide Number Placeholder 5"/>
          <p:cNvSpPr>
            <a:spLocks noGrp="1"/>
          </p:cNvSpPr>
          <p:nvPr>
            <p:ph type="sldNum" sz="quarter" idx="4"/>
          </p:nvPr>
        </p:nvSpPr>
        <p:spPr>
          <a:xfrm>
            <a:off x="8077200" y="6356351"/>
            <a:ext cx="3276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E66C7D"/>
                </a:solidFill>
                <a:latin typeface="Century Gothic" panose="020B0502020202020204" pitchFamily="34" charset="0"/>
              </a:defRPr>
            </a:lvl1pPr>
          </a:lstStyle>
          <a:p>
            <a:fld id="{25E61E65-3E36-44CC-8F6E-1FB4808869E7}" type="slidenum">
              <a:rPr lang="en-US" smtClean="0"/>
              <a:t>‹#›</a:t>
            </a:fld>
            <a:endParaRPr lang="en-US"/>
          </a:p>
        </p:txBody>
      </p:sp>
      <p:sp>
        <p:nvSpPr>
          <p:cNvPr id="1030"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1" name="Title Placeholder 1"/>
          <p:cNvSpPr>
            <a:spLocks noGrp="1"/>
          </p:cNvSpPr>
          <p:nvPr>
            <p:ph type="title"/>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Tree>
    <p:extLst>
      <p:ext uri="{BB962C8B-B14F-4D97-AF65-F5344CB8AC3E}">
        <p14:creationId xmlns:p14="http://schemas.microsoft.com/office/powerpoint/2010/main" val="16414198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fade/>
  </p:transition>
  <p:timing>
    <p:tnLst>
      <p:par>
        <p:cTn id="1" dur="indefinite" restart="never" nodeType="tmRoot"/>
      </p:par>
    </p:tnLst>
  </p:timing>
  <p:txStyles>
    <p:titleStyle>
      <a:lvl1pPr algn="l" rtl="0" eaLnBrk="1" fontAlgn="base" hangingPunct="1">
        <a:spcBef>
          <a:spcPct val="0"/>
        </a:spcBef>
        <a:spcAft>
          <a:spcPct val="0"/>
        </a:spcAft>
        <a:defRPr sz="4400" kern="12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Century Gothic" pitchFamily="34" charset="0"/>
        </a:defRPr>
      </a:lvl2pPr>
      <a:lvl3pPr algn="l" rtl="0" eaLnBrk="1" fontAlgn="base" hangingPunct="1">
        <a:spcBef>
          <a:spcPct val="0"/>
        </a:spcBef>
        <a:spcAft>
          <a:spcPct val="0"/>
        </a:spcAft>
        <a:defRPr sz="4400">
          <a:solidFill>
            <a:schemeClr val="tx2"/>
          </a:solidFill>
          <a:latin typeface="Century Gothic" pitchFamily="34" charset="0"/>
        </a:defRPr>
      </a:lvl3pPr>
      <a:lvl4pPr algn="l" rtl="0" eaLnBrk="1" fontAlgn="base" hangingPunct="1">
        <a:spcBef>
          <a:spcPct val="0"/>
        </a:spcBef>
        <a:spcAft>
          <a:spcPct val="0"/>
        </a:spcAft>
        <a:defRPr sz="4400">
          <a:solidFill>
            <a:schemeClr val="tx2"/>
          </a:solidFill>
          <a:latin typeface="Century Gothic" pitchFamily="34" charset="0"/>
        </a:defRPr>
      </a:lvl4pPr>
      <a:lvl5pPr algn="l" rtl="0" eaLnBrk="1" fontAlgn="base" hangingPunct="1">
        <a:spcBef>
          <a:spcPct val="0"/>
        </a:spcBef>
        <a:spcAft>
          <a:spcPct val="0"/>
        </a:spcAft>
        <a:defRPr sz="4400">
          <a:solidFill>
            <a:schemeClr val="tx2"/>
          </a:solidFill>
          <a:latin typeface="Century Gothic" pitchFamily="34" charset="0"/>
        </a:defRPr>
      </a:lvl5pPr>
      <a:lvl6pPr marL="457200" algn="l" rtl="0" eaLnBrk="1" fontAlgn="base" hangingPunct="1">
        <a:spcBef>
          <a:spcPct val="0"/>
        </a:spcBef>
        <a:spcAft>
          <a:spcPct val="0"/>
        </a:spcAft>
        <a:defRPr sz="4400">
          <a:solidFill>
            <a:schemeClr val="tx2"/>
          </a:solidFill>
          <a:latin typeface="Century Gothic" pitchFamily="34" charset="0"/>
        </a:defRPr>
      </a:lvl6pPr>
      <a:lvl7pPr marL="914400" algn="l" rtl="0" eaLnBrk="1" fontAlgn="base" hangingPunct="1">
        <a:spcBef>
          <a:spcPct val="0"/>
        </a:spcBef>
        <a:spcAft>
          <a:spcPct val="0"/>
        </a:spcAft>
        <a:defRPr sz="4400">
          <a:solidFill>
            <a:schemeClr val="tx2"/>
          </a:solidFill>
          <a:latin typeface="Century Gothic" pitchFamily="34" charset="0"/>
        </a:defRPr>
      </a:lvl7pPr>
      <a:lvl8pPr marL="1371600" algn="l" rtl="0" eaLnBrk="1" fontAlgn="base" hangingPunct="1">
        <a:spcBef>
          <a:spcPct val="0"/>
        </a:spcBef>
        <a:spcAft>
          <a:spcPct val="0"/>
        </a:spcAft>
        <a:defRPr sz="4400">
          <a:solidFill>
            <a:schemeClr val="tx2"/>
          </a:solidFill>
          <a:latin typeface="Century Gothic" pitchFamily="34" charset="0"/>
        </a:defRPr>
      </a:lvl8pPr>
      <a:lvl9pPr marL="1828800" algn="l" rtl="0" eaLnBrk="1" fontAlgn="base" hangingPunct="1">
        <a:spcBef>
          <a:spcPct val="0"/>
        </a:spcBef>
        <a:spcAft>
          <a:spcPct val="0"/>
        </a:spcAft>
        <a:defRPr sz="4400">
          <a:solidFill>
            <a:schemeClr val="tx2"/>
          </a:solidFill>
          <a:latin typeface="Century Gothic" pitchFamily="34" charset="0"/>
        </a:defRPr>
      </a:lvl9pPr>
    </p:titleStyle>
    <p:bodyStyle>
      <a:lvl1pPr marL="228600" indent="-228600" algn="l" rtl="0" eaLnBrk="1" fontAlgn="base" hangingPunct="1">
        <a:lnSpc>
          <a:spcPct val="90000"/>
        </a:lnSpc>
        <a:spcBef>
          <a:spcPct val="30000"/>
        </a:spcBef>
        <a:spcAft>
          <a:spcPct val="0"/>
        </a:spcAft>
        <a:buClr>
          <a:schemeClr val="accent2"/>
        </a:buClr>
        <a:buFont typeface="Wingdings" panose="05000000000000000000" pitchFamily="2" charset="2"/>
        <a:buChar char="§"/>
        <a:defRPr sz="2800" kern="1200">
          <a:solidFill>
            <a:schemeClr val="tx1"/>
          </a:solidFill>
          <a:latin typeface="+mn-lt"/>
          <a:ea typeface="+mn-ea"/>
          <a:cs typeface="+mn-cs"/>
        </a:defRPr>
      </a:lvl1pPr>
      <a:lvl2pPr marL="685800" indent="-228600" algn="l" rtl="0" eaLnBrk="1" fontAlgn="base" hangingPunct="1">
        <a:lnSpc>
          <a:spcPct val="90000"/>
        </a:lnSpc>
        <a:spcBef>
          <a:spcPct val="30000"/>
        </a:spcBef>
        <a:spcAft>
          <a:spcPct val="0"/>
        </a:spcAft>
        <a:buClr>
          <a:schemeClr val="accent2"/>
        </a:buClr>
        <a:buFont typeface="Wingdings" panose="05000000000000000000" pitchFamily="2" charset="2"/>
        <a:buChar char="§"/>
        <a:defRPr sz="2400" kern="1200">
          <a:solidFill>
            <a:schemeClr val="tx1"/>
          </a:solidFill>
          <a:latin typeface="+mn-lt"/>
          <a:ea typeface="+mn-ea"/>
          <a:cs typeface="+mn-cs"/>
        </a:defRPr>
      </a:lvl2pPr>
      <a:lvl3pPr marL="1143000" indent="-228600" algn="l" rtl="0" eaLnBrk="1" fontAlgn="base" hangingPunct="1">
        <a:lnSpc>
          <a:spcPct val="90000"/>
        </a:lnSpc>
        <a:spcBef>
          <a:spcPct val="30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3pPr>
      <a:lvl4pPr marL="1600200" indent="-228600" algn="l" rtl="0" eaLnBrk="1" fontAlgn="base" hangingPunct="1">
        <a:lnSpc>
          <a:spcPct val="90000"/>
        </a:lnSpc>
        <a:spcBef>
          <a:spcPct val="30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4pPr>
      <a:lvl5pPr marL="2057400" indent="-228600" algn="l" rtl="0" eaLnBrk="1" fontAlgn="base" hangingPunct="1">
        <a:lnSpc>
          <a:spcPct val="90000"/>
        </a:lnSpc>
        <a:spcBef>
          <a:spcPct val="30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5029199"/>
            <a:ext cx="9144000" cy="682677"/>
          </a:xfrm>
        </p:spPr>
        <p:txBody>
          <a:bodyPr/>
          <a:lstStyle/>
          <a:p>
            <a:r>
              <a:rPr lang="en-US" b="1" dirty="0" smtClean="0"/>
              <a:t>Instructor: Javeria Naz</a:t>
            </a:r>
            <a:endParaRPr lang="en-US" b="1" dirty="0"/>
          </a:p>
        </p:txBody>
      </p:sp>
      <p:sp>
        <p:nvSpPr>
          <p:cNvPr id="2" name="Title 1"/>
          <p:cNvSpPr>
            <a:spLocks noGrp="1"/>
          </p:cNvSpPr>
          <p:nvPr>
            <p:ph type="ctrTitle"/>
          </p:nvPr>
        </p:nvSpPr>
        <p:spPr/>
        <p:txBody>
          <a:bodyPr/>
          <a:lstStyle/>
          <a:p>
            <a:r>
              <a:rPr lang="en-US" dirty="0" smtClean="0"/>
              <a:t>Expression Conversion using STACK</a:t>
            </a:r>
            <a:endParaRPr lang="en-US" dirty="0"/>
          </a:p>
        </p:txBody>
      </p:sp>
    </p:spTree>
    <p:extLst>
      <p:ext uri="{BB962C8B-B14F-4D97-AF65-F5344CB8AC3E}">
        <p14:creationId xmlns:p14="http://schemas.microsoft.com/office/powerpoint/2010/main" val="2796291938"/>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46760" y="0"/>
            <a:ext cx="10515600" cy="1325563"/>
          </a:xfrm>
        </p:spPr>
        <p:txBody>
          <a:bodyPr/>
          <a:lstStyle/>
          <a:p>
            <a:r>
              <a:rPr lang="en-US" dirty="0" smtClean="0"/>
              <a:t>Algorithm</a:t>
            </a:r>
            <a:endParaRPr lang="en-US" dirty="0"/>
          </a:p>
        </p:txBody>
      </p:sp>
      <p:pic>
        <p:nvPicPr>
          <p:cNvPr id="6" name="Picture 5"/>
          <p:cNvPicPr>
            <a:picLocks noChangeAspect="1"/>
          </p:cNvPicPr>
          <p:nvPr/>
        </p:nvPicPr>
        <p:blipFill>
          <a:blip r:embed="rId2"/>
          <a:stretch>
            <a:fillRect/>
          </a:stretch>
        </p:blipFill>
        <p:spPr>
          <a:xfrm>
            <a:off x="2158841" y="1325563"/>
            <a:ext cx="7691437" cy="5228526"/>
          </a:xfrm>
          <a:prstGeom prst="rect">
            <a:avLst/>
          </a:prstGeom>
        </p:spPr>
      </p:pic>
    </p:spTree>
    <p:extLst>
      <p:ext uri="{BB962C8B-B14F-4D97-AF65-F5344CB8AC3E}">
        <p14:creationId xmlns:p14="http://schemas.microsoft.com/office/powerpoint/2010/main" val="2189807385"/>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429455" y="2225041"/>
            <a:ext cx="6993628" cy="3053556"/>
          </a:xfrm>
          <a:prstGeom prst="rect">
            <a:avLst/>
          </a:prstGeom>
        </p:spPr>
      </p:pic>
      <p:sp>
        <p:nvSpPr>
          <p:cNvPr id="3" name="Title 2"/>
          <p:cNvSpPr>
            <a:spLocks noGrp="1"/>
          </p:cNvSpPr>
          <p:nvPr>
            <p:ph type="title"/>
          </p:nvPr>
        </p:nvSpPr>
        <p:spPr/>
        <p:txBody>
          <a:bodyPr/>
          <a:lstStyle/>
          <a:p>
            <a:r>
              <a:rPr lang="en-US" dirty="0" smtClean="0"/>
              <a:t>Cont.</a:t>
            </a:r>
            <a:endParaRPr lang="en-US" dirty="0"/>
          </a:p>
        </p:txBody>
      </p:sp>
    </p:spTree>
    <p:extLst>
      <p:ext uri="{BB962C8B-B14F-4D97-AF65-F5344CB8AC3E}">
        <p14:creationId xmlns:p14="http://schemas.microsoft.com/office/powerpoint/2010/main" val="458938050"/>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65128"/>
            <a:ext cx="10515600" cy="880918"/>
          </a:xfrm>
        </p:spPr>
        <p:txBody>
          <a:bodyPr/>
          <a:lstStyle/>
          <a:p>
            <a:r>
              <a:rPr lang="en-US" dirty="0" smtClean="0"/>
              <a:t>Example</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266107062"/>
              </p:ext>
            </p:extLst>
          </p:nvPr>
        </p:nvGraphicFramePr>
        <p:xfrm>
          <a:off x="2687320" y="2367959"/>
          <a:ext cx="7435719" cy="3941397"/>
        </p:xfrm>
        <a:graphic>
          <a:graphicData uri="http://schemas.openxmlformats.org/drawingml/2006/table">
            <a:tbl>
              <a:tblPr firstRow="1" bandRow="1">
                <a:tableStyleId>{5940675A-B579-460E-94D1-54222C63F5DA}</a:tableStyleId>
              </a:tblPr>
              <a:tblGrid>
                <a:gridCol w="893029">
                  <a:extLst>
                    <a:ext uri="{9D8B030D-6E8A-4147-A177-3AD203B41FA5}">
                      <a16:colId xmlns:a16="http://schemas.microsoft.com/office/drawing/2014/main" val="2212879682"/>
                    </a:ext>
                  </a:extLst>
                </a:gridCol>
                <a:gridCol w="2159876">
                  <a:extLst>
                    <a:ext uri="{9D8B030D-6E8A-4147-A177-3AD203B41FA5}">
                      <a16:colId xmlns:a16="http://schemas.microsoft.com/office/drawing/2014/main" val="811943252"/>
                    </a:ext>
                  </a:extLst>
                </a:gridCol>
                <a:gridCol w="2254469">
                  <a:extLst>
                    <a:ext uri="{9D8B030D-6E8A-4147-A177-3AD203B41FA5}">
                      <a16:colId xmlns:a16="http://schemas.microsoft.com/office/drawing/2014/main" val="1739751601"/>
                    </a:ext>
                  </a:extLst>
                </a:gridCol>
                <a:gridCol w="2128345">
                  <a:extLst>
                    <a:ext uri="{9D8B030D-6E8A-4147-A177-3AD203B41FA5}">
                      <a16:colId xmlns:a16="http://schemas.microsoft.com/office/drawing/2014/main" val="3061442535"/>
                    </a:ext>
                  </a:extLst>
                </a:gridCol>
              </a:tblGrid>
              <a:tr h="437933">
                <a:tc>
                  <a:txBody>
                    <a:bodyPr/>
                    <a:lstStyle/>
                    <a:p>
                      <a:pPr algn="ctr"/>
                      <a:r>
                        <a:rPr lang="en-US" b="1" dirty="0" smtClean="0"/>
                        <a:t>Steps</a:t>
                      </a:r>
                      <a:endParaRPr lang="en-US" b="1" dirty="0"/>
                    </a:p>
                  </a:txBody>
                  <a:tcPr anchor="ctr"/>
                </a:tc>
                <a:tc>
                  <a:txBody>
                    <a:bodyPr/>
                    <a:lstStyle/>
                    <a:p>
                      <a:pPr algn="ctr"/>
                      <a:r>
                        <a:rPr lang="en-US" b="1" dirty="0" smtClean="0"/>
                        <a:t>Reading Symbol</a:t>
                      </a:r>
                      <a:endParaRPr lang="en-US" b="1" dirty="0"/>
                    </a:p>
                  </a:txBody>
                  <a:tcPr anchor="ctr"/>
                </a:tc>
                <a:tc>
                  <a:txBody>
                    <a:bodyPr/>
                    <a:lstStyle/>
                    <a:p>
                      <a:pPr algn="ctr"/>
                      <a:r>
                        <a:rPr lang="en-US" b="1" dirty="0" smtClean="0"/>
                        <a:t>Stack</a:t>
                      </a:r>
                      <a:endParaRPr lang="en-US" b="1" dirty="0"/>
                    </a:p>
                  </a:txBody>
                  <a:tcPr anchor="ctr"/>
                </a:tc>
                <a:tc>
                  <a:txBody>
                    <a:bodyPr/>
                    <a:lstStyle/>
                    <a:p>
                      <a:pPr algn="ctr"/>
                      <a:r>
                        <a:rPr lang="en-US" b="1" dirty="0" smtClean="0"/>
                        <a:t>Output</a:t>
                      </a:r>
                      <a:endParaRPr lang="en-US" b="1" dirty="0"/>
                    </a:p>
                  </a:txBody>
                  <a:tcPr anchor="ctr"/>
                </a:tc>
                <a:extLst>
                  <a:ext uri="{0D108BD9-81ED-4DB2-BD59-A6C34878D82A}">
                    <a16:rowId xmlns:a16="http://schemas.microsoft.com/office/drawing/2014/main" val="2986004691"/>
                  </a:ext>
                </a:extLst>
              </a:tr>
              <a:tr h="437933">
                <a:tc>
                  <a:txBody>
                    <a:bodyPr/>
                    <a:lstStyle/>
                    <a:p>
                      <a:pPr algn="ctr"/>
                      <a:r>
                        <a:rPr lang="en-US" dirty="0" smtClean="0"/>
                        <a:t>1</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endParaRPr lang="en-US" dirty="0"/>
                    </a:p>
                  </a:txBody>
                  <a:tcPr anchor="ctr"/>
                </a:tc>
                <a:extLst>
                  <a:ext uri="{0D108BD9-81ED-4DB2-BD59-A6C34878D82A}">
                    <a16:rowId xmlns:a16="http://schemas.microsoft.com/office/drawing/2014/main" val="3692351422"/>
                  </a:ext>
                </a:extLst>
              </a:tr>
              <a:tr h="437933">
                <a:tc>
                  <a:txBody>
                    <a:bodyPr/>
                    <a:lstStyle/>
                    <a:p>
                      <a:pPr algn="ctr"/>
                      <a:r>
                        <a:rPr lang="en-US" dirty="0" smtClean="0"/>
                        <a:t>2</a:t>
                      </a:r>
                      <a:endParaRPr lang="en-US" dirty="0"/>
                    </a:p>
                  </a:txBody>
                  <a:tcPr anchor="ctr"/>
                </a:tc>
                <a:tc>
                  <a:txBody>
                    <a:bodyPr/>
                    <a:lstStyle/>
                    <a:p>
                      <a:pPr algn="ctr"/>
                      <a:r>
                        <a:rPr lang="en-US" dirty="0" smtClean="0"/>
                        <a:t>X</a:t>
                      </a:r>
                      <a:endParaRPr lang="en-US" dirty="0"/>
                    </a:p>
                  </a:txBody>
                  <a:tcPr anchor="ctr"/>
                </a:tc>
                <a:tc>
                  <a:txBody>
                    <a:bodyPr/>
                    <a:lstStyle/>
                    <a:p>
                      <a:pPr algn="ctr"/>
                      <a:r>
                        <a:rPr lang="en-US" dirty="0" smtClean="0"/>
                        <a:t>(</a:t>
                      </a:r>
                      <a:endParaRPr lang="en-US" dirty="0"/>
                    </a:p>
                  </a:txBody>
                  <a:tcPr anchor="ctr"/>
                </a:tc>
                <a:tc>
                  <a:txBody>
                    <a:bodyPr/>
                    <a:lstStyle/>
                    <a:p>
                      <a:r>
                        <a:rPr lang="en-US" dirty="0" smtClean="0"/>
                        <a:t>X</a:t>
                      </a:r>
                      <a:endParaRPr lang="en-US" dirty="0"/>
                    </a:p>
                  </a:txBody>
                  <a:tcPr anchor="ctr"/>
                </a:tc>
                <a:extLst>
                  <a:ext uri="{0D108BD9-81ED-4DB2-BD59-A6C34878D82A}">
                    <a16:rowId xmlns:a16="http://schemas.microsoft.com/office/drawing/2014/main" val="3414312395"/>
                  </a:ext>
                </a:extLst>
              </a:tr>
              <a:tr h="437933">
                <a:tc>
                  <a:txBody>
                    <a:bodyPr/>
                    <a:lstStyle/>
                    <a:p>
                      <a:pPr algn="ctr"/>
                      <a:r>
                        <a:rPr lang="en-US" dirty="0" smtClean="0"/>
                        <a:t>3</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 , -</a:t>
                      </a:r>
                      <a:endParaRPr lang="en-US" dirty="0"/>
                    </a:p>
                  </a:txBody>
                  <a:tcPr anchor="ctr"/>
                </a:tc>
                <a:tc>
                  <a:txBody>
                    <a:bodyPr/>
                    <a:lstStyle/>
                    <a:p>
                      <a:r>
                        <a:rPr lang="en-US" dirty="0" smtClean="0"/>
                        <a:t>X</a:t>
                      </a:r>
                      <a:endParaRPr lang="en-US" dirty="0"/>
                    </a:p>
                  </a:txBody>
                  <a:tcPr anchor="ctr"/>
                </a:tc>
                <a:extLst>
                  <a:ext uri="{0D108BD9-81ED-4DB2-BD59-A6C34878D82A}">
                    <a16:rowId xmlns:a16="http://schemas.microsoft.com/office/drawing/2014/main" val="3870622781"/>
                  </a:ext>
                </a:extLst>
              </a:tr>
              <a:tr h="437933">
                <a:tc>
                  <a:txBody>
                    <a:bodyPr/>
                    <a:lstStyle/>
                    <a:p>
                      <a:pPr algn="ctr"/>
                      <a:r>
                        <a:rPr lang="en-US" dirty="0" smtClean="0"/>
                        <a:t>4</a:t>
                      </a:r>
                      <a:endParaRPr lang="en-US" dirty="0"/>
                    </a:p>
                  </a:txBody>
                  <a:tcPr anchor="ctr"/>
                </a:tc>
                <a:tc>
                  <a:txBody>
                    <a:bodyPr/>
                    <a:lstStyle/>
                    <a:p>
                      <a:pPr algn="ctr"/>
                      <a:r>
                        <a:rPr lang="en-US" dirty="0" smtClean="0"/>
                        <a:t>Y</a:t>
                      </a:r>
                      <a:endParaRPr lang="en-US" dirty="0"/>
                    </a:p>
                  </a:txBody>
                  <a:tcPr anchor="ctr"/>
                </a:tc>
                <a:tc>
                  <a:txBody>
                    <a:bodyPr/>
                    <a:lstStyle/>
                    <a:p>
                      <a:pPr algn="ctr"/>
                      <a:r>
                        <a:rPr lang="en-US" dirty="0" smtClean="0"/>
                        <a:t>( , -</a:t>
                      </a:r>
                      <a:endParaRPr lang="en-US" dirty="0"/>
                    </a:p>
                  </a:txBody>
                  <a:tcPr anchor="ctr"/>
                </a:tc>
                <a:tc>
                  <a:txBody>
                    <a:bodyPr/>
                    <a:lstStyle/>
                    <a:p>
                      <a:r>
                        <a:rPr lang="en-US" dirty="0" smtClean="0"/>
                        <a:t>X Y</a:t>
                      </a:r>
                      <a:endParaRPr lang="en-US" dirty="0"/>
                    </a:p>
                  </a:txBody>
                  <a:tcPr anchor="ctr"/>
                </a:tc>
                <a:extLst>
                  <a:ext uri="{0D108BD9-81ED-4DB2-BD59-A6C34878D82A}">
                    <a16:rowId xmlns:a16="http://schemas.microsoft.com/office/drawing/2014/main" val="305524126"/>
                  </a:ext>
                </a:extLst>
              </a:tr>
              <a:tr h="437933">
                <a:tc>
                  <a:txBody>
                    <a:bodyPr/>
                    <a:lstStyle/>
                    <a:p>
                      <a:pPr algn="ctr"/>
                      <a:r>
                        <a:rPr lang="en-US" dirty="0" smtClean="0"/>
                        <a:t>5</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Empty</a:t>
                      </a:r>
                      <a:endParaRPr lang="en-US" dirty="0"/>
                    </a:p>
                  </a:txBody>
                  <a:tcPr anchor="ctr"/>
                </a:tc>
                <a:tc>
                  <a:txBody>
                    <a:bodyPr/>
                    <a:lstStyle/>
                    <a:p>
                      <a:r>
                        <a:rPr lang="en-US" dirty="0" smtClean="0"/>
                        <a:t>X Y -</a:t>
                      </a:r>
                      <a:endParaRPr lang="en-US" dirty="0"/>
                    </a:p>
                  </a:txBody>
                  <a:tcPr anchor="ctr"/>
                </a:tc>
                <a:extLst>
                  <a:ext uri="{0D108BD9-81ED-4DB2-BD59-A6C34878D82A}">
                    <a16:rowId xmlns:a16="http://schemas.microsoft.com/office/drawing/2014/main" val="3813262909"/>
                  </a:ext>
                </a:extLst>
              </a:tr>
              <a:tr h="437933">
                <a:tc>
                  <a:txBody>
                    <a:bodyPr/>
                    <a:lstStyle/>
                    <a:p>
                      <a:pPr algn="ctr"/>
                      <a:r>
                        <a:rPr lang="en-US" dirty="0" smtClean="0"/>
                        <a:t>6</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r>
                        <a:rPr lang="en-US" dirty="0" smtClean="0"/>
                        <a:t>X Y -</a:t>
                      </a:r>
                      <a:endParaRPr lang="en-US" dirty="0"/>
                    </a:p>
                  </a:txBody>
                  <a:tcPr anchor="ctr"/>
                </a:tc>
                <a:extLst>
                  <a:ext uri="{0D108BD9-81ED-4DB2-BD59-A6C34878D82A}">
                    <a16:rowId xmlns:a16="http://schemas.microsoft.com/office/drawing/2014/main" val="448719204"/>
                  </a:ext>
                </a:extLst>
              </a:tr>
              <a:tr h="437933">
                <a:tc>
                  <a:txBody>
                    <a:bodyPr/>
                    <a:lstStyle/>
                    <a:p>
                      <a:pPr algn="ctr"/>
                      <a:r>
                        <a:rPr lang="en-US" dirty="0" smtClean="0"/>
                        <a:t>7</a:t>
                      </a:r>
                      <a:endParaRPr lang="en-US" dirty="0"/>
                    </a:p>
                  </a:txBody>
                  <a:tcPr anchor="ctr"/>
                </a:tc>
                <a:tc>
                  <a:txBody>
                    <a:bodyPr/>
                    <a:lstStyle/>
                    <a:p>
                      <a:pPr algn="ctr"/>
                      <a:r>
                        <a:rPr lang="en-US" dirty="0" smtClean="0"/>
                        <a:t>Z</a:t>
                      </a:r>
                      <a:endParaRPr lang="en-US" dirty="0"/>
                    </a:p>
                  </a:txBody>
                  <a:tcPr anchor="ctr"/>
                </a:tc>
                <a:tc>
                  <a:txBody>
                    <a:bodyPr/>
                    <a:lstStyle/>
                    <a:p>
                      <a:pPr algn="ctr"/>
                      <a:r>
                        <a:rPr lang="en-US" dirty="0" smtClean="0"/>
                        <a:t>*</a:t>
                      </a:r>
                      <a:endParaRPr lang="en-US" dirty="0"/>
                    </a:p>
                  </a:txBody>
                  <a:tcPr anchor="ctr"/>
                </a:tc>
                <a:tc>
                  <a:txBody>
                    <a:bodyPr/>
                    <a:lstStyle/>
                    <a:p>
                      <a:r>
                        <a:rPr lang="en-US" dirty="0" smtClean="0"/>
                        <a:t>X Y - Z </a:t>
                      </a:r>
                      <a:endParaRPr lang="en-US" dirty="0"/>
                    </a:p>
                  </a:txBody>
                  <a:tcPr anchor="ctr"/>
                </a:tc>
                <a:extLst>
                  <a:ext uri="{0D108BD9-81ED-4DB2-BD59-A6C34878D82A}">
                    <a16:rowId xmlns:a16="http://schemas.microsoft.com/office/drawing/2014/main" val="2119242082"/>
                  </a:ext>
                </a:extLst>
              </a:tr>
              <a:tr h="437933">
                <a:tc>
                  <a:txBody>
                    <a:bodyPr/>
                    <a:lstStyle/>
                    <a:p>
                      <a:pPr algn="ctr"/>
                      <a:r>
                        <a:rPr lang="en-US" dirty="0" smtClean="0"/>
                        <a:t>8</a:t>
                      </a:r>
                      <a:endParaRPr lang="en-US" dirty="0"/>
                    </a:p>
                  </a:txBody>
                  <a:tcPr anchor="ctr"/>
                </a:tc>
                <a:tc>
                  <a:txBody>
                    <a:bodyPr/>
                    <a:lstStyle/>
                    <a:p>
                      <a:pPr algn="ctr"/>
                      <a:r>
                        <a:rPr lang="en-US" dirty="0" smtClean="0"/>
                        <a:t>End</a:t>
                      </a:r>
                      <a:endParaRPr lang="en-US" dirty="0"/>
                    </a:p>
                  </a:txBody>
                  <a:tcPr anchor="ctr"/>
                </a:tc>
                <a:tc>
                  <a:txBody>
                    <a:bodyPr/>
                    <a:lstStyle/>
                    <a:p>
                      <a:pPr algn="ctr"/>
                      <a:r>
                        <a:rPr lang="en-US" dirty="0" smtClean="0"/>
                        <a:t>Empty</a:t>
                      </a:r>
                      <a:endParaRPr lang="en-US" dirty="0"/>
                    </a:p>
                  </a:txBody>
                  <a:tcPr anchor="ctr"/>
                </a:tc>
                <a:tc>
                  <a:txBody>
                    <a:bodyPr/>
                    <a:lstStyle/>
                    <a:p>
                      <a:r>
                        <a:rPr lang="en-US" dirty="0" smtClean="0"/>
                        <a:t>X Y -</a:t>
                      </a:r>
                      <a:r>
                        <a:rPr lang="en-US" baseline="0" dirty="0" smtClean="0"/>
                        <a:t> </a:t>
                      </a:r>
                      <a:r>
                        <a:rPr lang="en-US" dirty="0" smtClean="0"/>
                        <a:t>Z *</a:t>
                      </a:r>
                      <a:endParaRPr lang="en-US" dirty="0"/>
                    </a:p>
                  </a:txBody>
                  <a:tcPr anchor="ctr"/>
                </a:tc>
                <a:extLst>
                  <a:ext uri="{0D108BD9-81ED-4DB2-BD59-A6C34878D82A}">
                    <a16:rowId xmlns:a16="http://schemas.microsoft.com/office/drawing/2014/main" val="368278523"/>
                  </a:ext>
                </a:extLst>
              </a:tr>
            </a:tbl>
          </a:graphicData>
        </a:graphic>
      </p:graphicFrame>
      <p:sp>
        <p:nvSpPr>
          <p:cNvPr id="7" name="Rectangle 6"/>
          <p:cNvSpPr/>
          <p:nvPr/>
        </p:nvSpPr>
        <p:spPr>
          <a:xfrm>
            <a:off x="1082110" y="1622338"/>
            <a:ext cx="5716180" cy="369332"/>
          </a:xfrm>
          <a:prstGeom prst="rect">
            <a:avLst/>
          </a:prstGeom>
        </p:spPr>
        <p:txBody>
          <a:bodyPr wrap="none">
            <a:spAutoFit/>
          </a:bodyPr>
          <a:lstStyle/>
          <a:p>
            <a:r>
              <a:rPr lang="en-US" dirty="0"/>
              <a:t>Covert </a:t>
            </a:r>
            <a:r>
              <a:rPr lang="en-US" b="1" dirty="0"/>
              <a:t>(X – Y)*Z </a:t>
            </a:r>
            <a:r>
              <a:rPr lang="en-US" dirty="0"/>
              <a:t>into postfix expression using STACK.</a:t>
            </a:r>
          </a:p>
        </p:txBody>
      </p:sp>
    </p:spTree>
    <p:extLst>
      <p:ext uri="{BB962C8B-B14F-4D97-AF65-F5344CB8AC3E}">
        <p14:creationId xmlns:p14="http://schemas.microsoft.com/office/powerpoint/2010/main" val="3288160087"/>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65128"/>
            <a:ext cx="10515600" cy="880918"/>
          </a:xfrm>
        </p:spPr>
        <p:txBody>
          <a:bodyPr/>
          <a:lstStyle/>
          <a:p>
            <a:r>
              <a:rPr lang="en-US" dirty="0" smtClean="0"/>
              <a:t>Example</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92700278"/>
              </p:ext>
            </p:extLst>
          </p:nvPr>
        </p:nvGraphicFramePr>
        <p:xfrm>
          <a:off x="1818640" y="2367962"/>
          <a:ext cx="8544559" cy="3728034"/>
        </p:xfrm>
        <a:graphic>
          <a:graphicData uri="http://schemas.openxmlformats.org/drawingml/2006/table">
            <a:tbl>
              <a:tblPr firstRow="1" bandRow="1">
                <a:tableStyleId>{5940675A-B579-460E-94D1-54222C63F5DA}</a:tableStyleId>
              </a:tblPr>
              <a:tblGrid>
                <a:gridCol w="1026201">
                  <a:extLst>
                    <a:ext uri="{9D8B030D-6E8A-4147-A177-3AD203B41FA5}">
                      <a16:colId xmlns:a16="http://schemas.microsoft.com/office/drawing/2014/main" val="2212879682"/>
                    </a:ext>
                  </a:extLst>
                </a:gridCol>
                <a:gridCol w="2481964">
                  <a:extLst>
                    <a:ext uri="{9D8B030D-6E8A-4147-A177-3AD203B41FA5}">
                      <a16:colId xmlns:a16="http://schemas.microsoft.com/office/drawing/2014/main" val="811943252"/>
                    </a:ext>
                  </a:extLst>
                </a:gridCol>
                <a:gridCol w="2590663">
                  <a:extLst>
                    <a:ext uri="{9D8B030D-6E8A-4147-A177-3AD203B41FA5}">
                      <a16:colId xmlns:a16="http://schemas.microsoft.com/office/drawing/2014/main" val="1739751601"/>
                    </a:ext>
                  </a:extLst>
                </a:gridCol>
                <a:gridCol w="2445731">
                  <a:extLst>
                    <a:ext uri="{9D8B030D-6E8A-4147-A177-3AD203B41FA5}">
                      <a16:colId xmlns:a16="http://schemas.microsoft.com/office/drawing/2014/main" val="3061442535"/>
                    </a:ext>
                  </a:extLst>
                </a:gridCol>
              </a:tblGrid>
              <a:tr h="414226">
                <a:tc>
                  <a:txBody>
                    <a:bodyPr/>
                    <a:lstStyle/>
                    <a:p>
                      <a:pPr algn="ctr"/>
                      <a:r>
                        <a:rPr lang="en-US" b="1" dirty="0" smtClean="0"/>
                        <a:t>Steps</a:t>
                      </a:r>
                      <a:endParaRPr lang="en-US" b="1" dirty="0"/>
                    </a:p>
                  </a:txBody>
                  <a:tcPr anchor="ctr"/>
                </a:tc>
                <a:tc>
                  <a:txBody>
                    <a:bodyPr/>
                    <a:lstStyle/>
                    <a:p>
                      <a:pPr algn="ctr"/>
                      <a:r>
                        <a:rPr lang="en-US" b="1" dirty="0" smtClean="0"/>
                        <a:t>Reading Symbol</a:t>
                      </a:r>
                      <a:endParaRPr lang="en-US" b="1" dirty="0"/>
                    </a:p>
                  </a:txBody>
                  <a:tcPr anchor="ctr"/>
                </a:tc>
                <a:tc>
                  <a:txBody>
                    <a:bodyPr/>
                    <a:lstStyle/>
                    <a:p>
                      <a:pPr algn="ctr"/>
                      <a:r>
                        <a:rPr lang="en-US" b="1" dirty="0" smtClean="0"/>
                        <a:t>Stack</a:t>
                      </a:r>
                      <a:endParaRPr lang="en-US" b="1" dirty="0"/>
                    </a:p>
                  </a:txBody>
                  <a:tcPr anchor="ctr"/>
                </a:tc>
                <a:tc>
                  <a:txBody>
                    <a:bodyPr/>
                    <a:lstStyle/>
                    <a:p>
                      <a:pPr algn="ctr"/>
                      <a:r>
                        <a:rPr lang="en-US" b="1" dirty="0" smtClean="0"/>
                        <a:t>Output</a:t>
                      </a:r>
                      <a:endParaRPr lang="en-US" b="1" dirty="0"/>
                    </a:p>
                  </a:txBody>
                  <a:tcPr anchor="ctr"/>
                </a:tc>
                <a:extLst>
                  <a:ext uri="{0D108BD9-81ED-4DB2-BD59-A6C34878D82A}">
                    <a16:rowId xmlns:a16="http://schemas.microsoft.com/office/drawing/2014/main" val="2986004691"/>
                  </a:ext>
                </a:extLst>
              </a:tr>
              <a:tr h="414226">
                <a:tc>
                  <a:txBody>
                    <a:bodyPr/>
                    <a:lstStyle/>
                    <a:p>
                      <a:pPr algn="ctr"/>
                      <a:r>
                        <a:rPr lang="en-US" dirty="0" smtClean="0"/>
                        <a:t>1</a:t>
                      </a:r>
                      <a:endParaRPr lang="en-US" dirty="0"/>
                    </a:p>
                  </a:txBody>
                  <a:tcPr anchor="ctr"/>
                </a:tc>
                <a:tc>
                  <a:txBody>
                    <a:bodyPr/>
                    <a:lstStyle/>
                    <a:p>
                      <a:pPr algn="ctr"/>
                      <a:r>
                        <a:rPr lang="en-US" dirty="0" smtClean="0"/>
                        <a:t>X</a:t>
                      </a:r>
                      <a:endParaRPr lang="en-US" dirty="0"/>
                    </a:p>
                  </a:txBody>
                  <a:tcPr anchor="ctr"/>
                </a:tc>
                <a:tc>
                  <a:txBody>
                    <a:bodyPr/>
                    <a:lstStyle/>
                    <a:p>
                      <a:pPr algn="ctr"/>
                      <a:r>
                        <a:rPr lang="en-US" dirty="0" smtClean="0"/>
                        <a:t>Empty</a:t>
                      </a:r>
                      <a:endParaRPr lang="en-US" dirty="0"/>
                    </a:p>
                  </a:txBody>
                  <a:tcPr anchor="ctr"/>
                </a:tc>
                <a:tc>
                  <a:txBody>
                    <a:bodyPr/>
                    <a:lstStyle/>
                    <a:p>
                      <a:r>
                        <a:rPr lang="en-US" dirty="0" smtClean="0"/>
                        <a:t>X</a:t>
                      </a:r>
                      <a:endParaRPr lang="en-US" dirty="0"/>
                    </a:p>
                  </a:txBody>
                  <a:tcPr anchor="ctr"/>
                </a:tc>
                <a:extLst>
                  <a:ext uri="{0D108BD9-81ED-4DB2-BD59-A6C34878D82A}">
                    <a16:rowId xmlns:a16="http://schemas.microsoft.com/office/drawing/2014/main" val="3692351422"/>
                  </a:ext>
                </a:extLst>
              </a:tr>
              <a:tr h="414226">
                <a:tc>
                  <a:txBody>
                    <a:bodyPr/>
                    <a:lstStyle/>
                    <a:p>
                      <a:pPr algn="ctr"/>
                      <a:r>
                        <a:rPr lang="en-US" dirty="0" smtClean="0"/>
                        <a:t>2</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r>
                        <a:rPr lang="en-US" dirty="0" smtClean="0"/>
                        <a:t>X</a:t>
                      </a:r>
                      <a:endParaRPr lang="en-US" dirty="0"/>
                    </a:p>
                  </a:txBody>
                  <a:tcPr anchor="ctr"/>
                </a:tc>
                <a:extLst>
                  <a:ext uri="{0D108BD9-81ED-4DB2-BD59-A6C34878D82A}">
                    <a16:rowId xmlns:a16="http://schemas.microsoft.com/office/drawing/2014/main" val="3414312395"/>
                  </a:ext>
                </a:extLst>
              </a:tr>
              <a:tr h="414226">
                <a:tc>
                  <a:txBody>
                    <a:bodyPr/>
                    <a:lstStyle/>
                    <a:p>
                      <a:pPr algn="ctr"/>
                      <a:r>
                        <a:rPr lang="en-US" dirty="0" smtClean="0"/>
                        <a:t>3</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r>
                        <a:rPr lang="en-US" dirty="0" smtClean="0"/>
                        <a:t>X</a:t>
                      </a:r>
                      <a:endParaRPr lang="en-US" dirty="0"/>
                    </a:p>
                  </a:txBody>
                  <a:tcPr anchor="ctr"/>
                </a:tc>
                <a:extLst>
                  <a:ext uri="{0D108BD9-81ED-4DB2-BD59-A6C34878D82A}">
                    <a16:rowId xmlns:a16="http://schemas.microsoft.com/office/drawing/2014/main" val="3870622781"/>
                  </a:ext>
                </a:extLst>
              </a:tr>
              <a:tr h="414226">
                <a:tc>
                  <a:txBody>
                    <a:bodyPr/>
                    <a:lstStyle/>
                    <a:p>
                      <a:pPr algn="ctr"/>
                      <a:r>
                        <a:rPr lang="en-US" dirty="0" smtClean="0"/>
                        <a:t>4</a:t>
                      </a:r>
                      <a:endParaRPr lang="en-US" dirty="0"/>
                    </a:p>
                  </a:txBody>
                  <a:tcPr anchor="ctr"/>
                </a:tc>
                <a:tc>
                  <a:txBody>
                    <a:bodyPr/>
                    <a:lstStyle/>
                    <a:p>
                      <a:pPr algn="ctr"/>
                      <a:r>
                        <a:rPr lang="en-US" dirty="0" smtClean="0"/>
                        <a:t>Y</a:t>
                      </a:r>
                      <a:endParaRPr lang="en-US" dirty="0"/>
                    </a:p>
                  </a:txBody>
                  <a:tcPr anchor="ctr"/>
                </a:tc>
                <a:tc>
                  <a:txBody>
                    <a:bodyPr/>
                    <a:lstStyle/>
                    <a:p>
                      <a:pPr algn="ctr"/>
                      <a:r>
                        <a:rPr lang="en-US" dirty="0" smtClean="0"/>
                        <a:t>+,(</a:t>
                      </a:r>
                      <a:endParaRPr lang="en-US" dirty="0"/>
                    </a:p>
                  </a:txBody>
                  <a:tcPr anchor="ctr"/>
                </a:tc>
                <a:tc>
                  <a:txBody>
                    <a:bodyPr/>
                    <a:lstStyle/>
                    <a:p>
                      <a:r>
                        <a:rPr lang="en-US" dirty="0" smtClean="0"/>
                        <a:t>X Y</a:t>
                      </a:r>
                      <a:endParaRPr lang="en-US" dirty="0"/>
                    </a:p>
                  </a:txBody>
                  <a:tcPr anchor="ctr"/>
                </a:tc>
                <a:extLst>
                  <a:ext uri="{0D108BD9-81ED-4DB2-BD59-A6C34878D82A}">
                    <a16:rowId xmlns:a16="http://schemas.microsoft.com/office/drawing/2014/main" val="305524126"/>
                  </a:ext>
                </a:extLst>
              </a:tr>
              <a:tr h="414226">
                <a:tc>
                  <a:txBody>
                    <a:bodyPr/>
                    <a:lstStyle/>
                    <a:p>
                      <a:pPr algn="ctr"/>
                      <a:r>
                        <a:rPr lang="en-US" dirty="0" smtClean="0"/>
                        <a:t>5</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r>
                        <a:rPr lang="en-US" dirty="0" smtClean="0"/>
                        <a:t>X Y </a:t>
                      </a:r>
                      <a:endParaRPr lang="en-US" dirty="0"/>
                    </a:p>
                  </a:txBody>
                  <a:tcPr anchor="ctr"/>
                </a:tc>
                <a:extLst>
                  <a:ext uri="{0D108BD9-81ED-4DB2-BD59-A6C34878D82A}">
                    <a16:rowId xmlns:a16="http://schemas.microsoft.com/office/drawing/2014/main" val="3813262909"/>
                  </a:ext>
                </a:extLst>
              </a:tr>
              <a:tr h="414226">
                <a:tc>
                  <a:txBody>
                    <a:bodyPr/>
                    <a:lstStyle/>
                    <a:p>
                      <a:pPr algn="ctr"/>
                      <a:r>
                        <a:rPr lang="en-US" dirty="0" smtClean="0"/>
                        <a:t>6</a:t>
                      </a:r>
                      <a:endParaRPr lang="en-US" dirty="0"/>
                    </a:p>
                  </a:txBody>
                  <a:tcPr anchor="ctr"/>
                </a:tc>
                <a:tc>
                  <a:txBody>
                    <a:bodyPr/>
                    <a:lstStyle/>
                    <a:p>
                      <a:pPr algn="ctr"/>
                      <a:r>
                        <a:rPr lang="en-US" dirty="0" smtClean="0"/>
                        <a:t>Z</a:t>
                      </a:r>
                      <a:endParaRPr lang="en-US" dirty="0"/>
                    </a:p>
                  </a:txBody>
                  <a:tcPr anchor="ctr"/>
                </a:tc>
                <a:tc>
                  <a:txBody>
                    <a:bodyPr/>
                    <a:lstStyle/>
                    <a:p>
                      <a:pPr algn="ctr"/>
                      <a:r>
                        <a:rPr lang="en-US" dirty="0" smtClean="0"/>
                        <a:t>+,(,/</a:t>
                      </a:r>
                      <a:endParaRPr lang="en-US" dirty="0"/>
                    </a:p>
                  </a:txBody>
                  <a:tcPr anchor="ctr"/>
                </a:tc>
                <a:tc>
                  <a:txBody>
                    <a:bodyPr/>
                    <a:lstStyle/>
                    <a:p>
                      <a:r>
                        <a:rPr lang="en-US" dirty="0" smtClean="0"/>
                        <a:t>X Y Z</a:t>
                      </a:r>
                      <a:endParaRPr lang="en-US" dirty="0"/>
                    </a:p>
                  </a:txBody>
                  <a:tcPr anchor="ctr"/>
                </a:tc>
                <a:extLst>
                  <a:ext uri="{0D108BD9-81ED-4DB2-BD59-A6C34878D82A}">
                    <a16:rowId xmlns:a16="http://schemas.microsoft.com/office/drawing/2014/main" val="448719204"/>
                  </a:ext>
                </a:extLst>
              </a:tr>
              <a:tr h="414226">
                <a:tc>
                  <a:txBody>
                    <a:bodyPr/>
                    <a:lstStyle/>
                    <a:p>
                      <a:pPr algn="ctr"/>
                      <a:r>
                        <a:rPr lang="en-US" dirty="0" smtClean="0"/>
                        <a:t>7</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r>
                        <a:rPr lang="en-US" dirty="0" smtClean="0"/>
                        <a:t>X Y Z /</a:t>
                      </a:r>
                      <a:endParaRPr lang="en-US" dirty="0"/>
                    </a:p>
                  </a:txBody>
                  <a:tcPr anchor="ctr"/>
                </a:tc>
                <a:extLst>
                  <a:ext uri="{0D108BD9-81ED-4DB2-BD59-A6C34878D82A}">
                    <a16:rowId xmlns:a16="http://schemas.microsoft.com/office/drawing/2014/main" val="2119242082"/>
                  </a:ext>
                </a:extLst>
              </a:tr>
              <a:tr h="414226">
                <a:tc>
                  <a:txBody>
                    <a:bodyPr/>
                    <a:lstStyle/>
                    <a:p>
                      <a:pPr algn="ctr"/>
                      <a:r>
                        <a:rPr lang="en-US" dirty="0" smtClean="0"/>
                        <a:t>8</a:t>
                      </a:r>
                      <a:endParaRPr lang="en-US" dirty="0"/>
                    </a:p>
                  </a:txBody>
                  <a:tcPr anchor="ctr"/>
                </a:tc>
                <a:tc>
                  <a:txBody>
                    <a:bodyPr/>
                    <a:lstStyle/>
                    <a:p>
                      <a:pPr algn="ctr"/>
                      <a:r>
                        <a:rPr lang="en-US" dirty="0" smtClean="0"/>
                        <a:t>End</a:t>
                      </a:r>
                      <a:endParaRPr lang="en-US" dirty="0"/>
                    </a:p>
                  </a:txBody>
                  <a:tcPr anchor="ctr"/>
                </a:tc>
                <a:tc>
                  <a:txBody>
                    <a:bodyPr/>
                    <a:lstStyle/>
                    <a:p>
                      <a:pPr algn="ctr"/>
                      <a:r>
                        <a:rPr lang="en-US" dirty="0" smtClean="0"/>
                        <a:t>Empty</a:t>
                      </a:r>
                      <a:endParaRPr lang="en-US" dirty="0"/>
                    </a:p>
                  </a:txBody>
                  <a:tcPr anchor="ctr"/>
                </a:tc>
                <a:tc>
                  <a:txBody>
                    <a:bodyPr/>
                    <a:lstStyle/>
                    <a:p>
                      <a:r>
                        <a:rPr lang="en-US" dirty="0" smtClean="0"/>
                        <a:t>X Y Z / +</a:t>
                      </a:r>
                      <a:endParaRPr lang="en-US" dirty="0"/>
                    </a:p>
                  </a:txBody>
                  <a:tcPr anchor="ctr"/>
                </a:tc>
                <a:extLst>
                  <a:ext uri="{0D108BD9-81ED-4DB2-BD59-A6C34878D82A}">
                    <a16:rowId xmlns:a16="http://schemas.microsoft.com/office/drawing/2014/main" val="368278523"/>
                  </a:ext>
                </a:extLst>
              </a:tr>
            </a:tbl>
          </a:graphicData>
        </a:graphic>
      </p:graphicFrame>
      <p:sp>
        <p:nvSpPr>
          <p:cNvPr id="7" name="Rectangle 6"/>
          <p:cNvSpPr/>
          <p:nvPr/>
        </p:nvSpPr>
        <p:spPr>
          <a:xfrm>
            <a:off x="1082110" y="1622338"/>
            <a:ext cx="5949257" cy="369332"/>
          </a:xfrm>
          <a:prstGeom prst="rect">
            <a:avLst/>
          </a:prstGeom>
        </p:spPr>
        <p:txBody>
          <a:bodyPr wrap="none">
            <a:spAutoFit/>
          </a:bodyPr>
          <a:lstStyle/>
          <a:p>
            <a:r>
              <a:rPr lang="en-US" dirty="0"/>
              <a:t>Covert </a:t>
            </a:r>
            <a:r>
              <a:rPr lang="en-US" b="1" dirty="0" smtClean="0"/>
              <a:t>X + ( Y / Z ) </a:t>
            </a:r>
            <a:r>
              <a:rPr lang="en-US" dirty="0"/>
              <a:t>into postfix expression using STACK.</a:t>
            </a:r>
          </a:p>
        </p:txBody>
      </p:sp>
    </p:spTree>
    <p:extLst>
      <p:ext uri="{BB962C8B-B14F-4D97-AF65-F5344CB8AC3E}">
        <p14:creationId xmlns:p14="http://schemas.microsoft.com/office/powerpoint/2010/main" val="2995166346"/>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65128"/>
            <a:ext cx="10515600" cy="880918"/>
          </a:xfrm>
        </p:spPr>
        <p:txBody>
          <a:bodyPr/>
          <a:lstStyle/>
          <a:p>
            <a:r>
              <a:rPr lang="en-US" dirty="0" smtClean="0"/>
              <a:t>Example</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206670763"/>
              </p:ext>
            </p:extLst>
          </p:nvPr>
        </p:nvGraphicFramePr>
        <p:xfrm>
          <a:off x="2378140" y="1824030"/>
          <a:ext cx="7435719" cy="4820920"/>
        </p:xfrm>
        <a:graphic>
          <a:graphicData uri="http://schemas.openxmlformats.org/drawingml/2006/table">
            <a:tbl>
              <a:tblPr firstRow="1" bandRow="1">
                <a:tableStyleId>{5940675A-B579-460E-94D1-54222C63F5DA}</a:tableStyleId>
              </a:tblPr>
              <a:tblGrid>
                <a:gridCol w="893029">
                  <a:extLst>
                    <a:ext uri="{9D8B030D-6E8A-4147-A177-3AD203B41FA5}">
                      <a16:colId xmlns:a16="http://schemas.microsoft.com/office/drawing/2014/main" val="2212879682"/>
                    </a:ext>
                  </a:extLst>
                </a:gridCol>
                <a:gridCol w="2159876">
                  <a:extLst>
                    <a:ext uri="{9D8B030D-6E8A-4147-A177-3AD203B41FA5}">
                      <a16:colId xmlns:a16="http://schemas.microsoft.com/office/drawing/2014/main" val="811943252"/>
                    </a:ext>
                  </a:extLst>
                </a:gridCol>
                <a:gridCol w="2254469">
                  <a:extLst>
                    <a:ext uri="{9D8B030D-6E8A-4147-A177-3AD203B41FA5}">
                      <a16:colId xmlns:a16="http://schemas.microsoft.com/office/drawing/2014/main" val="1739751601"/>
                    </a:ext>
                  </a:extLst>
                </a:gridCol>
                <a:gridCol w="2128345">
                  <a:extLst>
                    <a:ext uri="{9D8B030D-6E8A-4147-A177-3AD203B41FA5}">
                      <a16:colId xmlns:a16="http://schemas.microsoft.com/office/drawing/2014/main" val="3061442535"/>
                    </a:ext>
                  </a:extLst>
                </a:gridCol>
              </a:tblGrid>
              <a:tr h="370840">
                <a:tc>
                  <a:txBody>
                    <a:bodyPr/>
                    <a:lstStyle/>
                    <a:p>
                      <a:pPr algn="ctr"/>
                      <a:r>
                        <a:rPr lang="en-US" b="1" dirty="0" smtClean="0"/>
                        <a:t>Steps</a:t>
                      </a:r>
                      <a:endParaRPr lang="en-US" b="1" dirty="0"/>
                    </a:p>
                  </a:txBody>
                  <a:tcPr anchor="ctr"/>
                </a:tc>
                <a:tc>
                  <a:txBody>
                    <a:bodyPr/>
                    <a:lstStyle/>
                    <a:p>
                      <a:pPr algn="ctr"/>
                      <a:r>
                        <a:rPr lang="en-US" b="1" dirty="0" smtClean="0"/>
                        <a:t>Reading Symbol</a:t>
                      </a:r>
                      <a:endParaRPr lang="en-US" b="1" dirty="0"/>
                    </a:p>
                  </a:txBody>
                  <a:tcPr anchor="ctr"/>
                </a:tc>
                <a:tc>
                  <a:txBody>
                    <a:bodyPr/>
                    <a:lstStyle/>
                    <a:p>
                      <a:pPr algn="ctr"/>
                      <a:r>
                        <a:rPr lang="en-US" b="1" dirty="0" smtClean="0"/>
                        <a:t>Stack</a:t>
                      </a:r>
                      <a:endParaRPr lang="en-US" b="1" dirty="0"/>
                    </a:p>
                  </a:txBody>
                  <a:tcPr anchor="ctr"/>
                </a:tc>
                <a:tc>
                  <a:txBody>
                    <a:bodyPr/>
                    <a:lstStyle/>
                    <a:p>
                      <a:pPr algn="ctr"/>
                      <a:r>
                        <a:rPr lang="en-US" b="1" dirty="0" smtClean="0"/>
                        <a:t>Output</a:t>
                      </a:r>
                      <a:endParaRPr lang="en-US" b="1" dirty="0"/>
                    </a:p>
                  </a:txBody>
                  <a:tcPr anchor="ctr"/>
                </a:tc>
                <a:extLst>
                  <a:ext uri="{0D108BD9-81ED-4DB2-BD59-A6C34878D82A}">
                    <a16:rowId xmlns:a16="http://schemas.microsoft.com/office/drawing/2014/main" val="2986004691"/>
                  </a:ext>
                </a:extLst>
              </a:tr>
              <a:tr h="370840">
                <a:tc>
                  <a:txBody>
                    <a:bodyPr/>
                    <a:lstStyle/>
                    <a:p>
                      <a:pPr algn="ctr"/>
                      <a:r>
                        <a:rPr lang="en-US" dirty="0" smtClean="0"/>
                        <a:t>1</a:t>
                      </a:r>
                      <a:endParaRPr lang="en-US" dirty="0"/>
                    </a:p>
                  </a:txBody>
                  <a:tcPr anchor="ctr"/>
                </a:tc>
                <a:tc>
                  <a:txBody>
                    <a:bodyPr/>
                    <a:lstStyle/>
                    <a:p>
                      <a:pPr algn="ctr"/>
                      <a:r>
                        <a:rPr lang="en-US" dirty="0" smtClean="0"/>
                        <a:t>X</a:t>
                      </a:r>
                      <a:endParaRPr lang="en-US" dirty="0"/>
                    </a:p>
                  </a:txBody>
                  <a:tcPr anchor="ctr"/>
                </a:tc>
                <a:tc>
                  <a:txBody>
                    <a:bodyPr/>
                    <a:lstStyle/>
                    <a:p>
                      <a:pPr algn="ctr"/>
                      <a:r>
                        <a:rPr lang="en-US" dirty="0" smtClean="0"/>
                        <a:t>Empty</a:t>
                      </a:r>
                      <a:endParaRPr lang="en-US" dirty="0"/>
                    </a:p>
                  </a:txBody>
                  <a:tcPr anchor="ctr"/>
                </a:tc>
                <a:tc>
                  <a:txBody>
                    <a:bodyPr/>
                    <a:lstStyle/>
                    <a:p>
                      <a:r>
                        <a:rPr lang="en-US" dirty="0" smtClean="0"/>
                        <a:t>X</a:t>
                      </a:r>
                      <a:endParaRPr lang="en-US" dirty="0"/>
                    </a:p>
                  </a:txBody>
                  <a:tcPr anchor="ctr"/>
                </a:tc>
                <a:extLst>
                  <a:ext uri="{0D108BD9-81ED-4DB2-BD59-A6C34878D82A}">
                    <a16:rowId xmlns:a16="http://schemas.microsoft.com/office/drawing/2014/main" val="3692351422"/>
                  </a:ext>
                </a:extLst>
              </a:tr>
              <a:tr h="370840">
                <a:tc>
                  <a:txBody>
                    <a:bodyPr/>
                    <a:lstStyle/>
                    <a:p>
                      <a:pPr algn="ctr"/>
                      <a:r>
                        <a:rPr lang="en-US" dirty="0" smtClean="0"/>
                        <a:t>2</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r>
                        <a:rPr lang="en-US" dirty="0" smtClean="0"/>
                        <a:t>X</a:t>
                      </a:r>
                      <a:endParaRPr lang="en-US" dirty="0"/>
                    </a:p>
                  </a:txBody>
                  <a:tcPr anchor="ctr"/>
                </a:tc>
                <a:extLst>
                  <a:ext uri="{0D108BD9-81ED-4DB2-BD59-A6C34878D82A}">
                    <a16:rowId xmlns:a16="http://schemas.microsoft.com/office/drawing/2014/main" val="4030743445"/>
                  </a:ext>
                </a:extLst>
              </a:tr>
              <a:tr h="370840">
                <a:tc>
                  <a:txBody>
                    <a:bodyPr/>
                    <a:lstStyle/>
                    <a:p>
                      <a:pPr algn="ctr"/>
                      <a:r>
                        <a:rPr lang="en-US" dirty="0" smtClean="0"/>
                        <a:t>3</a:t>
                      </a:r>
                      <a:endParaRPr lang="en-US" dirty="0"/>
                    </a:p>
                  </a:txBody>
                  <a:tcPr anchor="ctr"/>
                </a:tc>
                <a:tc>
                  <a:txBody>
                    <a:bodyPr/>
                    <a:lstStyle/>
                    <a:p>
                      <a:pPr algn="ctr"/>
                      <a:r>
                        <a:rPr lang="en-US" dirty="0" smtClean="0"/>
                        <a:t>Y</a:t>
                      </a:r>
                      <a:endParaRPr lang="en-US" dirty="0"/>
                    </a:p>
                  </a:txBody>
                  <a:tcPr anchor="ctr"/>
                </a:tc>
                <a:tc>
                  <a:txBody>
                    <a:bodyPr/>
                    <a:lstStyle/>
                    <a:p>
                      <a:pPr algn="ctr"/>
                      <a:r>
                        <a:rPr lang="en-US" dirty="0" smtClean="0"/>
                        <a:t>^</a:t>
                      </a:r>
                      <a:endParaRPr lang="en-US" dirty="0"/>
                    </a:p>
                  </a:txBody>
                  <a:tcPr anchor="ctr"/>
                </a:tc>
                <a:tc>
                  <a:txBody>
                    <a:bodyPr/>
                    <a:lstStyle/>
                    <a:p>
                      <a:r>
                        <a:rPr lang="en-US" dirty="0" smtClean="0"/>
                        <a:t>X Y</a:t>
                      </a:r>
                      <a:endParaRPr lang="en-US" dirty="0"/>
                    </a:p>
                  </a:txBody>
                  <a:tcPr anchor="ctr"/>
                </a:tc>
                <a:extLst>
                  <a:ext uri="{0D108BD9-81ED-4DB2-BD59-A6C34878D82A}">
                    <a16:rowId xmlns:a16="http://schemas.microsoft.com/office/drawing/2014/main" val="611242009"/>
                  </a:ext>
                </a:extLst>
              </a:tr>
              <a:tr h="370840">
                <a:tc>
                  <a:txBody>
                    <a:bodyPr/>
                    <a:lstStyle/>
                    <a:p>
                      <a:pPr algn="ctr"/>
                      <a:r>
                        <a:rPr lang="en-US" dirty="0" smtClean="0"/>
                        <a:t>4</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r>
                        <a:rPr lang="en-US" dirty="0" smtClean="0"/>
                        <a:t>X Y ^</a:t>
                      </a:r>
                      <a:endParaRPr lang="en-US" dirty="0"/>
                    </a:p>
                  </a:txBody>
                  <a:tcPr anchor="ctr"/>
                </a:tc>
                <a:extLst>
                  <a:ext uri="{0D108BD9-81ED-4DB2-BD59-A6C34878D82A}">
                    <a16:rowId xmlns:a16="http://schemas.microsoft.com/office/drawing/2014/main" val="2906505458"/>
                  </a:ext>
                </a:extLst>
              </a:tr>
              <a:tr h="370840">
                <a:tc>
                  <a:txBody>
                    <a:bodyPr/>
                    <a:lstStyle/>
                    <a:p>
                      <a:pPr algn="ctr"/>
                      <a:r>
                        <a:rPr lang="en-US" dirty="0" smtClean="0"/>
                        <a:t>5</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 , (</a:t>
                      </a:r>
                      <a:endParaRPr lang="en-US" dirty="0"/>
                    </a:p>
                  </a:txBody>
                  <a:tcPr anchor="ctr"/>
                </a:tc>
                <a:tc>
                  <a:txBody>
                    <a:bodyPr/>
                    <a:lstStyle/>
                    <a:p>
                      <a:r>
                        <a:rPr lang="en-US" dirty="0" smtClean="0"/>
                        <a:t>X Y ^</a:t>
                      </a:r>
                      <a:endParaRPr lang="en-US" dirty="0"/>
                    </a:p>
                  </a:txBody>
                  <a:tcPr anchor="ctr"/>
                </a:tc>
                <a:extLst>
                  <a:ext uri="{0D108BD9-81ED-4DB2-BD59-A6C34878D82A}">
                    <a16:rowId xmlns:a16="http://schemas.microsoft.com/office/drawing/2014/main" val="1380066790"/>
                  </a:ext>
                </a:extLst>
              </a:tr>
              <a:tr h="370840">
                <a:tc>
                  <a:txBody>
                    <a:bodyPr/>
                    <a:lstStyle/>
                    <a:p>
                      <a:pPr algn="ctr"/>
                      <a:r>
                        <a:rPr lang="en-US" dirty="0" smtClean="0"/>
                        <a:t>6</a:t>
                      </a:r>
                      <a:endParaRPr lang="en-US" dirty="0"/>
                    </a:p>
                  </a:txBody>
                  <a:tcPr anchor="ctr"/>
                </a:tc>
                <a:tc>
                  <a:txBody>
                    <a:bodyPr/>
                    <a:lstStyle/>
                    <a:p>
                      <a:pPr algn="ctr"/>
                      <a:r>
                        <a:rPr lang="en-US" dirty="0" smtClean="0"/>
                        <a:t>4</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 , (</a:t>
                      </a:r>
                    </a:p>
                  </a:txBody>
                  <a:tcPr anchor="ctr"/>
                </a:tc>
                <a:tc>
                  <a:txBody>
                    <a:bodyPr/>
                    <a:lstStyle/>
                    <a:p>
                      <a:r>
                        <a:rPr lang="en-US" dirty="0" smtClean="0"/>
                        <a:t>X Y ^ 4</a:t>
                      </a:r>
                      <a:endParaRPr lang="en-US" dirty="0"/>
                    </a:p>
                  </a:txBody>
                  <a:tcPr anchor="ctr"/>
                </a:tc>
                <a:extLst>
                  <a:ext uri="{0D108BD9-81ED-4DB2-BD59-A6C34878D82A}">
                    <a16:rowId xmlns:a16="http://schemas.microsoft.com/office/drawing/2014/main" val="3414312395"/>
                  </a:ext>
                </a:extLst>
              </a:tr>
              <a:tr h="370840">
                <a:tc>
                  <a:txBody>
                    <a:bodyPr/>
                    <a:lstStyle/>
                    <a:p>
                      <a:pPr algn="ctr"/>
                      <a:r>
                        <a:rPr lang="en-US" dirty="0" smtClean="0"/>
                        <a:t>7</a:t>
                      </a:r>
                      <a:endParaRPr lang="en-US" dirty="0"/>
                    </a:p>
                  </a:txBody>
                  <a:tcPr anchor="ctr"/>
                </a:tc>
                <a:tc>
                  <a:txBody>
                    <a:bodyPr/>
                    <a:lstStyle/>
                    <a:p>
                      <a:pPr algn="ctr"/>
                      <a:r>
                        <a:rPr lang="en-US" dirty="0" smtClean="0"/>
                        <a:t>*</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 , (</a:t>
                      </a:r>
                      <a:r>
                        <a:rPr lang="en-US" baseline="0" dirty="0" smtClean="0"/>
                        <a:t> , *</a:t>
                      </a:r>
                      <a:endParaRPr lang="en-US" dirty="0" smtClean="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entury Gothic"/>
                          <a:ea typeface="+mn-ea"/>
                          <a:cs typeface="+mn-cs"/>
                        </a:rPr>
                        <a:t>X Y ^ 4</a:t>
                      </a:r>
                      <a:endParaRPr kumimoji="0" lang="en-US" sz="1800" b="0" i="0" u="none" strike="noStrike" kern="1200" cap="none" spc="0" normalizeH="0" baseline="0" noProof="0" dirty="0">
                        <a:ln>
                          <a:noFill/>
                        </a:ln>
                        <a:solidFill>
                          <a:prstClr val="black"/>
                        </a:solidFill>
                        <a:effectLst/>
                        <a:uLnTx/>
                        <a:uFillTx/>
                        <a:latin typeface="Century Gothic"/>
                        <a:ea typeface="+mn-ea"/>
                        <a:cs typeface="+mn-cs"/>
                      </a:endParaRPr>
                    </a:p>
                  </a:txBody>
                  <a:tcPr anchor="ctr"/>
                </a:tc>
                <a:extLst>
                  <a:ext uri="{0D108BD9-81ED-4DB2-BD59-A6C34878D82A}">
                    <a16:rowId xmlns:a16="http://schemas.microsoft.com/office/drawing/2014/main" val="3870622781"/>
                  </a:ext>
                </a:extLst>
              </a:tr>
              <a:tr h="370840">
                <a:tc>
                  <a:txBody>
                    <a:bodyPr/>
                    <a:lstStyle/>
                    <a:p>
                      <a:pPr algn="ctr"/>
                      <a:r>
                        <a:rPr lang="en-US" dirty="0" smtClean="0"/>
                        <a:t>8</a:t>
                      </a:r>
                      <a:endParaRPr lang="en-US" dirty="0"/>
                    </a:p>
                  </a:txBody>
                  <a:tcPr anchor="ctr"/>
                </a:tc>
                <a:tc>
                  <a:txBody>
                    <a:bodyPr/>
                    <a:lstStyle/>
                    <a:p>
                      <a:pPr algn="ctr"/>
                      <a:r>
                        <a:rPr lang="en-US" dirty="0" smtClean="0"/>
                        <a:t>Z</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 , (</a:t>
                      </a:r>
                      <a:r>
                        <a:rPr lang="en-US" baseline="0" dirty="0" smtClean="0"/>
                        <a:t> , *</a:t>
                      </a:r>
                      <a:endParaRPr lang="en-US" dirty="0" smtClean="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entury Gothic"/>
                          <a:ea typeface="+mn-ea"/>
                          <a:cs typeface="+mn-cs"/>
                        </a:rPr>
                        <a:t>X Y ^ 4 Z</a:t>
                      </a:r>
                      <a:endParaRPr kumimoji="0" lang="en-US" sz="1800" b="0" i="0" u="none" strike="noStrike" kern="1200" cap="none" spc="0" normalizeH="0" baseline="0" noProof="0" dirty="0">
                        <a:ln>
                          <a:noFill/>
                        </a:ln>
                        <a:solidFill>
                          <a:prstClr val="black"/>
                        </a:solidFill>
                        <a:effectLst/>
                        <a:uLnTx/>
                        <a:uFillTx/>
                        <a:latin typeface="Century Gothic"/>
                        <a:ea typeface="+mn-ea"/>
                        <a:cs typeface="+mn-cs"/>
                      </a:endParaRPr>
                    </a:p>
                  </a:txBody>
                  <a:tcPr anchor="ctr"/>
                </a:tc>
                <a:extLst>
                  <a:ext uri="{0D108BD9-81ED-4DB2-BD59-A6C34878D82A}">
                    <a16:rowId xmlns:a16="http://schemas.microsoft.com/office/drawing/2014/main" val="305524126"/>
                  </a:ext>
                </a:extLst>
              </a:tr>
              <a:tr h="370840">
                <a:tc>
                  <a:txBody>
                    <a:bodyPr/>
                    <a:lstStyle/>
                    <a:p>
                      <a:pPr algn="ctr"/>
                      <a:r>
                        <a:rPr lang="en-US" dirty="0" smtClean="0"/>
                        <a:t>9</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entury Gothic"/>
                          <a:ea typeface="+mn-ea"/>
                          <a:cs typeface="+mn-cs"/>
                        </a:rPr>
                        <a:t>X Y ^ 4 Z *</a:t>
                      </a:r>
                      <a:endParaRPr kumimoji="0" lang="en-US" sz="1800" b="0" i="0" u="none" strike="noStrike" kern="1200" cap="none" spc="0" normalizeH="0" baseline="0" noProof="0" dirty="0">
                        <a:ln>
                          <a:noFill/>
                        </a:ln>
                        <a:solidFill>
                          <a:prstClr val="black"/>
                        </a:solidFill>
                        <a:effectLst/>
                        <a:uLnTx/>
                        <a:uFillTx/>
                        <a:latin typeface="Century Gothic"/>
                        <a:ea typeface="+mn-ea"/>
                        <a:cs typeface="+mn-cs"/>
                      </a:endParaRPr>
                    </a:p>
                  </a:txBody>
                  <a:tcPr anchor="ctr"/>
                </a:tc>
                <a:extLst>
                  <a:ext uri="{0D108BD9-81ED-4DB2-BD59-A6C34878D82A}">
                    <a16:rowId xmlns:a16="http://schemas.microsoft.com/office/drawing/2014/main" val="3813262909"/>
                  </a:ext>
                </a:extLst>
              </a:tr>
              <a:tr h="370840">
                <a:tc>
                  <a:txBody>
                    <a:bodyPr/>
                    <a:lstStyle/>
                    <a:p>
                      <a:pPr algn="ctr"/>
                      <a:r>
                        <a:rPr lang="en-US" dirty="0" smtClean="0"/>
                        <a:t>10</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entury Gothic"/>
                          <a:ea typeface="+mn-ea"/>
                          <a:cs typeface="+mn-cs"/>
                        </a:rPr>
                        <a:t>X Y ^ 4 Z * /</a:t>
                      </a:r>
                      <a:endParaRPr kumimoji="0" lang="en-US" sz="1800" b="0" i="0" u="none" strike="noStrike" kern="1200" cap="none" spc="0" normalizeH="0" baseline="0" noProof="0" dirty="0">
                        <a:ln>
                          <a:noFill/>
                        </a:ln>
                        <a:solidFill>
                          <a:prstClr val="black"/>
                        </a:solidFill>
                        <a:effectLst/>
                        <a:uLnTx/>
                        <a:uFillTx/>
                        <a:latin typeface="Century Gothic"/>
                        <a:ea typeface="+mn-ea"/>
                        <a:cs typeface="+mn-cs"/>
                      </a:endParaRPr>
                    </a:p>
                  </a:txBody>
                  <a:tcPr anchor="ctr"/>
                </a:tc>
                <a:extLst>
                  <a:ext uri="{0D108BD9-81ED-4DB2-BD59-A6C34878D82A}">
                    <a16:rowId xmlns:a16="http://schemas.microsoft.com/office/drawing/2014/main" val="448719204"/>
                  </a:ext>
                </a:extLst>
              </a:tr>
              <a:tr h="370840">
                <a:tc>
                  <a:txBody>
                    <a:bodyPr/>
                    <a:lstStyle/>
                    <a:p>
                      <a:pPr algn="ctr"/>
                      <a:r>
                        <a:rPr lang="en-US" dirty="0" smtClean="0"/>
                        <a:t>11</a:t>
                      </a:r>
                      <a:endParaRPr lang="en-US" dirty="0"/>
                    </a:p>
                  </a:txBody>
                  <a:tcPr anchor="ctr"/>
                </a:tc>
                <a:tc>
                  <a:txBody>
                    <a:bodyPr/>
                    <a:lstStyle/>
                    <a:p>
                      <a:pPr algn="ctr"/>
                      <a:r>
                        <a:rPr lang="en-US" dirty="0" smtClean="0"/>
                        <a:t>9</a:t>
                      </a:r>
                      <a:endParaRPr lang="en-US" dirty="0"/>
                    </a:p>
                  </a:txBody>
                  <a:tcPr anchor="ctr"/>
                </a:tc>
                <a:tc>
                  <a:txBody>
                    <a:bodyPr/>
                    <a:lstStyle/>
                    <a:p>
                      <a:pPr algn="ctr"/>
                      <a:r>
                        <a:rPr lang="en-US" dirty="0" smtClean="0"/>
                        <a:t>+</a:t>
                      </a: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entury Gothic"/>
                          <a:ea typeface="+mn-ea"/>
                          <a:cs typeface="+mn-cs"/>
                        </a:rPr>
                        <a:t>X Y ^ 4 Z * / 9</a:t>
                      </a:r>
                      <a:endParaRPr kumimoji="0" lang="en-US" sz="1800" b="0" i="0" u="none" strike="noStrike" kern="1200" cap="none" spc="0" normalizeH="0" baseline="0" noProof="0" dirty="0">
                        <a:ln>
                          <a:noFill/>
                        </a:ln>
                        <a:solidFill>
                          <a:prstClr val="black"/>
                        </a:solidFill>
                        <a:effectLst/>
                        <a:uLnTx/>
                        <a:uFillTx/>
                        <a:latin typeface="Century Gothic"/>
                        <a:ea typeface="+mn-ea"/>
                        <a:cs typeface="+mn-cs"/>
                      </a:endParaRPr>
                    </a:p>
                  </a:txBody>
                  <a:tcPr anchor="ctr"/>
                </a:tc>
                <a:extLst>
                  <a:ext uri="{0D108BD9-81ED-4DB2-BD59-A6C34878D82A}">
                    <a16:rowId xmlns:a16="http://schemas.microsoft.com/office/drawing/2014/main" val="2119242082"/>
                  </a:ext>
                </a:extLst>
              </a:tr>
              <a:tr h="370840">
                <a:tc>
                  <a:txBody>
                    <a:bodyPr/>
                    <a:lstStyle/>
                    <a:p>
                      <a:pPr algn="ctr"/>
                      <a:r>
                        <a:rPr lang="en-US" dirty="0" smtClean="0"/>
                        <a:t>12</a:t>
                      </a:r>
                      <a:endParaRPr lang="en-US" dirty="0"/>
                    </a:p>
                  </a:txBody>
                  <a:tcPr anchor="ctr"/>
                </a:tc>
                <a:tc>
                  <a:txBody>
                    <a:bodyPr/>
                    <a:lstStyle/>
                    <a:p>
                      <a:pPr algn="ctr"/>
                      <a:r>
                        <a:rPr lang="en-US" dirty="0" smtClean="0"/>
                        <a:t>End</a:t>
                      </a:r>
                      <a:endParaRPr lang="en-US" dirty="0"/>
                    </a:p>
                  </a:txBody>
                  <a:tcPr anchor="ctr"/>
                </a:tc>
                <a:tc>
                  <a:txBody>
                    <a:bodyPr/>
                    <a:lstStyle/>
                    <a:p>
                      <a:pPr algn="ctr"/>
                      <a:r>
                        <a:rPr lang="en-US" dirty="0" smtClean="0"/>
                        <a:t>Empty</a:t>
                      </a: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entury Gothic"/>
                          <a:ea typeface="+mn-ea"/>
                          <a:cs typeface="+mn-cs"/>
                        </a:rPr>
                        <a:t>X Y ^ 4 Z * / 9 +</a:t>
                      </a:r>
                      <a:endParaRPr kumimoji="0" lang="en-US" sz="1800" b="0" i="0" u="none" strike="noStrike" kern="1200" cap="none" spc="0" normalizeH="0" baseline="0" noProof="0" dirty="0">
                        <a:ln>
                          <a:noFill/>
                        </a:ln>
                        <a:solidFill>
                          <a:prstClr val="black"/>
                        </a:solidFill>
                        <a:effectLst/>
                        <a:uLnTx/>
                        <a:uFillTx/>
                        <a:latin typeface="Century Gothic"/>
                        <a:ea typeface="+mn-ea"/>
                        <a:cs typeface="+mn-cs"/>
                      </a:endParaRPr>
                    </a:p>
                  </a:txBody>
                  <a:tcPr anchor="ctr"/>
                </a:tc>
                <a:extLst>
                  <a:ext uri="{0D108BD9-81ED-4DB2-BD59-A6C34878D82A}">
                    <a16:rowId xmlns:a16="http://schemas.microsoft.com/office/drawing/2014/main" val="368278523"/>
                  </a:ext>
                </a:extLst>
              </a:tr>
            </a:tbl>
          </a:graphicData>
        </a:graphic>
      </p:graphicFrame>
      <p:sp>
        <p:nvSpPr>
          <p:cNvPr id="7" name="Rectangle 6"/>
          <p:cNvSpPr/>
          <p:nvPr/>
        </p:nvSpPr>
        <p:spPr>
          <a:xfrm>
            <a:off x="1021150" y="1249526"/>
            <a:ext cx="6686639" cy="369332"/>
          </a:xfrm>
          <a:prstGeom prst="rect">
            <a:avLst/>
          </a:prstGeom>
        </p:spPr>
        <p:txBody>
          <a:bodyPr wrap="none">
            <a:spAutoFit/>
          </a:bodyPr>
          <a:lstStyle/>
          <a:p>
            <a:r>
              <a:rPr lang="en-US" dirty="0"/>
              <a:t>Covert </a:t>
            </a:r>
            <a:r>
              <a:rPr lang="en-US" b="1" dirty="0" smtClean="0"/>
              <a:t>X ^ Y / ( 4 * Z ) + 9 </a:t>
            </a:r>
            <a:r>
              <a:rPr lang="en-US" dirty="0"/>
              <a:t>into postfix expression using STACK.</a:t>
            </a:r>
          </a:p>
        </p:txBody>
      </p:sp>
    </p:spTree>
    <p:extLst>
      <p:ext uri="{BB962C8B-B14F-4D97-AF65-F5344CB8AC3E}">
        <p14:creationId xmlns:p14="http://schemas.microsoft.com/office/powerpoint/2010/main" val="697126660"/>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65128"/>
            <a:ext cx="10515600" cy="880918"/>
          </a:xfrm>
        </p:spPr>
        <p:txBody>
          <a:bodyPr/>
          <a:lstStyle/>
          <a:p>
            <a:r>
              <a:rPr lang="en-US" dirty="0" smtClean="0"/>
              <a:t>Example</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615357112"/>
              </p:ext>
            </p:extLst>
          </p:nvPr>
        </p:nvGraphicFramePr>
        <p:xfrm>
          <a:off x="1818640" y="2367962"/>
          <a:ext cx="8620759" cy="3743280"/>
        </p:xfrm>
        <a:graphic>
          <a:graphicData uri="http://schemas.openxmlformats.org/drawingml/2006/table">
            <a:tbl>
              <a:tblPr firstRow="1" bandRow="1">
                <a:tableStyleId>{5940675A-B579-460E-94D1-54222C63F5DA}</a:tableStyleId>
              </a:tblPr>
              <a:tblGrid>
                <a:gridCol w="1035352">
                  <a:extLst>
                    <a:ext uri="{9D8B030D-6E8A-4147-A177-3AD203B41FA5}">
                      <a16:colId xmlns:a16="http://schemas.microsoft.com/office/drawing/2014/main" val="2212879682"/>
                    </a:ext>
                  </a:extLst>
                </a:gridCol>
                <a:gridCol w="2504098">
                  <a:extLst>
                    <a:ext uri="{9D8B030D-6E8A-4147-A177-3AD203B41FA5}">
                      <a16:colId xmlns:a16="http://schemas.microsoft.com/office/drawing/2014/main" val="811943252"/>
                    </a:ext>
                  </a:extLst>
                </a:gridCol>
                <a:gridCol w="2613767">
                  <a:extLst>
                    <a:ext uri="{9D8B030D-6E8A-4147-A177-3AD203B41FA5}">
                      <a16:colId xmlns:a16="http://schemas.microsoft.com/office/drawing/2014/main" val="1739751601"/>
                    </a:ext>
                  </a:extLst>
                </a:gridCol>
                <a:gridCol w="2467542">
                  <a:extLst>
                    <a:ext uri="{9D8B030D-6E8A-4147-A177-3AD203B41FA5}">
                      <a16:colId xmlns:a16="http://schemas.microsoft.com/office/drawing/2014/main" val="3061442535"/>
                    </a:ext>
                  </a:extLst>
                </a:gridCol>
              </a:tblGrid>
              <a:tr h="415920">
                <a:tc>
                  <a:txBody>
                    <a:bodyPr/>
                    <a:lstStyle/>
                    <a:p>
                      <a:pPr algn="ctr"/>
                      <a:r>
                        <a:rPr lang="en-US" b="1" dirty="0" smtClean="0"/>
                        <a:t>Steps</a:t>
                      </a:r>
                      <a:endParaRPr lang="en-US" b="1" dirty="0"/>
                    </a:p>
                  </a:txBody>
                  <a:tcPr anchor="ctr"/>
                </a:tc>
                <a:tc>
                  <a:txBody>
                    <a:bodyPr/>
                    <a:lstStyle/>
                    <a:p>
                      <a:pPr algn="ctr"/>
                      <a:r>
                        <a:rPr lang="en-US" b="1" dirty="0" smtClean="0"/>
                        <a:t>Reading Symbol</a:t>
                      </a:r>
                      <a:endParaRPr lang="en-US" b="1" dirty="0"/>
                    </a:p>
                  </a:txBody>
                  <a:tcPr anchor="ctr"/>
                </a:tc>
                <a:tc>
                  <a:txBody>
                    <a:bodyPr/>
                    <a:lstStyle/>
                    <a:p>
                      <a:pPr algn="ctr"/>
                      <a:r>
                        <a:rPr lang="en-US" b="1" dirty="0" smtClean="0"/>
                        <a:t>Stack</a:t>
                      </a:r>
                      <a:endParaRPr lang="en-US" b="1" dirty="0"/>
                    </a:p>
                  </a:txBody>
                  <a:tcPr anchor="ctr"/>
                </a:tc>
                <a:tc>
                  <a:txBody>
                    <a:bodyPr/>
                    <a:lstStyle/>
                    <a:p>
                      <a:pPr algn="ctr"/>
                      <a:r>
                        <a:rPr lang="en-US" b="1" dirty="0" smtClean="0"/>
                        <a:t>Output</a:t>
                      </a:r>
                      <a:endParaRPr lang="en-US" b="1" dirty="0"/>
                    </a:p>
                  </a:txBody>
                  <a:tcPr anchor="ctr"/>
                </a:tc>
                <a:extLst>
                  <a:ext uri="{0D108BD9-81ED-4DB2-BD59-A6C34878D82A}">
                    <a16:rowId xmlns:a16="http://schemas.microsoft.com/office/drawing/2014/main" val="2986004691"/>
                  </a:ext>
                </a:extLst>
              </a:tr>
              <a:tr h="415920">
                <a:tc>
                  <a:txBody>
                    <a:bodyPr/>
                    <a:lstStyle/>
                    <a:p>
                      <a:pPr algn="ctr"/>
                      <a:r>
                        <a:rPr lang="en-US" dirty="0" smtClean="0"/>
                        <a:t>1</a:t>
                      </a:r>
                      <a:endParaRPr lang="en-US" dirty="0"/>
                    </a:p>
                  </a:txBody>
                  <a:tcPr anchor="ctr"/>
                </a:tc>
                <a:tc>
                  <a:txBody>
                    <a:bodyPr/>
                    <a:lstStyle/>
                    <a:p>
                      <a:pPr algn="ctr"/>
                      <a:r>
                        <a:rPr lang="en-US" dirty="0" smtClean="0"/>
                        <a:t>X</a:t>
                      </a:r>
                      <a:endParaRPr lang="en-US" dirty="0"/>
                    </a:p>
                  </a:txBody>
                  <a:tcPr anchor="ctr"/>
                </a:tc>
                <a:tc>
                  <a:txBody>
                    <a:bodyPr/>
                    <a:lstStyle/>
                    <a:p>
                      <a:pPr algn="ctr"/>
                      <a:r>
                        <a:rPr lang="en-US" dirty="0" smtClean="0"/>
                        <a:t>Empty</a:t>
                      </a:r>
                      <a:endParaRPr lang="en-US" dirty="0"/>
                    </a:p>
                  </a:txBody>
                  <a:tcPr anchor="ctr"/>
                </a:tc>
                <a:tc>
                  <a:txBody>
                    <a:bodyPr/>
                    <a:lstStyle/>
                    <a:p>
                      <a:r>
                        <a:rPr lang="en-US" dirty="0" smtClean="0"/>
                        <a:t>X</a:t>
                      </a:r>
                      <a:endParaRPr lang="en-US" dirty="0"/>
                    </a:p>
                  </a:txBody>
                  <a:tcPr anchor="ctr"/>
                </a:tc>
                <a:extLst>
                  <a:ext uri="{0D108BD9-81ED-4DB2-BD59-A6C34878D82A}">
                    <a16:rowId xmlns:a16="http://schemas.microsoft.com/office/drawing/2014/main" val="3692351422"/>
                  </a:ext>
                </a:extLst>
              </a:tr>
              <a:tr h="415920">
                <a:tc>
                  <a:txBody>
                    <a:bodyPr/>
                    <a:lstStyle/>
                    <a:p>
                      <a:pPr algn="ctr"/>
                      <a:r>
                        <a:rPr lang="en-US" dirty="0" smtClean="0"/>
                        <a:t>2</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r>
                        <a:rPr lang="en-US" dirty="0" smtClean="0"/>
                        <a:t>X</a:t>
                      </a:r>
                      <a:endParaRPr lang="en-US" dirty="0"/>
                    </a:p>
                  </a:txBody>
                  <a:tcPr anchor="ctr"/>
                </a:tc>
                <a:extLst>
                  <a:ext uri="{0D108BD9-81ED-4DB2-BD59-A6C34878D82A}">
                    <a16:rowId xmlns:a16="http://schemas.microsoft.com/office/drawing/2014/main" val="3414312395"/>
                  </a:ext>
                </a:extLst>
              </a:tr>
              <a:tr h="415920">
                <a:tc>
                  <a:txBody>
                    <a:bodyPr/>
                    <a:lstStyle/>
                    <a:p>
                      <a:pPr algn="ctr"/>
                      <a:r>
                        <a:rPr lang="en-US" dirty="0" smtClean="0"/>
                        <a:t>3</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r>
                        <a:rPr lang="en-US" dirty="0" smtClean="0"/>
                        <a:t>X</a:t>
                      </a:r>
                      <a:endParaRPr lang="en-US" dirty="0"/>
                    </a:p>
                  </a:txBody>
                  <a:tcPr anchor="ctr"/>
                </a:tc>
                <a:extLst>
                  <a:ext uri="{0D108BD9-81ED-4DB2-BD59-A6C34878D82A}">
                    <a16:rowId xmlns:a16="http://schemas.microsoft.com/office/drawing/2014/main" val="3870622781"/>
                  </a:ext>
                </a:extLst>
              </a:tr>
              <a:tr h="415920">
                <a:tc>
                  <a:txBody>
                    <a:bodyPr/>
                    <a:lstStyle/>
                    <a:p>
                      <a:pPr algn="ctr"/>
                      <a:r>
                        <a:rPr lang="en-US" dirty="0" smtClean="0"/>
                        <a:t>4</a:t>
                      </a:r>
                      <a:endParaRPr lang="en-US" dirty="0"/>
                    </a:p>
                  </a:txBody>
                  <a:tcPr anchor="ctr"/>
                </a:tc>
                <a:tc>
                  <a:txBody>
                    <a:bodyPr/>
                    <a:lstStyle/>
                    <a:p>
                      <a:pPr algn="ctr"/>
                      <a:r>
                        <a:rPr lang="en-US" dirty="0" smtClean="0"/>
                        <a:t>Y</a:t>
                      </a:r>
                      <a:endParaRPr lang="en-US" dirty="0"/>
                    </a:p>
                  </a:txBody>
                  <a:tcPr anchor="ctr"/>
                </a:tc>
                <a:tc>
                  <a:txBody>
                    <a:bodyPr/>
                    <a:lstStyle/>
                    <a:p>
                      <a:pPr algn="ctr"/>
                      <a:r>
                        <a:rPr lang="en-US" dirty="0" smtClean="0"/>
                        <a:t>+,(</a:t>
                      </a:r>
                      <a:endParaRPr lang="en-US" dirty="0"/>
                    </a:p>
                  </a:txBody>
                  <a:tcPr anchor="ctr"/>
                </a:tc>
                <a:tc>
                  <a:txBody>
                    <a:bodyPr/>
                    <a:lstStyle/>
                    <a:p>
                      <a:r>
                        <a:rPr lang="en-US" dirty="0" smtClean="0"/>
                        <a:t>X Y</a:t>
                      </a:r>
                      <a:endParaRPr lang="en-US" dirty="0"/>
                    </a:p>
                  </a:txBody>
                  <a:tcPr anchor="ctr"/>
                </a:tc>
                <a:extLst>
                  <a:ext uri="{0D108BD9-81ED-4DB2-BD59-A6C34878D82A}">
                    <a16:rowId xmlns:a16="http://schemas.microsoft.com/office/drawing/2014/main" val="305524126"/>
                  </a:ext>
                </a:extLst>
              </a:tr>
              <a:tr h="415920">
                <a:tc>
                  <a:txBody>
                    <a:bodyPr/>
                    <a:lstStyle/>
                    <a:p>
                      <a:pPr algn="ctr"/>
                      <a:r>
                        <a:rPr lang="en-US" dirty="0" smtClean="0"/>
                        <a:t>5</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r>
                        <a:rPr lang="en-US" dirty="0" smtClean="0"/>
                        <a:t>X Y </a:t>
                      </a:r>
                      <a:endParaRPr lang="en-US" dirty="0"/>
                    </a:p>
                  </a:txBody>
                  <a:tcPr anchor="ctr"/>
                </a:tc>
                <a:extLst>
                  <a:ext uri="{0D108BD9-81ED-4DB2-BD59-A6C34878D82A}">
                    <a16:rowId xmlns:a16="http://schemas.microsoft.com/office/drawing/2014/main" val="3813262909"/>
                  </a:ext>
                </a:extLst>
              </a:tr>
              <a:tr h="415920">
                <a:tc>
                  <a:txBody>
                    <a:bodyPr/>
                    <a:lstStyle/>
                    <a:p>
                      <a:pPr algn="ctr"/>
                      <a:r>
                        <a:rPr lang="en-US" dirty="0" smtClean="0"/>
                        <a:t>6</a:t>
                      </a:r>
                      <a:endParaRPr lang="en-US" dirty="0"/>
                    </a:p>
                  </a:txBody>
                  <a:tcPr anchor="ctr"/>
                </a:tc>
                <a:tc>
                  <a:txBody>
                    <a:bodyPr/>
                    <a:lstStyle/>
                    <a:p>
                      <a:pPr algn="ctr"/>
                      <a:r>
                        <a:rPr lang="en-US" dirty="0" smtClean="0"/>
                        <a:t>Z</a:t>
                      </a:r>
                      <a:endParaRPr lang="en-US" dirty="0"/>
                    </a:p>
                  </a:txBody>
                  <a:tcPr anchor="ctr"/>
                </a:tc>
                <a:tc>
                  <a:txBody>
                    <a:bodyPr/>
                    <a:lstStyle/>
                    <a:p>
                      <a:pPr algn="ctr"/>
                      <a:r>
                        <a:rPr lang="en-US" dirty="0" smtClean="0"/>
                        <a:t>+,(,/</a:t>
                      </a:r>
                      <a:endParaRPr lang="en-US" dirty="0"/>
                    </a:p>
                  </a:txBody>
                  <a:tcPr anchor="ctr"/>
                </a:tc>
                <a:tc>
                  <a:txBody>
                    <a:bodyPr/>
                    <a:lstStyle/>
                    <a:p>
                      <a:r>
                        <a:rPr lang="en-US" dirty="0" smtClean="0"/>
                        <a:t>X Y Z</a:t>
                      </a:r>
                      <a:endParaRPr lang="en-US" dirty="0"/>
                    </a:p>
                  </a:txBody>
                  <a:tcPr anchor="ctr"/>
                </a:tc>
                <a:extLst>
                  <a:ext uri="{0D108BD9-81ED-4DB2-BD59-A6C34878D82A}">
                    <a16:rowId xmlns:a16="http://schemas.microsoft.com/office/drawing/2014/main" val="448719204"/>
                  </a:ext>
                </a:extLst>
              </a:tr>
              <a:tr h="415920">
                <a:tc>
                  <a:txBody>
                    <a:bodyPr/>
                    <a:lstStyle/>
                    <a:p>
                      <a:pPr algn="ctr"/>
                      <a:r>
                        <a:rPr lang="en-US" dirty="0" smtClean="0"/>
                        <a:t>7</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r>
                        <a:rPr lang="en-US" dirty="0" smtClean="0"/>
                        <a:t>X Y Z /</a:t>
                      </a:r>
                      <a:endParaRPr lang="en-US" dirty="0"/>
                    </a:p>
                  </a:txBody>
                  <a:tcPr anchor="ctr"/>
                </a:tc>
                <a:extLst>
                  <a:ext uri="{0D108BD9-81ED-4DB2-BD59-A6C34878D82A}">
                    <a16:rowId xmlns:a16="http://schemas.microsoft.com/office/drawing/2014/main" val="2119242082"/>
                  </a:ext>
                </a:extLst>
              </a:tr>
              <a:tr h="415920">
                <a:tc>
                  <a:txBody>
                    <a:bodyPr/>
                    <a:lstStyle/>
                    <a:p>
                      <a:pPr algn="ctr"/>
                      <a:r>
                        <a:rPr lang="en-US" dirty="0" smtClean="0"/>
                        <a:t>8</a:t>
                      </a:r>
                      <a:endParaRPr lang="en-US" dirty="0"/>
                    </a:p>
                  </a:txBody>
                  <a:tcPr anchor="ctr"/>
                </a:tc>
                <a:tc>
                  <a:txBody>
                    <a:bodyPr/>
                    <a:lstStyle/>
                    <a:p>
                      <a:pPr algn="ctr"/>
                      <a:r>
                        <a:rPr lang="en-US" dirty="0" smtClean="0"/>
                        <a:t>End</a:t>
                      </a:r>
                      <a:endParaRPr lang="en-US" dirty="0"/>
                    </a:p>
                  </a:txBody>
                  <a:tcPr anchor="ctr"/>
                </a:tc>
                <a:tc>
                  <a:txBody>
                    <a:bodyPr/>
                    <a:lstStyle/>
                    <a:p>
                      <a:pPr algn="ctr"/>
                      <a:r>
                        <a:rPr lang="en-US" dirty="0" smtClean="0"/>
                        <a:t>Empty</a:t>
                      </a:r>
                      <a:endParaRPr lang="en-US" dirty="0"/>
                    </a:p>
                  </a:txBody>
                  <a:tcPr anchor="ctr"/>
                </a:tc>
                <a:tc>
                  <a:txBody>
                    <a:bodyPr/>
                    <a:lstStyle/>
                    <a:p>
                      <a:r>
                        <a:rPr lang="en-US" dirty="0" smtClean="0"/>
                        <a:t>X Y Z / +</a:t>
                      </a:r>
                      <a:endParaRPr lang="en-US" dirty="0"/>
                    </a:p>
                  </a:txBody>
                  <a:tcPr anchor="ctr"/>
                </a:tc>
                <a:extLst>
                  <a:ext uri="{0D108BD9-81ED-4DB2-BD59-A6C34878D82A}">
                    <a16:rowId xmlns:a16="http://schemas.microsoft.com/office/drawing/2014/main" val="368278523"/>
                  </a:ext>
                </a:extLst>
              </a:tr>
            </a:tbl>
          </a:graphicData>
        </a:graphic>
      </p:graphicFrame>
      <p:sp>
        <p:nvSpPr>
          <p:cNvPr id="7" name="Rectangle 6"/>
          <p:cNvSpPr/>
          <p:nvPr/>
        </p:nvSpPr>
        <p:spPr>
          <a:xfrm>
            <a:off x="1082110" y="1622338"/>
            <a:ext cx="5949257" cy="369332"/>
          </a:xfrm>
          <a:prstGeom prst="rect">
            <a:avLst/>
          </a:prstGeom>
        </p:spPr>
        <p:txBody>
          <a:bodyPr wrap="none">
            <a:spAutoFit/>
          </a:bodyPr>
          <a:lstStyle/>
          <a:p>
            <a:r>
              <a:rPr lang="en-US" dirty="0"/>
              <a:t>Covert </a:t>
            </a:r>
            <a:r>
              <a:rPr lang="en-US" b="1" dirty="0" smtClean="0"/>
              <a:t>X + ( Y / Z ) </a:t>
            </a:r>
            <a:r>
              <a:rPr lang="en-US" dirty="0"/>
              <a:t>into postfix expression using STACK.</a:t>
            </a:r>
          </a:p>
        </p:txBody>
      </p:sp>
    </p:spTree>
    <p:extLst>
      <p:ext uri="{BB962C8B-B14F-4D97-AF65-F5344CB8AC3E}">
        <p14:creationId xmlns:p14="http://schemas.microsoft.com/office/powerpoint/2010/main" val="46152653"/>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825624"/>
            <a:ext cx="10515600" cy="4910455"/>
          </a:xfrm>
        </p:spPr>
        <p:txBody>
          <a:bodyPr/>
          <a:lstStyle/>
          <a:p>
            <a:pPr algn="just"/>
            <a:r>
              <a:rPr lang="en-US" sz="2400" dirty="0"/>
              <a:t>As mentioned earlier, in prefix expression operators are written before operands. </a:t>
            </a:r>
            <a:endParaRPr lang="en-US" sz="2400" dirty="0" smtClean="0"/>
          </a:p>
          <a:p>
            <a:pPr algn="just"/>
            <a:r>
              <a:rPr lang="en-US" sz="2400" dirty="0" smtClean="0"/>
              <a:t>For </a:t>
            </a:r>
            <a:r>
              <a:rPr lang="en-US" sz="2400" dirty="0"/>
              <a:t>example, the infix expression "A+B" is equivalent to prefix </a:t>
            </a:r>
            <a:r>
              <a:rPr lang="en-US" sz="2400" dirty="0" smtClean="0"/>
              <a:t>expression </a:t>
            </a:r>
            <a:r>
              <a:rPr lang="en-US" sz="2400" dirty="0"/>
              <a:t>"+AB". </a:t>
            </a:r>
            <a:endParaRPr lang="en-US" sz="2400" dirty="0" smtClean="0"/>
          </a:p>
          <a:p>
            <a:pPr algn="just"/>
            <a:r>
              <a:rPr lang="en-US" sz="2400" dirty="0" smtClean="0"/>
              <a:t>The </a:t>
            </a:r>
            <a:r>
              <a:rPr lang="en-US" sz="2400" dirty="0"/>
              <a:t>infix expression is converted to prefix </a:t>
            </a:r>
            <a:r>
              <a:rPr lang="en-US" sz="2400" dirty="0" smtClean="0"/>
              <a:t>expression in </a:t>
            </a:r>
            <a:r>
              <a:rPr lang="en-US" sz="2400" dirty="0"/>
              <a:t>the similar way infix to postfix conversion</a:t>
            </a:r>
            <a:r>
              <a:rPr lang="en-US" sz="2400" dirty="0" smtClean="0"/>
              <a:t>.</a:t>
            </a:r>
          </a:p>
          <a:p>
            <a:pPr algn="just"/>
            <a:r>
              <a:rPr lang="en-US" sz="2400" dirty="0" smtClean="0"/>
              <a:t>However</a:t>
            </a:r>
            <a:r>
              <a:rPr lang="en-US" sz="2400" dirty="0"/>
              <a:t>, the infix expression is reversed, </a:t>
            </a:r>
            <a:r>
              <a:rPr lang="en-US" sz="2400" dirty="0" smtClean="0"/>
              <a:t>before </a:t>
            </a:r>
            <a:r>
              <a:rPr lang="en-US" sz="2400" dirty="0"/>
              <a:t>converting to prefix expression. </a:t>
            </a:r>
            <a:endParaRPr lang="en-US" sz="2400" dirty="0" smtClean="0"/>
          </a:p>
          <a:p>
            <a:pPr algn="just"/>
            <a:r>
              <a:rPr lang="en-US" sz="2400" dirty="0" smtClean="0"/>
              <a:t>Similarly</a:t>
            </a:r>
            <a:r>
              <a:rPr lang="en-US" sz="2400" dirty="0"/>
              <a:t>, right parenthesis is pushed onto Stack, when left parenthesis '(' is encountered, then all operators from the stack popped and added to the output. </a:t>
            </a:r>
            <a:endParaRPr lang="en-US" sz="2400" dirty="0" smtClean="0"/>
          </a:p>
          <a:p>
            <a:pPr algn="just"/>
            <a:r>
              <a:rPr lang="en-US" sz="2400" dirty="0" smtClean="0"/>
              <a:t>For </a:t>
            </a:r>
            <a:r>
              <a:rPr lang="en-US" sz="2400" dirty="0"/>
              <a:t>example, infix expression </a:t>
            </a:r>
            <a:r>
              <a:rPr lang="en-US" sz="2400" dirty="0" smtClean="0"/>
              <a:t>A+B*C </a:t>
            </a:r>
            <a:r>
              <a:rPr lang="en-US" sz="2400" dirty="0"/>
              <a:t>into </a:t>
            </a:r>
            <a:r>
              <a:rPr lang="en-US" sz="2400" dirty="0" smtClean="0"/>
              <a:t>reverse </a:t>
            </a:r>
            <a:r>
              <a:rPr lang="en-US" sz="2400" dirty="0"/>
              <a:t>order is C*B+A. </a:t>
            </a:r>
          </a:p>
        </p:txBody>
      </p:sp>
      <p:sp>
        <p:nvSpPr>
          <p:cNvPr id="3" name="Title 2"/>
          <p:cNvSpPr>
            <a:spLocks noGrp="1"/>
          </p:cNvSpPr>
          <p:nvPr>
            <p:ph type="title"/>
          </p:nvPr>
        </p:nvSpPr>
        <p:spPr/>
        <p:txBody>
          <a:bodyPr/>
          <a:lstStyle/>
          <a:p>
            <a:r>
              <a:rPr lang="en-US" dirty="0" smtClean="0"/>
              <a:t>Infix to Prefix Expression Conversion</a:t>
            </a:r>
            <a:endParaRPr lang="en-US" dirty="0"/>
          </a:p>
        </p:txBody>
      </p:sp>
    </p:spTree>
    <p:extLst>
      <p:ext uri="{BB962C8B-B14F-4D97-AF65-F5344CB8AC3E}">
        <p14:creationId xmlns:p14="http://schemas.microsoft.com/office/powerpoint/2010/main" val="2137513841"/>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Examples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967474791"/>
              </p:ext>
            </p:extLst>
          </p:nvPr>
        </p:nvGraphicFramePr>
        <p:xfrm>
          <a:off x="1325880" y="1873570"/>
          <a:ext cx="10256520" cy="3919775"/>
        </p:xfrm>
        <a:graphic>
          <a:graphicData uri="http://schemas.openxmlformats.org/drawingml/2006/table">
            <a:tbl>
              <a:tblPr firstRow="1" bandRow="1">
                <a:tableStyleId>{93296810-A885-4BE3-A3E7-6D5BEEA58F35}</a:tableStyleId>
              </a:tblPr>
              <a:tblGrid>
                <a:gridCol w="2353775">
                  <a:extLst>
                    <a:ext uri="{9D8B030D-6E8A-4147-A177-3AD203B41FA5}">
                      <a16:colId xmlns:a16="http://schemas.microsoft.com/office/drawing/2014/main" val="4233514311"/>
                    </a:ext>
                  </a:extLst>
                </a:gridCol>
                <a:gridCol w="2722240">
                  <a:extLst>
                    <a:ext uri="{9D8B030D-6E8A-4147-A177-3AD203B41FA5}">
                      <a16:colId xmlns:a16="http://schemas.microsoft.com/office/drawing/2014/main" val="273413698"/>
                    </a:ext>
                  </a:extLst>
                </a:gridCol>
                <a:gridCol w="5180505">
                  <a:extLst>
                    <a:ext uri="{9D8B030D-6E8A-4147-A177-3AD203B41FA5}">
                      <a16:colId xmlns:a16="http://schemas.microsoft.com/office/drawing/2014/main" val="1301639193"/>
                    </a:ext>
                  </a:extLst>
                </a:gridCol>
              </a:tblGrid>
              <a:tr h="449205">
                <a:tc>
                  <a:txBody>
                    <a:bodyPr/>
                    <a:lstStyle/>
                    <a:p>
                      <a:pPr algn="ctr"/>
                      <a:r>
                        <a:rPr lang="en-US" dirty="0" smtClean="0"/>
                        <a:t>Infix</a:t>
                      </a:r>
                      <a:r>
                        <a:rPr lang="en-US" baseline="0" dirty="0" smtClean="0"/>
                        <a:t> Notation</a:t>
                      </a:r>
                      <a:endParaRPr lang="en-US" dirty="0"/>
                    </a:p>
                  </a:txBody>
                  <a:tcPr/>
                </a:tc>
                <a:tc>
                  <a:txBody>
                    <a:bodyPr/>
                    <a:lstStyle/>
                    <a:p>
                      <a:pPr algn="ctr"/>
                      <a:r>
                        <a:rPr lang="en-US" dirty="0" smtClean="0"/>
                        <a:t>Prefix Notation</a:t>
                      </a:r>
                      <a:endParaRPr lang="en-US" dirty="0"/>
                    </a:p>
                  </a:txBody>
                  <a:tcPr/>
                </a:tc>
                <a:tc>
                  <a:txBody>
                    <a:bodyPr/>
                    <a:lstStyle/>
                    <a:p>
                      <a:pPr algn="ctr"/>
                      <a:r>
                        <a:rPr lang="en-US" dirty="0" smtClean="0"/>
                        <a:t>Comment</a:t>
                      </a:r>
                      <a:endParaRPr lang="en-US" dirty="0"/>
                    </a:p>
                  </a:txBody>
                  <a:tcPr/>
                </a:tc>
                <a:extLst>
                  <a:ext uri="{0D108BD9-81ED-4DB2-BD59-A6C34878D82A}">
                    <a16:rowId xmlns:a16="http://schemas.microsoft.com/office/drawing/2014/main" val="3417282440"/>
                  </a:ext>
                </a:extLst>
              </a:tr>
              <a:tr h="449205">
                <a:tc>
                  <a:txBody>
                    <a:bodyPr/>
                    <a:lstStyle/>
                    <a:p>
                      <a:r>
                        <a:rPr lang="en-US" dirty="0" smtClean="0"/>
                        <a:t>A+B</a:t>
                      </a:r>
                      <a:endParaRPr lang="en-US" dirty="0"/>
                    </a:p>
                  </a:txBody>
                  <a:tcPr/>
                </a:tc>
                <a:tc>
                  <a:txBody>
                    <a:bodyPr/>
                    <a:lstStyle/>
                    <a:p>
                      <a:r>
                        <a:rPr lang="en-US" dirty="0" smtClean="0"/>
                        <a:t>+AB</a:t>
                      </a:r>
                      <a:endParaRPr lang="en-US" dirty="0"/>
                    </a:p>
                  </a:txBody>
                  <a:tcPr/>
                </a:tc>
                <a:tc>
                  <a:txBody>
                    <a:bodyPr/>
                    <a:lstStyle/>
                    <a:p>
                      <a:r>
                        <a:rPr lang="en-US" dirty="0" smtClean="0"/>
                        <a:t>Add A and B</a:t>
                      </a:r>
                      <a:endParaRPr lang="en-US" dirty="0"/>
                    </a:p>
                  </a:txBody>
                  <a:tcPr/>
                </a:tc>
                <a:extLst>
                  <a:ext uri="{0D108BD9-81ED-4DB2-BD59-A6C34878D82A}">
                    <a16:rowId xmlns:a16="http://schemas.microsoft.com/office/drawing/2014/main" val="2980727922"/>
                  </a:ext>
                </a:extLst>
              </a:tr>
              <a:tr h="449205">
                <a:tc>
                  <a:txBody>
                    <a:bodyPr/>
                    <a:lstStyle/>
                    <a:p>
                      <a:r>
                        <a:rPr lang="en-US" dirty="0" smtClean="0"/>
                        <a:t>A/B</a:t>
                      </a:r>
                      <a:endParaRPr lang="en-US" dirty="0"/>
                    </a:p>
                  </a:txBody>
                  <a:tcPr/>
                </a:tc>
                <a:tc>
                  <a:txBody>
                    <a:bodyPr/>
                    <a:lstStyle/>
                    <a:p>
                      <a:r>
                        <a:rPr lang="en-US" dirty="0" smtClean="0"/>
                        <a:t>/AB</a:t>
                      </a:r>
                      <a:endParaRPr lang="en-US" dirty="0"/>
                    </a:p>
                  </a:txBody>
                  <a:tcPr/>
                </a:tc>
                <a:tc>
                  <a:txBody>
                    <a:bodyPr/>
                    <a:lstStyle/>
                    <a:p>
                      <a:r>
                        <a:rPr lang="en-US" dirty="0" smtClean="0"/>
                        <a:t>Divide A by B</a:t>
                      </a:r>
                      <a:endParaRPr lang="en-US" dirty="0"/>
                    </a:p>
                  </a:txBody>
                  <a:tcPr/>
                </a:tc>
                <a:extLst>
                  <a:ext uri="{0D108BD9-81ED-4DB2-BD59-A6C34878D82A}">
                    <a16:rowId xmlns:a16="http://schemas.microsoft.com/office/drawing/2014/main" val="2423130131"/>
                  </a:ext>
                </a:extLst>
              </a:tr>
              <a:tr h="449205">
                <a:tc>
                  <a:txBody>
                    <a:bodyPr/>
                    <a:lstStyle/>
                    <a:p>
                      <a:r>
                        <a:rPr lang="en-US" dirty="0" smtClean="0"/>
                        <a:t>(A+B)*C</a:t>
                      </a:r>
                      <a:endParaRPr lang="en-US" dirty="0"/>
                    </a:p>
                  </a:txBody>
                  <a:tcPr/>
                </a:tc>
                <a:tc>
                  <a:txBody>
                    <a:bodyPr/>
                    <a:lstStyle/>
                    <a:p>
                      <a:r>
                        <a:rPr lang="en-US" dirty="0" smtClean="0"/>
                        <a:t>*+ABC</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Add A and B</a:t>
                      </a:r>
                      <a:r>
                        <a:rPr lang="en-US" baseline="0" dirty="0" smtClean="0"/>
                        <a:t> multiply the result by C</a:t>
                      </a:r>
                      <a:endParaRPr lang="en-US" dirty="0" smtClean="0"/>
                    </a:p>
                  </a:txBody>
                  <a:tcPr/>
                </a:tc>
                <a:extLst>
                  <a:ext uri="{0D108BD9-81ED-4DB2-BD59-A6C34878D82A}">
                    <a16:rowId xmlns:a16="http://schemas.microsoft.com/office/drawing/2014/main" val="292584880"/>
                  </a:ext>
                </a:extLst>
              </a:tr>
              <a:tr h="449205">
                <a:tc>
                  <a:txBody>
                    <a:bodyPr/>
                    <a:lstStyle/>
                    <a:p>
                      <a:r>
                        <a:rPr lang="en-US" dirty="0" smtClean="0"/>
                        <a:t>A+(B*C)</a:t>
                      </a:r>
                      <a:endParaRPr lang="en-US" dirty="0"/>
                    </a:p>
                  </a:txBody>
                  <a:tcPr/>
                </a:tc>
                <a:tc>
                  <a:txBody>
                    <a:bodyPr/>
                    <a:lstStyle/>
                    <a:p>
                      <a:r>
                        <a:rPr lang="en-US" dirty="0" smtClean="0"/>
                        <a:t>+A*BC</a:t>
                      </a:r>
                      <a:endParaRPr lang="en-US" dirty="0"/>
                    </a:p>
                  </a:txBody>
                  <a:tcPr/>
                </a:tc>
                <a:tc>
                  <a:txBody>
                    <a:bodyPr/>
                    <a:lstStyle/>
                    <a:p>
                      <a:r>
                        <a:rPr lang="en-US" dirty="0" smtClean="0"/>
                        <a:t>Multiply B and C, and add A </a:t>
                      </a:r>
                      <a:endParaRPr lang="en-US" dirty="0"/>
                    </a:p>
                  </a:txBody>
                  <a:tcPr/>
                </a:tc>
                <a:extLst>
                  <a:ext uri="{0D108BD9-81ED-4DB2-BD59-A6C34878D82A}">
                    <a16:rowId xmlns:a16="http://schemas.microsoft.com/office/drawing/2014/main" val="453881865"/>
                  </a:ext>
                </a:extLst>
              </a:tr>
              <a:tr h="775340">
                <a:tc>
                  <a:txBody>
                    <a:bodyPr/>
                    <a:lstStyle/>
                    <a:p>
                      <a:r>
                        <a:rPr lang="en-US" dirty="0" smtClean="0"/>
                        <a:t>A*B+C/D</a:t>
                      </a:r>
                      <a:endParaRPr lang="en-US" dirty="0"/>
                    </a:p>
                  </a:txBody>
                  <a:tcPr/>
                </a:tc>
                <a:tc>
                  <a:txBody>
                    <a:bodyPr/>
                    <a:lstStyle/>
                    <a:p>
                      <a:r>
                        <a:rPr lang="en-US" dirty="0" smtClean="0"/>
                        <a:t>+*AB/CD</a:t>
                      </a:r>
                      <a:endParaRPr lang="en-US" dirty="0"/>
                    </a:p>
                  </a:txBody>
                  <a:tcPr/>
                </a:tc>
                <a:tc>
                  <a:txBody>
                    <a:bodyPr/>
                    <a:lstStyle/>
                    <a:p>
                      <a:r>
                        <a:rPr lang="en-US" dirty="0" smtClean="0"/>
                        <a:t>Multiply A and B, Divide C by D and add the results.</a:t>
                      </a:r>
                      <a:endParaRPr lang="en-US" dirty="0"/>
                    </a:p>
                  </a:txBody>
                  <a:tcPr/>
                </a:tc>
                <a:extLst>
                  <a:ext uri="{0D108BD9-81ED-4DB2-BD59-A6C34878D82A}">
                    <a16:rowId xmlns:a16="http://schemas.microsoft.com/office/drawing/2014/main" val="3994402321"/>
                  </a:ext>
                </a:extLst>
              </a:tr>
              <a:tr h="449205">
                <a:tc>
                  <a:txBody>
                    <a:bodyPr/>
                    <a:lstStyle/>
                    <a:p>
                      <a:r>
                        <a:rPr lang="en-US" dirty="0" smtClean="0"/>
                        <a:t>A*(B+C)/D</a:t>
                      </a:r>
                      <a:endParaRPr lang="en-US" dirty="0"/>
                    </a:p>
                  </a:txBody>
                  <a:tcPr/>
                </a:tc>
                <a:tc>
                  <a:txBody>
                    <a:bodyPr/>
                    <a:lstStyle/>
                    <a:p>
                      <a:r>
                        <a:rPr lang="en-US" dirty="0" smtClean="0"/>
                        <a:t>/*A+BCD</a:t>
                      </a:r>
                      <a:endParaRPr lang="en-US" dirty="0"/>
                    </a:p>
                  </a:txBody>
                  <a:tcPr/>
                </a:tc>
                <a:tc>
                  <a:txBody>
                    <a:bodyPr/>
                    <a:lstStyle/>
                    <a:p>
                      <a:r>
                        <a:rPr lang="en-US" dirty="0" smtClean="0"/>
                        <a:t>Add  B and C, multiply by</a:t>
                      </a:r>
                      <a:r>
                        <a:rPr lang="en-US" baseline="0" dirty="0" smtClean="0"/>
                        <a:t> A, divide by D</a:t>
                      </a:r>
                      <a:endParaRPr lang="en-US" dirty="0"/>
                    </a:p>
                  </a:txBody>
                  <a:tcPr/>
                </a:tc>
                <a:extLst>
                  <a:ext uri="{0D108BD9-81ED-4DB2-BD59-A6C34878D82A}">
                    <a16:rowId xmlns:a16="http://schemas.microsoft.com/office/drawing/2014/main" val="1859310388"/>
                  </a:ext>
                </a:extLst>
              </a:tr>
              <a:tr h="449205">
                <a:tc>
                  <a:txBody>
                    <a:bodyPr/>
                    <a:lstStyle/>
                    <a:p>
                      <a:r>
                        <a:rPr lang="en-US" dirty="0" smtClean="0"/>
                        <a:t>A*(B+C/D)</a:t>
                      </a:r>
                      <a:endParaRPr lang="en-US" dirty="0"/>
                    </a:p>
                  </a:txBody>
                  <a:tcPr/>
                </a:tc>
                <a:tc>
                  <a:txBody>
                    <a:bodyPr/>
                    <a:lstStyle/>
                    <a:p>
                      <a:r>
                        <a:rPr lang="en-US" dirty="0" smtClean="0"/>
                        <a:t>*A+B/CD</a:t>
                      </a:r>
                      <a:endParaRPr lang="en-US" dirty="0"/>
                    </a:p>
                  </a:txBody>
                  <a:tcPr/>
                </a:tc>
                <a:tc>
                  <a:txBody>
                    <a:bodyPr/>
                    <a:lstStyle/>
                    <a:p>
                      <a:r>
                        <a:rPr lang="en-US" dirty="0" smtClean="0"/>
                        <a:t>Divide C</a:t>
                      </a:r>
                      <a:r>
                        <a:rPr lang="en-US" baseline="0" dirty="0" smtClean="0"/>
                        <a:t> by D, add B, Multiply by A.</a:t>
                      </a:r>
                      <a:endParaRPr lang="en-US" dirty="0"/>
                    </a:p>
                  </a:txBody>
                  <a:tcPr/>
                </a:tc>
                <a:extLst>
                  <a:ext uri="{0D108BD9-81ED-4DB2-BD59-A6C34878D82A}">
                    <a16:rowId xmlns:a16="http://schemas.microsoft.com/office/drawing/2014/main" val="601309967"/>
                  </a:ext>
                </a:extLst>
              </a:tr>
            </a:tbl>
          </a:graphicData>
        </a:graphic>
      </p:graphicFrame>
    </p:spTree>
    <p:extLst>
      <p:ext uri="{BB962C8B-B14F-4D97-AF65-F5344CB8AC3E}">
        <p14:creationId xmlns:p14="http://schemas.microsoft.com/office/powerpoint/2010/main" val="1507374744"/>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Algorithm Infix to Prefix</a:t>
            </a:r>
            <a:endParaRPr lang="en-US" dirty="0"/>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772194" y="2325813"/>
            <a:ext cx="8155577" cy="3811964"/>
          </a:xfrm>
          <a:prstGeom prst="rect">
            <a:avLst/>
          </a:prstGeom>
        </p:spPr>
      </p:pic>
    </p:spTree>
    <p:extLst>
      <p:ext uri="{BB962C8B-B14F-4D97-AF65-F5344CB8AC3E}">
        <p14:creationId xmlns:p14="http://schemas.microsoft.com/office/powerpoint/2010/main" val="1772740384"/>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197487"/>
            <a:ext cx="10515600" cy="549273"/>
          </a:xfrm>
        </p:spPr>
        <p:txBody>
          <a:bodyPr/>
          <a:lstStyle/>
          <a:p>
            <a:r>
              <a:rPr lang="en-US" dirty="0" smtClean="0"/>
              <a:t>Cont.</a:t>
            </a:r>
            <a:endParaRPr lang="en-US" dirty="0"/>
          </a:p>
        </p:txBody>
      </p:sp>
      <p:pic>
        <p:nvPicPr>
          <p:cNvPr id="5" name="Picture 4"/>
          <p:cNvPicPr>
            <a:picLocks noChangeAspect="1"/>
          </p:cNvPicPr>
          <p:nvPr/>
        </p:nvPicPr>
        <p:blipFill>
          <a:blip r:embed="rId2"/>
          <a:stretch>
            <a:fillRect/>
          </a:stretch>
        </p:blipFill>
        <p:spPr>
          <a:xfrm>
            <a:off x="2301866" y="1021080"/>
            <a:ext cx="8137533" cy="5665470"/>
          </a:xfrm>
          <a:prstGeom prst="rect">
            <a:avLst/>
          </a:prstGeom>
        </p:spPr>
      </p:pic>
    </p:spTree>
    <p:extLst>
      <p:ext uri="{BB962C8B-B14F-4D97-AF65-F5344CB8AC3E}">
        <p14:creationId xmlns:p14="http://schemas.microsoft.com/office/powerpoint/2010/main" val="3702790520"/>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We </a:t>
            </a:r>
            <a:r>
              <a:rPr lang="en-US" dirty="0"/>
              <a:t>can convert one type of expression to an equivalent other type of expression like infix to postfix, infix to prefix, postfix  to prefix and vice versa</a:t>
            </a:r>
            <a:r>
              <a:rPr lang="en-US" dirty="0" smtClean="0"/>
              <a:t>.</a:t>
            </a:r>
          </a:p>
          <a:p>
            <a:r>
              <a:rPr lang="en-US" dirty="0" smtClean="0"/>
              <a:t> </a:t>
            </a:r>
            <a:r>
              <a:rPr lang="en-US" dirty="0"/>
              <a:t>Stack is used to convert an expression from one type to other. </a:t>
            </a:r>
          </a:p>
        </p:txBody>
      </p:sp>
      <p:sp>
        <p:nvSpPr>
          <p:cNvPr id="3" name="Title 2"/>
          <p:cNvSpPr>
            <a:spLocks noGrp="1"/>
          </p:cNvSpPr>
          <p:nvPr>
            <p:ph type="title"/>
          </p:nvPr>
        </p:nvSpPr>
        <p:spPr/>
        <p:txBody>
          <a:bodyPr/>
          <a:lstStyle/>
          <a:p>
            <a:r>
              <a:rPr lang="en-US" dirty="0"/>
              <a:t>EXPRESSION CONVERSION </a:t>
            </a:r>
          </a:p>
        </p:txBody>
      </p:sp>
    </p:spTree>
    <p:extLst>
      <p:ext uri="{BB962C8B-B14F-4D97-AF65-F5344CB8AC3E}">
        <p14:creationId xmlns:p14="http://schemas.microsoft.com/office/powerpoint/2010/main" val="3405042147"/>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85800" y="264883"/>
            <a:ext cx="9248750" cy="400110"/>
          </a:xfrm>
          <a:prstGeom prst="rect">
            <a:avLst/>
          </a:prstGeom>
        </p:spPr>
        <p:txBody>
          <a:bodyPr wrap="none">
            <a:spAutoFit/>
          </a:bodyPr>
          <a:lstStyle/>
          <a:p>
            <a:r>
              <a:rPr lang="en-US" sz="2000" dirty="0" smtClean="0"/>
              <a:t>Example: Covert </a:t>
            </a:r>
            <a:r>
              <a:rPr lang="en-US" sz="2000" b="1" dirty="0" smtClean="0"/>
              <a:t>(L + </a:t>
            </a:r>
            <a:r>
              <a:rPr lang="en-US" sz="2000" b="1" dirty="0"/>
              <a:t>Y</a:t>
            </a:r>
            <a:r>
              <a:rPr lang="en-US" sz="2000" b="1" dirty="0" smtClean="0"/>
              <a:t>) / T + M (A + B) / C </a:t>
            </a:r>
            <a:r>
              <a:rPr lang="en-US" sz="2000" dirty="0"/>
              <a:t>into </a:t>
            </a:r>
            <a:r>
              <a:rPr lang="en-US" sz="2000" dirty="0" smtClean="0"/>
              <a:t>prefix </a:t>
            </a:r>
            <a:r>
              <a:rPr lang="en-US" sz="2000" dirty="0"/>
              <a:t>expression using STACK.</a:t>
            </a:r>
          </a:p>
        </p:txBody>
      </p:sp>
      <p:pic>
        <p:nvPicPr>
          <p:cNvPr id="13" name="Picture 12"/>
          <p:cNvPicPr>
            <a:picLocks noChangeAspect="1"/>
          </p:cNvPicPr>
          <p:nvPr/>
        </p:nvPicPr>
        <p:blipFill>
          <a:blip r:embed="rId2"/>
          <a:stretch>
            <a:fillRect/>
          </a:stretch>
        </p:blipFill>
        <p:spPr>
          <a:xfrm>
            <a:off x="1936668" y="807720"/>
            <a:ext cx="8670372" cy="6050280"/>
          </a:xfrm>
          <a:prstGeom prst="rect">
            <a:avLst/>
          </a:prstGeom>
        </p:spPr>
      </p:pic>
    </p:spTree>
    <p:extLst>
      <p:ext uri="{BB962C8B-B14F-4D97-AF65-F5344CB8AC3E}">
        <p14:creationId xmlns:p14="http://schemas.microsoft.com/office/powerpoint/2010/main" val="543626441"/>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85800" y="127723"/>
            <a:ext cx="9319282" cy="400110"/>
          </a:xfrm>
          <a:prstGeom prst="rect">
            <a:avLst/>
          </a:prstGeom>
        </p:spPr>
        <p:txBody>
          <a:bodyPr wrap="none">
            <a:spAutoFit/>
          </a:bodyPr>
          <a:lstStyle/>
          <a:p>
            <a:r>
              <a:rPr lang="en-US" sz="2000" dirty="0"/>
              <a:t>Example </a:t>
            </a:r>
            <a:r>
              <a:rPr lang="en-US" sz="2000" dirty="0" smtClean="0"/>
              <a:t>: Covert </a:t>
            </a:r>
            <a:r>
              <a:rPr lang="en-US" sz="2000" b="1" dirty="0" smtClean="0"/>
              <a:t>(L + </a:t>
            </a:r>
            <a:r>
              <a:rPr lang="en-US" sz="2000" b="1" dirty="0"/>
              <a:t>Y</a:t>
            </a:r>
            <a:r>
              <a:rPr lang="en-US" sz="2000" b="1" dirty="0" smtClean="0"/>
              <a:t>) / T + M (A + B) / C </a:t>
            </a:r>
            <a:r>
              <a:rPr lang="en-US" sz="2000" dirty="0"/>
              <a:t>into </a:t>
            </a:r>
            <a:r>
              <a:rPr lang="en-US" sz="2000" dirty="0" smtClean="0"/>
              <a:t>prefix </a:t>
            </a:r>
            <a:r>
              <a:rPr lang="en-US" sz="2000" dirty="0"/>
              <a:t>expression using STACK.</a:t>
            </a:r>
          </a:p>
        </p:txBody>
      </p:sp>
      <p:pic>
        <p:nvPicPr>
          <p:cNvPr id="5" name="Picture 4"/>
          <p:cNvPicPr>
            <a:picLocks noChangeAspect="1"/>
          </p:cNvPicPr>
          <p:nvPr/>
        </p:nvPicPr>
        <p:blipFill>
          <a:blip r:embed="rId2"/>
          <a:stretch>
            <a:fillRect/>
          </a:stretch>
        </p:blipFill>
        <p:spPr>
          <a:xfrm>
            <a:off x="1767862" y="927655"/>
            <a:ext cx="8237220" cy="5539820"/>
          </a:xfrm>
          <a:prstGeom prst="rect">
            <a:avLst/>
          </a:prstGeom>
        </p:spPr>
      </p:pic>
    </p:spTree>
    <p:extLst>
      <p:ext uri="{BB962C8B-B14F-4D97-AF65-F5344CB8AC3E}">
        <p14:creationId xmlns:p14="http://schemas.microsoft.com/office/powerpoint/2010/main" val="438852397"/>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85800" y="127723"/>
            <a:ext cx="9319282" cy="400110"/>
          </a:xfrm>
          <a:prstGeom prst="rect">
            <a:avLst/>
          </a:prstGeom>
        </p:spPr>
        <p:txBody>
          <a:bodyPr wrap="none">
            <a:spAutoFit/>
          </a:bodyPr>
          <a:lstStyle/>
          <a:p>
            <a:r>
              <a:rPr lang="en-US" sz="2000" dirty="0"/>
              <a:t>Example </a:t>
            </a:r>
            <a:r>
              <a:rPr lang="en-US" sz="2000" dirty="0" smtClean="0"/>
              <a:t>: Covert </a:t>
            </a:r>
            <a:r>
              <a:rPr lang="en-US" sz="2000" b="1" dirty="0" smtClean="0"/>
              <a:t>(L + </a:t>
            </a:r>
            <a:r>
              <a:rPr lang="en-US" sz="2000" b="1" dirty="0"/>
              <a:t>Y</a:t>
            </a:r>
            <a:r>
              <a:rPr lang="en-US" sz="2000" b="1" dirty="0" smtClean="0"/>
              <a:t>) / T + M (A + B) / C </a:t>
            </a:r>
            <a:r>
              <a:rPr lang="en-US" sz="2000" dirty="0"/>
              <a:t>into </a:t>
            </a:r>
            <a:r>
              <a:rPr lang="en-US" sz="2000" dirty="0" smtClean="0"/>
              <a:t>prefix </a:t>
            </a:r>
            <a:r>
              <a:rPr lang="en-US" sz="2000" dirty="0"/>
              <a:t>expression using STACK.</a:t>
            </a:r>
          </a:p>
        </p:txBody>
      </p:sp>
      <p:pic>
        <p:nvPicPr>
          <p:cNvPr id="2" name="Picture 1"/>
          <p:cNvPicPr>
            <a:picLocks noChangeAspect="1"/>
          </p:cNvPicPr>
          <p:nvPr/>
        </p:nvPicPr>
        <p:blipFill>
          <a:blip r:embed="rId2"/>
          <a:stretch>
            <a:fillRect/>
          </a:stretch>
        </p:blipFill>
        <p:spPr>
          <a:xfrm>
            <a:off x="2609583" y="962024"/>
            <a:ext cx="6961137" cy="5438775"/>
          </a:xfrm>
          <a:prstGeom prst="rect">
            <a:avLst/>
          </a:prstGeom>
        </p:spPr>
      </p:pic>
    </p:spTree>
    <p:extLst>
      <p:ext uri="{BB962C8B-B14F-4D97-AF65-F5344CB8AC3E}">
        <p14:creationId xmlns:p14="http://schemas.microsoft.com/office/powerpoint/2010/main" val="2413436215"/>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757720" y="1934368"/>
            <a:ext cx="7204183" cy="4298792"/>
          </a:xfrm>
          <a:prstGeom prst="rect">
            <a:avLst/>
          </a:prstGeom>
        </p:spPr>
      </p:pic>
      <p:sp>
        <p:nvSpPr>
          <p:cNvPr id="5" name="Rectangle 4"/>
          <p:cNvSpPr/>
          <p:nvPr/>
        </p:nvSpPr>
        <p:spPr>
          <a:xfrm>
            <a:off x="746759" y="560755"/>
            <a:ext cx="10030097" cy="400110"/>
          </a:xfrm>
          <a:prstGeom prst="rect">
            <a:avLst/>
          </a:prstGeom>
        </p:spPr>
        <p:txBody>
          <a:bodyPr wrap="square">
            <a:spAutoFit/>
          </a:bodyPr>
          <a:lstStyle/>
          <a:p>
            <a:r>
              <a:rPr lang="en-US" sz="2000" dirty="0"/>
              <a:t>Example : Covert </a:t>
            </a:r>
            <a:r>
              <a:rPr lang="en-US" sz="2000" b="1" dirty="0"/>
              <a:t>(L + Y) / T + M (A + B) / C </a:t>
            </a:r>
            <a:r>
              <a:rPr lang="en-US" sz="2000" dirty="0"/>
              <a:t>into prefix expression using STACK.</a:t>
            </a:r>
          </a:p>
        </p:txBody>
      </p:sp>
    </p:spTree>
    <p:extLst>
      <p:ext uri="{BB962C8B-B14F-4D97-AF65-F5344CB8AC3E}">
        <p14:creationId xmlns:p14="http://schemas.microsoft.com/office/powerpoint/2010/main" val="4220160849"/>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rotWithShape="1">
          <a:blip r:embed="rId2">
            <a:extLst>
              <a:ext uri="{BEBA8EAE-BF5A-486C-A8C5-ECC9F3942E4B}">
                <a14:imgProps xmlns:a14="http://schemas.microsoft.com/office/drawing/2010/main">
                  <a14:imgLayer r:embed="rId3">
                    <a14:imgEffect>
                      <a14:brightnessContrast contrast="40000"/>
                    </a14:imgEffect>
                  </a14:imgLayer>
                </a14:imgProps>
              </a:ext>
            </a:extLst>
          </a:blip>
          <a:srcRect t="15266"/>
          <a:stretch/>
        </p:blipFill>
        <p:spPr>
          <a:xfrm>
            <a:off x="1763486" y="1436915"/>
            <a:ext cx="8467689" cy="4305004"/>
          </a:xfrm>
          <a:prstGeom prst="rect">
            <a:avLst/>
          </a:prstGeom>
        </p:spPr>
      </p:pic>
      <p:sp>
        <p:nvSpPr>
          <p:cNvPr id="7" name="Rectangle 6"/>
          <p:cNvSpPr/>
          <p:nvPr/>
        </p:nvSpPr>
        <p:spPr>
          <a:xfrm>
            <a:off x="1355271" y="547689"/>
            <a:ext cx="10049537" cy="400110"/>
          </a:xfrm>
          <a:prstGeom prst="rect">
            <a:avLst/>
          </a:prstGeom>
        </p:spPr>
        <p:txBody>
          <a:bodyPr wrap="square">
            <a:spAutoFit/>
          </a:bodyPr>
          <a:lstStyle/>
          <a:p>
            <a:r>
              <a:rPr lang="en-US" sz="2000" dirty="0"/>
              <a:t>Example : Covert </a:t>
            </a:r>
            <a:r>
              <a:rPr lang="en-US" sz="2000" b="1" dirty="0" smtClean="0"/>
              <a:t>A + (B * C) </a:t>
            </a:r>
            <a:r>
              <a:rPr lang="en-US" sz="2000" dirty="0" smtClean="0"/>
              <a:t>into </a:t>
            </a:r>
            <a:r>
              <a:rPr lang="en-US" sz="2000" dirty="0"/>
              <a:t>prefix expression using STACK.</a:t>
            </a:r>
          </a:p>
        </p:txBody>
      </p:sp>
    </p:spTree>
    <p:extLst>
      <p:ext uri="{BB962C8B-B14F-4D97-AF65-F5344CB8AC3E}">
        <p14:creationId xmlns:p14="http://schemas.microsoft.com/office/powerpoint/2010/main" val="1063790703"/>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3416"/>
          <a:stretch/>
        </p:blipFill>
        <p:spPr>
          <a:xfrm>
            <a:off x="2694213" y="1175657"/>
            <a:ext cx="7886701" cy="5551714"/>
          </a:xfrm>
          <a:prstGeom prst="rect">
            <a:avLst/>
          </a:prstGeom>
        </p:spPr>
      </p:pic>
      <p:sp>
        <p:nvSpPr>
          <p:cNvPr id="5" name="Rectangle 4"/>
          <p:cNvSpPr/>
          <p:nvPr/>
        </p:nvSpPr>
        <p:spPr>
          <a:xfrm>
            <a:off x="702127" y="307047"/>
            <a:ext cx="10049537" cy="400110"/>
          </a:xfrm>
          <a:prstGeom prst="rect">
            <a:avLst/>
          </a:prstGeom>
        </p:spPr>
        <p:txBody>
          <a:bodyPr wrap="square">
            <a:spAutoFit/>
          </a:bodyPr>
          <a:lstStyle/>
          <a:p>
            <a:r>
              <a:rPr lang="en-US" sz="2000" dirty="0"/>
              <a:t>Example : Covert </a:t>
            </a:r>
            <a:r>
              <a:rPr lang="en-US" sz="2000" b="1" dirty="0"/>
              <a:t> 4 * 9 / (( 3 – 5 ) + 8 ) – 7 + 2 </a:t>
            </a:r>
            <a:r>
              <a:rPr lang="en-US" sz="2000" dirty="0"/>
              <a:t>into prefix expression using STACK.</a:t>
            </a:r>
          </a:p>
        </p:txBody>
      </p:sp>
      <p:sp>
        <p:nvSpPr>
          <p:cNvPr id="7" name="Rectangle 6"/>
          <p:cNvSpPr/>
          <p:nvPr/>
        </p:nvSpPr>
        <p:spPr>
          <a:xfrm>
            <a:off x="930728" y="806973"/>
            <a:ext cx="3363686" cy="400110"/>
          </a:xfrm>
          <a:prstGeom prst="rect">
            <a:avLst/>
          </a:prstGeom>
          <a:solidFill>
            <a:schemeClr val="bg1"/>
          </a:solidFill>
        </p:spPr>
        <p:txBody>
          <a:bodyPr wrap="square">
            <a:spAutoFit/>
          </a:bodyPr>
          <a:lstStyle/>
          <a:p>
            <a:r>
              <a:rPr lang="en-US" sz="2000" b="1" dirty="0" smtClean="0"/>
              <a:t>2 +7 - ) 8 + ) 5 – 3 ( ( / 9 * 4</a:t>
            </a:r>
            <a:endParaRPr lang="en-US" sz="2000" b="1" dirty="0"/>
          </a:p>
        </p:txBody>
      </p:sp>
    </p:spTree>
    <p:extLst>
      <p:ext uri="{BB962C8B-B14F-4D97-AF65-F5344CB8AC3E}">
        <p14:creationId xmlns:p14="http://schemas.microsoft.com/office/powerpoint/2010/main" val="2021884020"/>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601566"/>
            <a:ext cx="10515600" cy="5032375"/>
          </a:xfrm>
        </p:spPr>
        <p:txBody>
          <a:bodyPr/>
          <a:lstStyle/>
          <a:p>
            <a:pPr marL="0" indent="0">
              <a:buNone/>
            </a:pPr>
            <a:r>
              <a:rPr lang="en-US" b="1" dirty="0" smtClean="0"/>
              <a:t>Postfix expression evaluation</a:t>
            </a:r>
          </a:p>
          <a:p>
            <a:pPr algn="just"/>
            <a:r>
              <a:rPr lang="en-US" dirty="0"/>
              <a:t>The expressions written in postfix form are evaluated faster than infix notation</a:t>
            </a:r>
            <a:r>
              <a:rPr lang="en-US" dirty="0" smtClean="0"/>
              <a:t>.</a:t>
            </a:r>
          </a:p>
          <a:p>
            <a:pPr algn="just"/>
            <a:r>
              <a:rPr lang="en-US" dirty="0" smtClean="0"/>
              <a:t>Parentheses </a:t>
            </a:r>
            <a:r>
              <a:rPr lang="en-US" dirty="0"/>
              <a:t>are not used in postfix expression. </a:t>
            </a:r>
            <a:endParaRPr lang="en-US" dirty="0" smtClean="0"/>
          </a:p>
          <a:p>
            <a:pPr algn="just"/>
            <a:r>
              <a:rPr lang="en-US" dirty="0" smtClean="0"/>
              <a:t>Generally </a:t>
            </a:r>
            <a:r>
              <a:rPr lang="en-US" dirty="0"/>
              <a:t>postfix expressions are free from operator precedence that's why they are preferred in computer systems. </a:t>
            </a:r>
            <a:endParaRPr lang="en-US" dirty="0" smtClean="0"/>
          </a:p>
          <a:p>
            <a:pPr algn="just"/>
            <a:r>
              <a:rPr lang="en-US" dirty="0" smtClean="0"/>
              <a:t>A </a:t>
            </a:r>
            <a:r>
              <a:rPr lang="en-US" dirty="0"/>
              <a:t>computer system uses postfix form to represent expression. </a:t>
            </a:r>
            <a:endParaRPr lang="en-US" dirty="0" smtClean="0"/>
          </a:p>
          <a:p>
            <a:pPr algn="just"/>
            <a:r>
              <a:rPr lang="en-US" dirty="0" smtClean="0"/>
              <a:t>A </a:t>
            </a:r>
            <a:r>
              <a:rPr lang="en-US" dirty="0"/>
              <a:t>postfix expression can easily be evaluated using the stack data structure.</a:t>
            </a:r>
            <a:endParaRPr lang="en-US" b="1" dirty="0"/>
          </a:p>
        </p:txBody>
      </p:sp>
      <p:sp>
        <p:nvSpPr>
          <p:cNvPr id="3" name="Title 2"/>
          <p:cNvSpPr>
            <a:spLocks noGrp="1"/>
          </p:cNvSpPr>
          <p:nvPr>
            <p:ph type="title"/>
          </p:nvPr>
        </p:nvSpPr>
        <p:spPr/>
        <p:txBody>
          <a:bodyPr/>
          <a:lstStyle/>
          <a:p>
            <a:r>
              <a:rPr lang="en-US" dirty="0" smtClean="0"/>
              <a:t>Expression Evaluation</a:t>
            </a:r>
            <a:endParaRPr lang="en-US" dirty="0"/>
          </a:p>
        </p:txBody>
      </p:sp>
    </p:spTree>
    <p:extLst>
      <p:ext uri="{BB962C8B-B14F-4D97-AF65-F5344CB8AC3E}">
        <p14:creationId xmlns:p14="http://schemas.microsoft.com/office/powerpoint/2010/main" val="2445878451"/>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dirty="0" smtClean="0"/>
              <a:t>Algorithm: </a:t>
            </a:r>
            <a:r>
              <a:rPr lang="en-US" sz="3200" b="1" dirty="0" smtClean="0"/>
              <a:t>Postfix </a:t>
            </a:r>
            <a:r>
              <a:rPr lang="en-US" sz="3200" b="1" dirty="0"/>
              <a:t>expression evaluation</a:t>
            </a:r>
            <a:br>
              <a:rPr lang="en-US" sz="3200" b="1" dirty="0"/>
            </a:br>
            <a:endParaRPr lang="en-US" sz="3200" dirty="0"/>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contrast="20000"/>
                    </a14:imgEffect>
                  </a14:imgLayer>
                </a14:imgProps>
              </a:ext>
            </a:extLst>
          </a:blip>
          <a:stretch>
            <a:fillRect/>
          </a:stretch>
        </p:blipFill>
        <p:spPr>
          <a:xfrm rot="60000">
            <a:off x="4052887" y="1412098"/>
            <a:ext cx="7300913" cy="5445902"/>
          </a:xfrm>
          <a:prstGeom prst="rect">
            <a:avLst/>
          </a:prstGeom>
        </p:spPr>
      </p:pic>
    </p:spTree>
    <p:extLst>
      <p:ext uri="{BB962C8B-B14F-4D97-AF65-F5344CB8AC3E}">
        <p14:creationId xmlns:p14="http://schemas.microsoft.com/office/powerpoint/2010/main" val="3168666468"/>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825625"/>
            <a:ext cx="8714014" cy="4351338"/>
          </a:xfrm>
        </p:spPr>
        <p:txBody>
          <a:bodyPr/>
          <a:lstStyle/>
          <a:p>
            <a:r>
              <a:rPr lang="en-US" sz="2400" dirty="0" smtClean="0"/>
              <a:t>The total number of items I the expression “A/C-DE*+” are 9. So there will e 9 iterations of the loop.</a:t>
            </a:r>
          </a:p>
          <a:p>
            <a:pPr marL="514350" indent="-514350">
              <a:buFont typeface="+mj-lt"/>
              <a:buAutoNum type="arabicPeriod"/>
            </a:pPr>
            <a:r>
              <a:rPr lang="en-US" sz="2400" dirty="0" smtClean="0"/>
              <a:t>In the 1</a:t>
            </a:r>
            <a:r>
              <a:rPr lang="en-US" sz="2400" baseline="30000" dirty="0" smtClean="0"/>
              <a:t>st</a:t>
            </a:r>
            <a:r>
              <a:rPr lang="en-US" sz="2400" dirty="0" smtClean="0"/>
              <a:t>  iteration the value of A is pushed onto the stack. The status of stack will be:</a:t>
            </a:r>
          </a:p>
          <a:p>
            <a:pPr marL="514350" indent="-514350">
              <a:buFont typeface="+mj-lt"/>
              <a:buAutoNum type="arabicPeriod"/>
            </a:pPr>
            <a:endParaRPr lang="en-US" sz="2400" dirty="0"/>
          </a:p>
          <a:p>
            <a:pPr marL="514350" indent="-514350">
              <a:buFont typeface="+mj-lt"/>
              <a:buAutoNum type="arabicPeriod"/>
            </a:pPr>
            <a:r>
              <a:rPr lang="en-US" sz="2400" dirty="0"/>
              <a:t>In the </a:t>
            </a:r>
            <a:r>
              <a:rPr lang="en-US" sz="2400" dirty="0" smtClean="0"/>
              <a:t>2</a:t>
            </a:r>
            <a:r>
              <a:rPr lang="en-US" sz="2400" baseline="30000" dirty="0" smtClean="0"/>
              <a:t>nd</a:t>
            </a:r>
            <a:r>
              <a:rPr lang="en-US" sz="2400" dirty="0" smtClean="0"/>
              <a:t> </a:t>
            </a:r>
            <a:r>
              <a:rPr lang="en-US" sz="2400" dirty="0"/>
              <a:t>iteration the value of </a:t>
            </a:r>
            <a:r>
              <a:rPr lang="en-US" sz="2400" dirty="0" smtClean="0"/>
              <a:t>B </a:t>
            </a:r>
            <a:r>
              <a:rPr lang="en-US" sz="2400" dirty="0"/>
              <a:t>is pushed onto the stack. The status of stack will be</a:t>
            </a:r>
            <a:r>
              <a:rPr lang="en-US" sz="2400" dirty="0" smtClean="0"/>
              <a:t>:</a:t>
            </a:r>
          </a:p>
          <a:p>
            <a:pPr marL="514350" indent="-514350">
              <a:buFont typeface="+mj-lt"/>
              <a:buAutoNum type="arabicPeriod"/>
            </a:pPr>
            <a:endParaRPr lang="en-US" sz="2400" dirty="0"/>
          </a:p>
          <a:p>
            <a:pPr marL="514350" indent="-514350" algn="just">
              <a:buFont typeface="+mj-lt"/>
              <a:buAutoNum type="arabicPeriod"/>
            </a:pPr>
            <a:r>
              <a:rPr lang="en-US" sz="2400" dirty="0"/>
              <a:t>In </a:t>
            </a:r>
            <a:r>
              <a:rPr lang="en-US" sz="2400" dirty="0" smtClean="0"/>
              <a:t>3</a:t>
            </a:r>
            <a:r>
              <a:rPr lang="en-US" sz="2400" baseline="30000" dirty="0" smtClean="0"/>
              <a:t>rd</a:t>
            </a:r>
            <a:r>
              <a:rPr lang="en-US" sz="2400" dirty="0" smtClean="0"/>
              <a:t> </a:t>
            </a:r>
            <a:r>
              <a:rPr lang="en-US" sz="2400" dirty="0"/>
              <a:t>iteration the </a:t>
            </a:r>
            <a:r>
              <a:rPr lang="en-US" sz="2400" dirty="0" smtClean="0"/>
              <a:t>operator ‘/’ is encountered, so the two values 2 and 6 are popped form the stack, and division operation is performed. The calculated result will be stored back onto the stack. </a:t>
            </a:r>
            <a:r>
              <a:rPr lang="en-US" sz="2400" dirty="0"/>
              <a:t>The status of stack will be:</a:t>
            </a:r>
          </a:p>
          <a:p>
            <a:pPr marL="514350" indent="-514350" algn="just">
              <a:buFont typeface="+mj-lt"/>
              <a:buAutoNum type="arabicPeriod"/>
            </a:pPr>
            <a:endParaRPr lang="en-US" sz="2400" dirty="0"/>
          </a:p>
          <a:p>
            <a:pPr marL="514350" indent="-514350">
              <a:buFont typeface="+mj-lt"/>
              <a:buAutoNum type="arabicPeriod"/>
            </a:pPr>
            <a:endParaRPr lang="en-US" sz="2400" dirty="0"/>
          </a:p>
        </p:txBody>
      </p:sp>
      <p:sp>
        <p:nvSpPr>
          <p:cNvPr id="3" name="Title 2"/>
          <p:cNvSpPr>
            <a:spLocks noGrp="1"/>
          </p:cNvSpPr>
          <p:nvPr>
            <p:ph type="title"/>
          </p:nvPr>
        </p:nvSpPr>
        <p:spPr/>
        <p:txBody>
          <a:bodyPr/>
          <a:lstStyle/>
          <a:p>
            <a:r>
              <a:rPr lang="en-US" dirty="0" smtClean="0"/>
              <a:t>Example: </a:t>
            </a:r>
            <a:br>
              <a:rPr lang="en-US" dirty="0" smtClean="0"/>
            </a:br>
            <a:r>
              <a:rPr lang="en-US" sz="3200" dirty="0" smtClean="0"/>
              <a:t>“</a:t>
            </a:r>
            <a:r>
              <a:rPr lang="en-US" sz="3200" dirty="0" smtClean="0"/>
              <a:t>AB/C-DE</a:t>
            </a:r>
            <a:r>
              <a:rPr lang="en-US" sz="3200" dirty="0"/>
              <a:t>*+” </a:t>
            </a:r>
            <a:r>
              <a:rPr lang="en-US" sz="3200" dirty="0" smtClean="0"/>
              <a:t>when A=6,B=2, C=1,D=3,E=4</a:t>
            </a:r>
            <a:r>
              <a:rPr lang="en-US" dirty="0" smtClean="0"/>
              <a:t> </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161231895"/>
              </p:ext>
            </p:extLst>
          </p:nvPr>
        </p:nvGraphicFramePr>
        <p:xfrm>
          <a:off x="9862457" y="2542304"/>
          <a:ext cx="1640114" cy="741680"/>
        </p:xfrm>
        <a:graphic>
          <a:graphicData uri="http://schemas.openxmlformats.org/drawingml/2006/table">
            <a:tbl>
              <a:tblPr firstRow="1" bandRow="1">
                <a:tableStyleId>{5940675A-B579-460E-94D1-54222C63F5DA}</a:tableStyleId>
              </a:tblPr>
              <a:tblGrid>
                <a:gridCol w="1640114">
                  <a:extLst>
                    <a:ext uri="{9D8B030D-6E8A-4147-A177-3AD203B41FA5}">
                      <a16:colId xmlns:a16="http://schemas.microsoft.com/office/drawing/2014/main" val="592167730"/>
                    </a:ext>
                  </a:extLst>
                </a:gridCol>
              </a:tblGrid>
              <a:tr h="370840">
                <a:tc>
                  <a:txBody>
                    <a:bodyPr/>
                    <a:lstStyle/>
                    <a:p>
                      <a:endParaRPr lang="en-US" dirty="0"/>
                    </a:p>
                  </a:txBody>
                  <a:tcPr>
                    <a:lnT w="12700" cmpd="sng">
                      <a:noFill/>
                    </a:lnT>
                  </a:tcPr>
                </a:tc>
                <a:extLst>
                  <a:ext uri="{0D108BD9-81ED-4DB2-BD59-A6C34878D82A}">
                    <a16:rowId xmlns:a16="http://schemas.microsoft.com/office/drawing/2014/main" val="3357645827"/>
                  </a:ext>
                </a:extLst>
              </a:tr>
              <a:tr h="370840">
                <a:tc>
                  <a:txBody>
                    <a:bodyPr/>
                    <a:lstStyle/>
                    <a:p>
                      <a:pPr algn="ctr"/>
                      <a:r>
                        <a:rPr lang="en-US" dirty="0" smtClean="0"/>
                        <a:t>6</a:t>
                      </a:r>
                      <a:endParaRPr lang="en-US" dirty="0"/>
                    </a:p>
                  </a:txBody>
                  <a:tcPr/>
                </a:tc>
                <a:extLst>
                  <a:ext uri="{0D108BD9-81ED-4DB2-BD59-A6C34878D82A}">
                    <a16:rowId xmlns:a16="http://schemas.microsoft.com/office/drawing/2014/main" val="401103654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971560770"/>
              </p:ext>
            </p:extLst>
          </p:nvPr>
        </p:nvGraphicFramePr>
        <p:xfrm>
          <a:off x="9862457" y="3950177"/>
          <a:ext cx="1640114" cy="1112520"/>
        </p:xfrm>
        <a:graphic>
          <a:graphicData uri="http://schemas.openxmlformats.org/drawingml/2006/table">
            <a:tbl>
              <a:tblPr firstRow="1" bandRow="1">
                <a:tableStyleId>{5940675A-B579-460E-94D1-54222C63F5DA}</a:tableStyleId>
              </a:tblPr>
              <a:tblGrid>
                <a:gridCol w="1640114">
                  <a:extLst>
                    <a:ext uri="{9D8B030D-6E8A-4147-A177-3AD203B41FA5}">
                      <a16:colId xmlns:a16="http://schemas.microsoft.com/office/drawing/2014/main" val="592167730"/>
                    </a:ext>
                  </a:extLst>
                </a:gridCol>
              </a:tblGrid>
              <a:tr h="370840">
                <a:tc>
                  <a:txBody>
                    <a:bodyPr/>
                    <a:lstStyle/>
                    <a:p>
                      <a:endParaRPr lang="en-US" dirty="0"/>
                    </a:p>
                  </a:txBody>
                  <a:tcPr>
                    <a:lnT w="12700" cmpd="sng">
                      <a:noFill/>
                    </a:lnT>
                  </a:tcPr>
                </a:tc>
                <a:extLst>
                  <a:ext uri="{0D108BD9-81ED-4DB2-BD59-A6C34878D82A}">
                    <a16:rowId xmlns:a16="http://schemas.microsoft.com/office/drawing/2014/main" val="3357645827"/>
                  </a:ext>
                </a:extLst>
              </a:tr>
              <a:tr h="370840">
                <a:tc>
                  <a:txBody>
                    <a:bodyPr/>
                    <a:lstStyle/>
                    <a:p>
                      <a:pPr algn="ctr"/>
                      <a:r>
                        <a:rPr lang="en-US" dirty="0" smtClean="0"/>
                        <a:t>2</a:t>
                      </a:r>
                      <a:endParaRPr lang="en-US" dirty="0"/>
                    </a:p>
                  </a:txBody>
                  <a:tcPr/>
                </a:tc>
                <a:extLst>
                  <a:ext uri="{0D108BD9-81ED-4DB2-BD59-A6C34878D82A}">
                    <a16:rowId xmlns:a16="http://schemas.microsoft.com/office/drawing/2014/main" val="4011036543"/>
                  </a:ext>
                </a:extLst>
              </a:tr>
              <a:tr h="370840">
                <a:tc>
                  <a:txBody>
                    <a:bodyPr/>
                    <a:lstStyle/>
                    <a:p>
                      <a:pPr algn="ctr"/>
                      <a:r>
                        <a:rPr lang="en-US" dirty="0" smtClean="0"/>
                        <a:t>6</a:t>
                      </a:r>
                      <a:endParaRPr lang="en-US" dirty="0"/>
                    </a:p>
                  </a:txBody>
                  <a:tcPr/>
                </a:tc>
                <a:extLst>
                  <a:ext uri="{0D108BD9-81ED-4DB2-BD59-A6C34878D82A}">
                    <a16:rowId xmlns:a16="http://schemas.microsoft.com/office/drawing/2014/main" val="83744485"/>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786898178"/>
              </p:ext>
            </p:extLst>
          </p:nvPr>
        </p:nvGraphicFramePr>
        <p:xfrm>
          <a:off x="9862457" y="5683101"/>
          <a:ext cx="1640114" cy="741680"/>
        </p:xfrm>
        <a:graphic>
          <a:graphicData uri="http://schemas.openxmlformats.org/drawingml/2006/table">
            <a:tbl>
              <a:tblPr firstRow="1" bandRow="1">
                <a:tableStyleId>{5940675A-B579-460E-94D1-54222C63F5DA}</a:tableStyleId>
              </a:tblPr>
              <a:tblGrid>
                <a:gridCol w="1640114">
                  <a:extLst>
                    <a:ext uri="{9D8B030D-6E8A-4147-A177-3AD203B41FA5}">
                      <a16:colId xmlns:a16="http://schemas.microsoft.com/office/drawing/2014/main" val="592167730"/>
                    </a:ext>
                  </a:extLst>
                </a:gridCol>
              </a:tblGrid>
              <a:tr h="370840">
                <a:tc>
                  <a:txBody>
                    <a:bodyPr/>
                    <a:lstStyle/>
                    <a:p>
                      <a:endParaRPr lang="en-US" dirty="0"/>
                    </a:p>
                  </a:txBody>
                  <a:tcPr>
                    <a:lnT w="12700" cmpd="sng">
                      <a:noFill/>
                    </a:lnT>
                  </a:tcPr>
                </a:tc>
                <a:extLst>
                  <a:ext uri="{0D108BD9-81ED-4DB2-BD59-A6C34878D82A}">
                    <a16:rowId xmlns:a16="http://schemas.microsoft.com/office/drawing/2014/main" val="3357645827"/>
                  </a:ext>
                </a:extLst>
              </a:tr>
              <a:tr h="370840">
                <a:tc>
                  <a:txBody>
                    <a:bodyPr/>
                    <a:lstStyle/>
                    <a:p>
                      <a:pPr algn="ctr"/>
                      <a:r>
                        <a:rPr lang="en-US" dirty="0" smtClean="0"/>
                        <a:t>3</a:t>
                      </a:r>
                      <a:endParaRPr lang="en-US" dirty="0"/>
                    </a:p>
                  </a:txBody>
                  <a:tcPr/>
                </a:tc>
                <a:extLst>
                  <a:ext uri="{0D108BD9-81ED-4DB2-BD59-A6C34878D82A}">
                    <a16:rowId xmlns:a16="http://schemas.microsoft.com/office/drawing/2014/main" val="4011036543"/>
                  </a:ext>
                </a:extLst>
              </a:tr>
            </a:tbl>
          </a:graphicData>
        </a:graphic>
      </p:graphicFrame>
    </p:spTree>
    <p:extLst>
      <p:ext uri="{BB962C8B-B14F-4D97-AF65-F5344CB8AC3E}">
        <p14:creationId xmlns:p14="http://schemas.microsoft.com/office/powerpoint/2010/main" val="3815104354"/>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825625"/>
            <a:ext cx="8175171" cy="4351338"/>
          </a:xfrm>
        </p:spPr>
        <p:txBody>
          <a:bodyPr/>
          <a:lstStyle/>
          <a:p>
            <a:pPr marL="514350" indent="-514350">
              <a:buFont typeface="+mj-lt"/>
              <a:buAutoNum type="arabicPeriod" startAt="4"/>
            </a:pPr>
            <a:r>
              <a:rPr lang="en-US" sz="2000" dirty="0" smtClean="0"/>
              <a:t>In </a:t>
            </a:r>
            <a:r>
              <a:rPr lang="en-US" sz="2000" dirty="0"/>
              <a:t>the </a:t>
            </a:r>
            <a:r>
              <a:rPr lang="en-US" sz="2000" dirty="0" smtClean="0"/>
              <a:t>4</a:t>
            </a:r>
            <a:r>
              <a:rPr lang="en-US" sz="2000" baseline="30000" dirty="0" smtClean="0"/>
              <a:t>th</a:t>
            </a:r>
            <a:r>
              <a:rPr lang="en-US" sz="2000" dirty="0" smtClean="0"/>
              <a:t>  </a:t>
            </a:r>
            <a:r>
              <a:rPr lang="en-US" sz="2000" dirty="0"/>
              <a:t>iteration the value </a:t>
            </a:r>
            <a:r>
              <a:rPr lang="en-US" sz="2000" dirty="0" smtClean="0"/>
              <a:t>of C is </a:t>
            </a:r>
            <a:r>
              <a:rPr lang="en-US" sz="2000" dirty="0"/>
              <a:t>pushed onto the stack. The status of stack will be</a:t>
            </a:r>
            <a:r>
              <a:rPr lang="en-US" sz="2000" dirty="0" smtClean="0"/>
              <a:t>:</a:t>
            </a:r>
          </a:p>
          <a:p>
            <a:pPr marL="514350" indent="-514350">
              <a:buFont typeface="+mj-lt"/>
              <a:buAutoNum type="arabicPeriod" startAt="4"/>
            </a:pPr>
            <a:endParaRPr lang="en-US" sz="2000" dirty="0"/>
          </a:p>
          <a:p>
            <a:pPr marL="514350" indent="-514350" algn="just">
              <a:buFont typeface="+mj-lt"/>
              <a:buAutoNum type="arabicPeriod" startAt="4"/>
            </a:pPr>
            <a:r>
              <a:rPr lang="en-US" sz="2000" dirty="0"/>
              <a:t>In </a:t>
            </a:r>
            <a:r>
              <a:rPr lang="en-US" sz="2000" dirty="0" smtClean="0"/>
              <a:t>5</a:t>
            </a:r>
            <a:r>
              <a:rPr lang="en-US" sz="2000" baseline="30000" dirty="0" smtClean="0"/>
              <a:t>th</a:t>
            </a:r>
            <a:r>
              <a:rPr lang="en-US" sz="2000" dirty="0" smtClean="0"/>
              <a:t> </a:t>
            </a:r>
            <a:r>
              <a:rPr lang="en-US" sz="2000" dirty="0"/>
              <a:t>iteration the </a:t>
            </a:r>
            <a:r>
              <a:rPr lang="en-US" sz="2000" dirty="0" smtClean="0"/>
              <a:t>operator ‘-’ is encountered, so the two values from top are popped form the stack, and arithmetic operation is performed 3-1=2 . The calculated result will be stored back onto the stack. </a:t>
            </a:r>
            <a:r>
              <a:rPr lang="en-US" sz="2000" dirty="0"/>
              <a:t>The status of stack will be</a:t>
            </a:r>
            <a:r>
              <a:rPr lang="en-US" sz="2000" dirty="0" smtClean="0"/>
              <a:t>:</a:t>
            </a:r>
          </a:p>
          <a:p>
            <a:pPr marL="514350" indent="-514350" algn="just">
              <a:buFont typeface="+mj-lt"/>
              <a:buAutoNum type="arabicPeriod" startAt="4"/>
            </a:pPr>
            <a:endParaRPr lang="en-US" sz="2000" dirty="0" smtClean="0"/>
          </a:p>
          <a:p>
            <a:pPr marL="514350" indent="-514350" algn="just">
              <a:buFont typeface="+mj-lt"/>
              <a:buAutoNum type="arabicPeriod" startAt="4"/>
            </a:pPr>
            <a:r>
              <a:rPr lang="en-US" sz="2000" dirty="0" smtClean="0"/>
              <a:t>In the 6</a:t>
            </a:r>
            <a:r>
              <a:rPr lang="en-US" sz="2000" baseline="30000" dirty="0" smtClean="0"/>
              <a:t>th</a:t>
            </a:r>
            <a:r>
              <a:rPr lang="en-US" sz="2000" dirty="0" smtClean="0"/>
              <a:t> iteration value of D is Pushed onto the stack. </a:t>
            </a:r>
            <a:r>
              <a:rPr lang="en-US" sz="2000" dirty="0"/>
              <a:t>The status of stack will be</a:t>
            </a:r>
            <a:r>
              <a:rPr lang="en-US" sz="2000" dirty="0" smtClean="0"/>
              <a:t>:</a:t>
            </a:r>
          </a:p>
          <a:p>
            <a:pPr marL="514350" indent="-514350" algn="just">
              <a:buFont typeface="+mj-lt"/>
              <a:buAutoNum type="arabicPeriod" startAt="4"/>
            </a:pPr>
            <a:endParaRPr lang="en-US" sz="2000" dirty="0" smtClean="0"/>
          </a:p>
          <a:p>
            <a:pPr marL="514350" indent="-514350" algn="just">
              <a:buFont typeface="+mj-lt"/>
              <a:buAutoNum type="arabicPeriod" startAt="4"/>
            </a:pPr>
            <a:r>
              <a:rPr lang="en-US" sz="2000" dirty="0" smtClean="0"/>
              <a:t>In the 7</a:t>
            </a:r>
            <a:r>
              <a:rPr lang="en-US" sz="2000" baseline="30000" dirty="0" smtClean="0"/>
              <a:t>th</a:t>
            </a:r>
            <a:r>
              <a:rPr lang="en-US" sz="2000" dirty="0" smtClean="0"/>
              <a:t> </a:t>
            </a:r>
            <a:r>
              <a:rPr lang="en-US" sz="2000" dirty="0"/>
              <a:t>iteration value of </a:t>
            </a:r>
            <a:r>
              <a:rPr lang="en-US" sz="2000" dirty="0" smtClean="0"/>
              <a:t>E </a:t>
            </a:r>
            <a:r>
              <a:rPr lang="en-US" sz="2000" dirty="0"/>
              <a:t>is Pushed onto the stack. The status of stack will be:</a:t>
            </a:r>
          </a:p>
          <a:p>
            <a:pPr marL="514350" indent="-514350" algn="just">
              <a:buFont typeface="+mj-lt"/>
              <a:buAutoNum type="arabicPeriod" startAt="4"/>
            </a:pPr>
            <a:endParaRPr lang="en-US" sz="2000" dirty="0"/>
          </a:p>
          <a:p>
            <a:pPr marL="514350" indent="-514350" algn="just">
              <a:buFont typeface="+mj-lt"/>
              <a:buAutoNum type="arabicPeriod" startAt="4"/>
            </a:pPr>
            <a:endParaRPr lang="en-US" sz="2000" dirty="0"/>
          </a:p>
          <a:p>
            <a:pPr marL="514350" indent="-514350" algn="just">
              <a:buFont typeface="+mj-lt"/>
              <a:buAutoNum type="arabicPeriod" startAt="4"/>
            </a:pPr>
            <a:endParaRPr lang="en-US" sz="2000" dirty="0"/>
          </a:p>
          <a:p>
            <a:pPr marL="514350" indent="-514350">
              <a:buFont typeface="+mj-lt"/>
              <a:buAutoNum type="arabicPeriod" startAt="4"/>
            </a:pPr>
            <a:endParaRPr lang="en-US" sz="2000" dirty="0"/>
          </a:p>
        </p:txBody>
      </p:sp>
      <p:sp>
        <p:nvSpPr>
          <p:cNvPr id="3" name="Title 2"/>
          <p:cNvSpPr>
            <a:spLocks noGrp="1"/>
          </p:cNvSpPr>
          <p:nvPr>
            <p:ph type="title"/>
          </p:nvPr>
        </p:nvSpPr>
        <p:spPr/>
        <p:txBody>
          <a:bodyPr/>
          <a:lstStyle/>
          <a:p>
            <a:r>
              <a:rPr lang="en-US" dirty="0" smtClean="0"/>
              <a:t>Cont.</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033342667"/>
              </p:ext>
            </p:extLst>
          </p:nvPr>
        </p:nvGraphicFramePr>
        <p:xfrm>
          <a:off x="9249229" y="1151016"/>
          <a:ext cx="1640114" cy="1112520"/>
        </p:xfrm>
        <a:graphic>
          <a:graphicData uri="http://schemas.openxmlformats.org/drawingml/2006/table">
            <a:tbl>
              <a:tblPr firstRow="1" bandRow="1">
                <a:tableStyleId>{5940675A-B579-460E-94D1-54222C63F5DA}</a:tableStyleId>
              </a:tblPr>
              <a:tblGrid>
                <a:gridCol w="1640114">
                  <a:extLst>
                    <a:ext uri="{9D8B030D-6E8A-4147-A177-3AD203B41FA5}">
                      <a16:colId xmlns:a16="http://schemas.microsoft.com/office/drawing/2014/main" val="592167730"/>
                    </a:ext>
                  </a:extLst>
                </a:gridCol>
              </a:tblGrid>
              <a:tr h="370840">
                <a:tc>
                  <a:txBody>
                    <a:bodyPr/>
                    <a:lstStyle/>
                    <a:p>
                      <a:endParaRPr lang="en-US" dirty="0"/>
                    </a:p>
                  </a:txBody>
                  <a:tcPr>
                    <a:lnT w="12700" cmpd="sng">
                      <a:noFill/>
                    </a:lnT>
                  </a:tcPr>
                </a:tc>
                <a:extLst>
                  <a:ext uri="{0D108BD9-81ED-4DB2-BD59-A6C34878D82A}">
                    <a16:rowId xmlns:a16="http://schemas.microsoft.com/office/drawing/2014/main" val="3357645827"/>
                  </a:ext>
                </a:extLst>
              </a:tr>
              <a:tr h="370840">
                <a:tc>
                  <a:txBody>
                    <a:bodyPr/>
                    <a:lstStyle/>
                    <a:p>
                      <a:pPr algn="ctr"/>
                      <a:r>
                        <a:rPr lang="en-US" dirty="0" smtClean="0"/>
                        <a:t>1</a:t>
                      </a:r>
                      <a:endParaRPr lang="en-US" dirty="0"/>
                    </a:p>
                  </a:txBody>
                  <a:tcPr/>
                </a:tc>
                <a:extLst>
                  <a:ext uri="{0D108BD9-81ED-4DB2-BD59-A6C34878D82A}">
                    <a16:rowId xmlns:a16="http://schemas.microsoft.com/office/drawing/2014/main" val="4011036543"/>
                  </a:ext>
                </a:extLst>
              </a:tr>
              <a:tr h="370840">
                <a:tc>
                  <a:txBody>
                    <a:bodyPr/>
                    <a:lstStyle/>
                    <a:p>
                      <a:pPr algn="ctr"/>
                      <a:r>
                        <a:rPr lang="en-US" dirty="0" smtClean="0"/>
                        <a:t>3</a:t>
                      </a:r>
                      <a:endParaRPr lang="en-US" dirty="0"/>
                    </a:p>
                  </a:txBody>
                  <a:tcPr/>
                </a:tc>
                <a:extLst>
                  <a:ext uri="{0D108BD9-81ED-4DB2-BD59-A6C34878D82A}">
                    <a16:rowId xmlns:a16="http://schemas.microsoft.com/office/drawing/2014/main" val="83744485"/>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513198401"/>
              </p:ext>
            </p:extLst>
          </p:nvPr>
        </p:nvGraphicFramePr>
        <p:xfrm>
          <a:off x="9249229" y="3049425"/>
          <a:ext cx="1640114" cy="741680"/>
        </p:xfrm>
        <a:graphic>
          <a:graphicData uri="http://schemas.openxmlformats.org/drawingml/2006/table">
            <a:tbl>
              <a:tblPr firstRow="1" bandRow="1">
                <a:tableStyleId>{5940675A-B579-460E-94D1-54222C63F5DA}</a:tableStyleId>
              </a:tblPr>
              <a:tblGrid>
                <a:gridCol w="1640114">
                  <a:extLst>
                    <a:ext uri="{9D8B030D-6E8A-4147-A177-3AD203B41FA5}">
                      <a16:colId xmlns:a16="http://schemas.microsoft.com/office/drawing/2014/main" val="592167730"/>
                    </a:ext>
                  </a:extLst>
                </a:gridCol>
              </a:tblGrid>
              <a:tr h="370840">
                <a:tc>
                  <a:txBody>
                    <a:bodyPr/>
                    <a:lstStyle/>
                    <a:p>
                      <a:endParaRPr lang="en-US" dirty="0"/>
                    </a:p>
                  </a:txBody>
                  <a:tcPr>
                    <a:lnT w="12700" cmpd="sng">
                      <a:noFill/>
                    </a:lnT>
                  </a:tcPr>
                </a:tc>
                <a:extLst>
                  <a:ext uri="{0D108BD9-81ED-4DB2-BD59-A6C34878D82A}">
                    <a16:rowId xmlns:a16="http://schemas.microsoft.com/office/drawing/2014/main" val="3357645827"/>
                  </a:ext>
                </a:extLst>
              </a:tr>
              <a:tr h="370840">
                <a:tc>
                  <a:txBody>
                    <a:bodyPr/>
                    <a:lstStyle/>
                    <a:p>
                      <a:pPr algn="ctr"/>
                      <a:r>
                        <a:rPr lang="en-US" dirty="0" smtClean="0"/>
                        <a:t>2</a:t>
                      </a:r>
                      <a:endParaRPr lang="en-US" dirty="0"/>
                    </a:p>
                  </a:txBody>
                  <a:tcPr/>
                </a:tc>
                <a:extLst>
                  <a:ext uri="{0D108BD9-81ED-4DB2-BD59-A6C34878D82A}">
                    <a16:rowId xmlns:a16="http://schemas.microsoft.com/office/drawing/2014/main" val="4011036543"/>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207577105"/>
              </p:ext>
            </p:extLst>
          </p:nvPr>
        </p:nvGraphicFramePr>
        <p:xfrm>
          <a:off x="9249229" y="4020734"/>
          <a:ext cx="1640114" cy="1112520"/>
        </p:xfrm>
        <a:graphic>
          <a:graphicData uri="http://schemas.openxmlformats.org/drawingml/2006/table">
            <a:tbl>
              <a:tblPr firstRow="1" bandRow="1">
                <a:tableStyleId>{5940675A-B579-460E-94D1-54222C63F5DA}</a:tableStyleId>
              </a:tblPr>
              <a:tblGrid>
                <a:gridCol w="1640114">
                  <a:extLst>
                    <a:ext uri="{9D8B030D-6E8A-4147-A177-3AD203B41FA5}">
                      <a16:colId xmlns:a16="http://schemas.microsoft.com/office/drawing/2014/main" val="592167730"/>
                    </a:ext>
                  </a:extLst>
                </a:gridCol>
              </a:tblGrid>
              <a:tr h="370840">
                <a:tc>
                  <a:txBody>
                    <a:bodyPr/>
                    <a:lstStyle/>
                    <a:p>
                      <a:endParaRPr lang="en-US" dirty="0"/>
                    </a:p>
                  </a:txBody>
                  <a:tcPr>
                    <a:lnT w="12700" cmpd="sng">
                      <a:noFill/>
                    </a:lnT>
                  </a:tcPr>
                </a:tc>
                <a:extLst>
                  <a:ext uri="{0D108BD9-81ED-4DB2-BD59-A6C34878D82A}">
                    <a16:rowId xmlns:a16="http://schemas.microsoft.com/office/drawing/2014/main" val="3357645827"/>
                  </a:ext>
                </a:extLst>
              </a:tr>
              <a:tr h="370840">
                <a:tc>
                  <a:txBody>
                    <a:bodyPr/>
                    <a:lstStyle/>
                    <a:p>
                      <a:pPr algn="ctr"/>
                      <a:r>
                        <a:rPr lang="en-US" dirty="0" smtClean="0"/>
                        <a:t>3</a:t>
                      </a:r>
                      <a:endParaRPr lang="en-US" dirty="0"/>
                    </a:p>
                  </a:txBody>
                  <a:tcPr/>
                </a:tc>
                <a:extLst>
                  <a:ext uri="{0D108BD9-81ED-4DB2-BD59-A6C34878D82A}">
                    <a16:rowId xmlns:a16="http://schemas.microsoft.com/office/drawing/2014/main" val="4011036543"/>
                  </a:ext>
                </a:extLst>
              </a:tr>
              <a:tr h="370840">
                <a:tc>
                  <a:txBody>
                    <a:bodyPr/>
                    <a:lstStyle/>
                    <a:p>
                      <a:pPr algn="ctr"/>
                      <a:r>
                        <a:rPr lang="en-US" dirty="0" smtClean="0"/>
                        <a:t>2</a:t>
                      </a:r>
                      <a:endParaRPr lang="en-US" dirty="0"/>
                    </a:p>
                  </a:txBody>
                  <a:tcPr/>
                </a:tc>
                <a:extLst>
                  <a:ext uri="{0D108BD9-81ED-4DB2-BD59-A6C34878D82A}">
                    <a16:rowId xmlns:a16="http://schemas.microsoft.com/office/drawing/2014/main" val="83744485"/>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701272236"/>
              </p:ext>
            </p:extLst>
          </p:nvPr>
        </p:nvGraphicFramePr>
        <p:xfrm>
          <a:off x="9249229" y="5362883"/>
          <a:ext cx="1640114" cy="1463040"/>
        </p:xfrm>
        <a:graphic>
          <a:graphicData uri="http://schemas.openxmlformats.org/drawingml/2006/table">
            <a:tbl>
              <a:tblPr firstRow="1" bandRow="1">
                <a:tableStyleId>{5940675A-B579-460E-94D1-54222C63F5DA}</a:tableStyleId>
              </a:tblPr>
              <a:tblGrid>
                <a:gridCol w="1640114">
                  <a:extLst>
                    <a:ext uri="{9D8B030D-6E8A-4147-A177-3AD203B41FA5}">
                      <a16:colId xmlns:a16="http://schemas.microsoft.com/office/drawing/2014/main" val="592167730"/>
                    </a:ext>
                  </a:extLst>
                </a:gridCol>
              </a:tblGrid>
              <a:tr h="307970">
                <a:tc>
                  <a:txBody>
                    <a:bodyPr/>
                    <a:lstStyle/>
                    <a:p>
                      <a:endParaRPr lang="en-US" dirty="0"/>
                    </a:p>
                  </a:txBody>
                  <a:tcPr>
                    <a:lnT w="12700" cmpd="sng">
                      <a:noFill/>
                    </a:lnT>
                  </a:tcPr>
                </a:tc>
                <a:extLst>
                  <a:ext uri="{0D108BD9-81ED-4DB2-BD59-A6C34878D82A}">
                    <a16:rowId xmlns:a16="http://schemas.microsoft.com/office/drawing/2014/main" val="3357645827"/>
                  </a:ext>
                </a:extLst>
              </a:tr>
              <a:tr h="307970">
                <a:tc>
                  <a:txBody>
                    <a:bodyPr/>
                    <a:lstStyle/>
                    <a:p>
                      <a:pPr algn="ctr"/>
                      <a:r>
                        <a:rPr lang="en-US" dirty="0" smtClean="0"/>
                        <a:t>4</a:t>
                      </a:r>
                      <a:endParaRPr lang="en-US" dirty="0"/>
                    </a:p>
                  </a:txBody>
                  <a:tcPr/>
                </a:tc>
                <a:extLst>
                  <a:ext uri="{0D108BD9-81ED-4DB2-BD59-A6C34878D82A}">
                    <a16:rowId xmlns:a16="http://schemas.microsoft.com/office/drawing/2014/main" val="3505926518"/>
                  </a:ext>
                </a:extLst>
              </a:tr>
              <a:tr h="307970">
                <a:tc>
                  <a:txBody>
                    <a:bodyPr/>
                    <a:lstStyle/>
                    <a:p>
                      <a:pPr algn="ctr"/>
                      <a:r>
                        <a:rPr lang="en-US" dirty="0" smtClean="0"/>
                        <a:t>3</a:t>
                      </a:r>
                      <a:endParaRPr lang="en-US" dirty="0"/>
                    </a:p>
                  </a:txBody>
                  <a:tcPr/>
                </a:tc>
                <a:extLst>
                  <a:ext uri="{0D108BD9-81ED-4DB2-BD59-A6C34878D82A}">
                    <a16:rowId xmlns:a16="http://schemas.microsoft.com/office/drawing/2014/main" val="4011036543"/>
                  </a:ext>
                </a:extLst>
              </a:tr>
              <a:tr h="307970">
                <a:tc>
                  <a:txBody>
                    <a:bodyPr/>
                    <a:lstStyle/>
                    <a:p>
                      <a:pPr algn="ctr"/>
                      <a:r>
                        <a:rPr lang="en-US" dirty="0" smtClean="0"/>
                        <a:t>2</a:t>
                      </a:r>
                      <a:endParaRPr lang="en-US" dirty="0"/>
                    </a:p>
                  </a:txBody>
                  <a:tcPr/>
                </a:tc>
                <a:extLst>
                  <a:ext uri="{0D108BD9-81ED-4DB2-BD59-A6C34878D82A}">
                    <a16:rowId xmlns:a16="http://schemas.microsoft.com/office/drawing/2014/main" val="83744485"/>
                  </a:ext>
                </a:extLst>
              </a:tr>
            </a:tbl>
          </a:graphicData>
        </a:graphic>
      </p:graphicFrame>
    </p:spTree>
    <p:extLst>
      <p:ext uri="{BB962C8B-B14F-4D97-AF65-F5344CB8AC3E}">
        <p14:creationId xmlns:p14="http://schemas.microsoft.com/office/powerpoint/2010/main" val="752058652"/>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80000"/>
              </a:lnSpc>
              <a:defRPr/>
            </a:pPr>
            <a:r>
              <a:rPr lang="en-US" sz="2400" b="1" dirty="0">
                <a:solidFill>
                  <a:srgbClr val="00B0F0"/>
                </a:solidFill>
                <a:latin typeface="Calibri" panose="020F0502020204030204" charset="0"/>
              </a:rPr>
              <a:t>INFIX:</a:t>
            </a:r>
            <a:r>
              <a:rPr lang="en-US" sz="2400" dirty="0">
                <a:solidFill>
                  <a:srgbClr val="00B0F0"/>
                </a:solidFill>
                <a:latin typeface="Calibri" panose="020F0502020204030204" charset="0"/>
              </a:rPr>
              <a:t>  </a:t>
            </a:r>
            <a:r>
              <a:rPr lang="en-US" sz="2400" dirty="0">
                <a:latin typeface="Calibri" panose="020F0502020204030204" charset="0"/>
              </a:rPr>
              <a:t>expressions in which operands surround the operator.</a:t>
            </a:r>
          </a:p>
          <a:p>
            <a:pPr>
              <a:lnSpc>
                <a:spcPct val="80000"/>
              </a:lnSpc>
              <a:defRPr/>
            </a:pPr>
            <a:endParaRPr lang="en-US" sz="2400" dirty="0">
              <a:solidFill>
                <a:srgbClr val="00B0F0"/>
              </a:solidFill>
              <a:latin typeface="Calibri" panose="020F0502020204030204" charset="0"/>
            </a:endParaRPr>
          </a:p>
          <a:p>
            <a:pPr>
              <a:lnSpc>
                <a:spcPct val="80000"/>
              </a:lnSpc>
              <a:defRPr/>
            </a:pPr>
            <a:r>
              <a:rPr lang="en-US" sz="2400" b="1" dirty="0">
                <a:solidFill>
                  <a:srgbClr val="00B0F0"/>
                </a:solidFill>
                <a:latin typeface="Calibri" panose="020F0502020204030204" charset="0"/>
              </a:rPr>
              <a:t>POSTFIX</a:t>
            </a:r>
            <a:r>
              <a:rPr lang="en-US" sz="2400" dirty="0">
                <a:latin typeface="Calibri" panose="020F0502020204030204" charset="0"/>
              </a:rPr>
              <a:t>: operator comes after the operands, also Known as Reverse Polish Notation (RPN). </a:t>
            </a:r>
          </a:p>
          <a:p>
            <a:pPr>
              <a:lnSpc>
                <a:spcPct val="80000"/>
              </a:lnSpc>
              <a:defRPr/>
            </a:pPr>
            <a:endParaRPr lang="en-US" sz="2400" dirty="0">
              <a:latin typeface="Calibri" panose="020F0502020204030204" charset="0"/>
            </a:endParaRPr>
          </a:p>
          <a:p>
            <a:pPr>
              <a:lnSpc>
                <a:spcPct val="80000"/>
              </a:lnSpc>
              <a:defRPr/>
            </a:pPr>
            <a:r>
              <a:rPr lang="en-US" sz="2400" b="1" dirty="0">
                <a:solidFill>
                  <a:srgbClr val="00B0F0"/>
                </a:solidFill>
                <a:latin typeface="Calibri" panose="020F0502020204030204" charset="0"/>
              </a:rPr>
              <a:t>PREFIX</a:t>
            </a:r>
            <a:r>
              <a:rPr lang="en-US" sz="2400" b="1" dirty="0">
                <a:solidFill>
                  <a:srgbClr val="FFFF66"/>
                </a:solidFill>
                <a:latin typeface="Calibri" panose="020F0502020204030204" charset="0"/>
              </a:rPr>
              <a:t>:</a:t>
            </a:r>
            <a:r>
              <a:rPr lang="en-US" sz="2400" dirty="0">
                <a:latin typeface="Calibri" panose="020F0502020204030204" charset="0"/>
              </a:rPr>
              <a:t>  operator comes before the operands, also Known as Polish notation.</a:t>
            </a:r>
          </a:p>
          <a:p>
            <a:pPr>
              <a:lnSpc>
                <a:spcPct val="80000"/>
              </a:lnSpc>
              <a:defRPr/>
            </a:pPr>
            <a:endParaRPr lang="en-US" sz="2400" dirty="0">
              <a:latin typeface="Calibri" panose="020F0502020204030204" charset="0"/>
            </a:endParaRPr>
          </a:p>
          <a:p>
            <a:pPr>
              <a:lnSpc>
                <a:spcPct val="80000"/>
              </a:lnSpc>
              <a:defRPr/>
            </a:pPr>
            <a:r>
              <a:rPr lang="en-US" sz="2400" dirty="0">
                <a:latin typeface="Calibri" panose="020F0502020204030204" charset="0"/>
              </a:rPr>
              <a:t>Example</a:t>
            </a:r>
          </a:p>
          <a:p>
            <a:pPr lvl="1">
              <a:defRPr/>
            </a:pPr>
            <a:r>
              <a:rPr lang="en-US" sz="2300" dirty="0"/>
              <a:t>Infix: A+B-C  Postfix: AB+C-  Prefix: -+ABC</a:t>
            </a:r>
          </a:p>
        </p:txBody>
      </p:sp>
      <p:sp>
        <p:nvSpPr>
          <p:cNvPr id="3" name="Title 2"/>
          <p:cNvSpPr>
            <a:spLocks noGrp="1"/>
          </p:cNvSpPr>
          <p:nvPr>
            <p:ph type="title"/>
          </p:nvPr>
        </p:nvSpPr>
        <p:spPr/>
        <p:txBody>
          <a:bodyPr/>
          <a:lstStyle/>
          <a:p>
            <a:r>
              <a:rPr lang="fr-FR" dirty="0" err="1"/>
              <a:t>Infix</a:t>
            </a:r>
            <a:r>
              <a:rPr lang="fr-FR" dirty="0"/>
              <a:t>, </a:t>
            </a:r>
            <a:r>
              <a:rPr lang="fr-FR" dirty="0" err="1"/>
              <a:t>Postfix</a:t>
            </a:r>
            <a:r>
              <a:rPr lang="fr-FR" dirty="0"/>
              <a:t> and </a:t>
            </a:r>
            <a:r>
              <a:rPr lang="fr-FR" dirty="0" err="1"/>
              <a:t>Prefix</a:t>
            </a:r>
            <a:r>
              <a:rPr lang="fr-FR" dirty="0"/>
              <a:t> Expressions</a:t>
            </a:r>
            <a:endParaRPr lang="en-US" dirty="0"/>
          </a:p>
        </p:txBody>
      </p:sp>
    </p:spTree>
    <p:extLst>
      <p:ext uri="{BB962C8B-B14F-4D97-AF65-F5344CB8AC3E}">
        <p14:creationId xmlns:p14="http://schemas.microsoft.com/office/powerpoint/2010/main" val="1850726215"/>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825625"/>
            <a:ext cx="8175171" cy="4351338"/>
          </a:xfrm>
        </p:spPr>
        <p:txBody>
          <a:bodyPr/>
          <a:lstStyle/>
          <a:p>
            <a:pPr marL="514350" indent="-514350" algn="just">
              <a:buFont typeface="+mj-lt"/>
              <a:buAutoNum type="arabicPeriod" startAt="4"/>
            </a:pPr>
            <a:r>
              <a:rPr lang="en-US" sz="2000" dirty="0" smtClean="0"/>
              <a:t>In 8</a:t>
            </a:r>
            <a:r>
              <a:rPr lang="en-US" sz="2000" baseline="30000" dirty="0" smtClean="0"/>
              <a:t>th</a:t>
            </a:r>
            <a:r>
              <a:rPr lang="en-US" sz="2000" dirty="0" smtClean="0"/>
              <a:t> </a:t>
            </a:r>
            <a:r>
              <a:rPr lang="en-US" sz="2000" dirty="0"/>
              <a:t>iteration the </a:t>
            </a:r>
            <a:r>
              <a:rPr lang="en-US" sz="2000" dirty="0" smtClean="0"/>
              <a:t>operator ‘*’ is encountered, so the two values from top are popped form the stack, and arithmetic operation is performed 4*3=12 . The calculated result will be stored back onto the stack. </a:t>
            </a:r>
            <a:r>
              <a:rPr lang="en-US" sz="2000" dirty="0"/>
              <a:t>The status of stack will be</a:t>
            </a:r>
            <a:r>
              <a:rPr lang="en-US" sz="2000" dirty="0" smtClean="0"/>
              <a:t>:</a:t>
            </a:r>
          </a:p>
          <a:p>
            <a:pPr marL="514350" indent="-514350" algn="just">
              <a:buFont typeface="+mj-lt"/>
              <a:buAutoNum type="arabicPeriod" startAt="4"/>
            </a:pPr>
            <a:endParaRPr lang="en-US" sz="2000" dirty="0" smtClean="0"/>
          </a:p>
          <a:p>
            <a:pPr marL="514350" indent="-514350" algn="just">
              <a:buFont typeface="+mj-lt"/>
              <a:buAutoNum type="arabicPeriod" startAt="4"/>
            </a:pPr>
            <a:r>
              <a:rPr lang="en-US" sz="2000" dirty="0"/>
              <a:t>In </a:t>
            </a:r>
            <a:r>
              <a:rPr lang="en-US" sz="2000" dirty="0" smtClean="0"/>
              <a:t>9</a:t>
            </a:r>
            <a:r>
              <a:rPr lang="en-US" sz="2000" baseline="30000" dirty="0" smtClean="0"/>
              <a:t>th</a:t>
            </a:r>
            <a:r>
              <a:rPr lang="en-US" sz="2000" dirty="0" smtClean="0"/>
              <a:t> </a:t>
            </a:r>
            <a:r>
              <a:rPr lang="en-US" sz="2000" dirty="0"/>
              <a:t>iteration the operator </a:t>
            </a:r>
            <a:r>
              <a:rPr lang="en-US" sz="2000" dirty="0" smtClean="0"/>
              <a:t>‘+’ </a:t>
            </a:r>
            <a:r>
              <a:rPr lang="en-US" sz="2000" dirty="0"/>
              <a:t>is encountered, so the two values from top are popped form the stack, and arithmetic operation is performed </a:t>
            </a:r>
            <a:r>
              <a:rPr lang="en-US" sz="2000" dirty="0" smtClean="0"/>
              <a:t>12+2=14 </a:t>
            </a:r>
            <a:r>
              <a:rPr lang="en-US" sz="2000" dirty="0"/>
              <a:t>. The calculated result will be stored back onto the stack. </a:t>
            </a:r>
            <a:r>
              <a:rPr lang="en-US" sz="2000" dirty="0" smtClean="0"/>
              <a:t>It is the final value of expression.</a:t>
            </a:r>
            <a:endParaRPr lang="en-US" sz="2000" dirty="0"/>
          </a:p>
          <a:p>
            <a:pPr marL="514350" indent="-514350" algn="just">
              <a:buFont typeface="+mj-lt"/>
              <a:buAutoNum type="arabicPeriod" startAt="4"/>
            </a:pPr>
            <a:endParaRPr lang="en-US" sz="2000" dirty="0"/>
          </a:p>
          <a:p>
            <a:pPr marL="514350" indent="-514350" algn="just">
              <a:buFont typeface="+mj-lt"/>
              <a:buAutoNum type="arabicPeriod" startAt="4"/>
            </a:pPr>
            <a:endParaRPr lang="en-US" sz="2000" dirty="0"/>
          </a:p>
          <a:p>
            <a:pPr marL="514350" indent="-514350">
              <a:buFont typeface="+mj-lt"/>
              <a:buAutoNum type="arabicPeriod" startAt="4"/>
            </a:pPr>
            <a:endParaRPr lang="en-US" sz="2000" dirty="0"/>
          </a:p>
        </p:txBody>
      </p:sp>
      <p:sp>
        <p:nvSpPr>
          <p:cNvPr id="3" name="Title 2"/>
          <p:cNvSpPr>
            <a:spLocks noGrp="1"/>
          </p:cNvSpPr>
          <p:nvPr>
            <p:ph type="title"/>
          </p:nvPr>
        </p:nvSpPr>
        <p:spPr/>
        <p:txBody>
          <a:bodyPr/>
          <a:lstStyle/>
          <a:p>
            <a:r>
              <a:rPr lang="en-US" dirty="0" smtClean="0"/>
              <a:t>Cont.</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307966198"/>
              </p:ext>
            </p:extLst>
          </p:nvPr>
        </p:nvGraphicFramePr>
        <p:xfrm>
          <a:off x="9249229" y="1690690"/>
          <a:ext cx="1640114" cy="1112520"/>
        </p:xfrm>
        <a:graphic>
          <a:graphicData uri="http://schemas.openxmlformats.org/drawingml/2006/table">
            <a:tbl>
              <a:tblPr firstRow="1" bandRow="1">
                <a:tableStyleId>{5940675A-B579-460E-94D1-54222C63F5DA}</a:tableStyleId>
              </a:tblPr>
              <a:tblGrid>
                <a:gridCol w="1640114">
                  <a:extLst>
                    <a:ext uri="{9D8B030D-6E8A-4147-A177-3AD203B41FA5}">
                      <a16:colId xmlns:a16="http://schemas.microsoft.com/office/drawing/2014/main" val="592167730"/>
                    </a:ext>
                  </a:extLst>
                </a:gridCol>
              </a:tblGrid>
              <a:tr h="370840">
                <a:tc>
                  <a:txBody>
                    <a:bodyPr/>
                    <a:lstStyle/>
                    <a:p>
                      <a:endParaRPr lang="en-US" dirty="0"/>
                    </a:p>
                  </a:txBody>
                  <a:tcPr>
                    <a:lnT w="12700" cmpd="sng">
                      <a:noFill/>
                    </a:lnT>
                  </a:tcPr>
                </a:tc>
                <a:extLst>
                  <a:ext uri="{0D108BD9-81ED-4DB2-BD59-A6C34878D82A}">
                    <a16:rowId xmlns:a16="http://schemas.microsoft.com/office/drawing/2014/main" val="3357645827"/>
                  </a:ext>
                </a:extLst>
              </a:tr>
              <a:tr h="370840">
                <a:tc>
                  <a:txBody>
                    <a:bodyPr/>
                    <a:lstStyle/>
                    <a:p>
                      <a:pPr algn="ctr"/>
                      <a:r>
                        <a:rPr lang="en-US" dirty="0" smtClean="0"/>
                        <a:t>12</a:t>
                      </a:r>
                      <a:endParaRPr lang="en-US" dirty="0"/>
                    </a:p>
                  </a:txBody>
                  <a:tcPr/>
                </a:tc>
                <a:extLst>
                  <a:ext uri="{0D108BD9-81ED-4DB2-BD59-A6C34878D82A}">
                    <a16:rowId xmlns:a16="http://schemas.microsoft.com/office/drawing/2014/main" val="4011036543"/>
                  </a:ext>
                </a:extLst>
              </a:tr>
              <a:tr h="370840">
                <a:tc>
                  <a:txBody>
                    <a:bodyPr/>
                    <a:lstStyle/>
                    <a:p>
                      <a:pPr algn="ctr"/>
                      <a:r>
                        <a:rPr lang="en-US" dirty="0" smtClean="0"/>
                        <a:t>2</a:t>
                      </a:r>
                      <a:endParaRPr lang="en-US" dirty="0"/>
                    </a:p>
                  </a:txBody>
                  <a:tcPr/>
                </a:tc>
                <a:extLst>
                  <a:ext uri="{0D108BD9-81ED-4DB2-BD59-A6C34878D82A}">
                    <a16:rowId xmlns:a16="http://schemas.microsoft.com/office/drawing/2014/main" val="83744485"/>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239289013"/>
              </p:ext>
            </p:extLst>
          </p:nvPr>
        </p:nvGraphicFramePr>
        <p:xfrm>
          <a:off x="9249229" y="3757933"/>
          <a:ext cx="1640114" cy="741680"/>
        </p:xfrm>
        <a:graphic>
          <a:graphicData uri="http://schemas.openxmlformats.org/drawingml/2006/table">
            <a:tbl>
              <a:tblPr firstRow="1" bandRow="1">
                <a:tableStyleId>{5940675A-B579-460E-94D1-54222C63F5DA}</a:tableStyleId>
              </a:tblPr>
              <a:tblGrid>
                <a:gridCol w="1640114">
                  <a:extLst>
                    <a:ext uri="{9D8B030D-6E8A-4147-A177-3AD203B41FA5}">
                      <a16:colId xmlns:a16="http://schemas.microsoft.com/office/drawing/2014/main" val="592167730"/>
                    </a:ext>
                  </a:extLst>
                </a:gridCol>
              </a:tblGrid>
              <a:tr h="370840">
                <a:tc>
                  <a:txBody>
                    <a:bodyPr/>
                    <a:lstStyle/>
                    <a:p>
                      <a:endParaRPr lang="en-US" dirty="0"/>
                    </a:p>
                  </a:txBody>
                  <a:tcPr>
                    <a:lnT w="12700" cmpd="sng">
                      <a:noFill/>
                    </a:lnT>
                  </a:tcPr>
                </a:tc>
                <a:extLst>
                  <a:ext uri="{0D108BD9-81ED-4DB2-BD59-A6C34878D82A}">
                    <a16:rowId xmlns:a16="http://schemas.microsoft.com/office/drawing/2014/main" val="3357645827"/>
                  </a:ext>
                </a:extLst>
              </a:tr>
              <a:tr h="370840">
                <a:tc>
                  <a:txBody>
                    <a:bodyPr/>
                    <a:lstStyle/>
                    <a:p>
                      <a:pPr algn="ctr"/>
                      <a:r>
                        <a:rPr lang="en-US" dirty="0" smtClean="0"/>
                        <a:t>14</a:t>
                      </a:r>
                      <a:endParaRPr lang="en-US" dirty="0"/>
                    </a:p>
                  </a:txBody>
                  <a:tcPr/>
                </a:tc>
                <a:extLst>
                  <a:ext uri="{0D108BD9-81ED-4DB2-BD59-A6C34878D82A}">
                    <a16:rowId xmlns:a16="http://schemas.microsoft.com/office/drawing/2014/main" val="4011036543"/>
                  </a:ext>
                </a:extLst>
              </a:tr>
            </a:tbl>
          </a:graphicData>
        </a:graphic>
      </p:graphicFrame>
    </p:spTree>
    <p:extLst>
      <p:ext uri="{BB962C8B-B14F-4D97-AF65-F5344CB8AC3E}">
        <p14:creationId xmlns:p14="http://schemas.microsoft.com/office/powerpoint/2010/main" val="1915808112"/>
      </p:ext>
    </p:extLst>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74915" y="146957"/>
            <a:ext cx="10515600" cy="547690"/>
          </a:xfrm>
        </p:spPr>
        <p:txBody>
          <a:bodyPr/>
          <a:lstStyle/>
          <a:p>
            <a:r>
              <a:rPr lang="en-US" dirty="0" smtClean="0"/>
              <a:t>Example</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4215894912"/>
              </p:ext>
            </p:extLst>
          </p:nvPr>
        </p:nvGraphicFramePr>
        <p:xfrm>
          <a:off x="674915" y="1005838"/>
          <a:ext cx="11061701" cy="5526017"/>
        </p:xfrm>
        <a:graphic>
          <a:graphicData uri="http://schemas.openxmlformats.org/drawingml/2006/table">
            <a:tbl>
              <a:tblPr firstRow="1" bandRow="1">
                <a:tableStyleId>{5940675A-B579-460E-94D1-54222C63F5DA}</a:tableStyleId>
              </a:tblPr>
              <a:tblGrid>
                <a:gridCol w="1042754">
                  <a:extLst>
                    <a:ext uri="{9D8B030D-6E8A-4147-A177-3AD203B41FA5}">
                      <a16:colId xmlns:a16="http://schemas.microsoft.com/office/drawing/2014/main" val="2727058276"/>
                    </a:ext>
                  </a:extLst>
                </a:gridCol>
                <a:gridCol w="1302378">
                  <a:extLst>
                    <a:ext uri="{9D8B030D-6E8A-4147-A177-3AD203B41FA5}">
                      <a16:colId xmlns:a16="http://schemas.microsoft.com/office/drawing/2014/main" val="1672129162"/>
                    </a:ext>
                  </a:extLst>
                </a:gridCol>
                <a:gridCol w="2030177">
                  <a:extLst>
                    <a:ext uri="{9D8B030D-6E8A-4147-A177-3AD203B41FA5}">
                      <a16:colId xmlns:a16="http://schemas.microsoft.com/office/drawing/2014/main" val="194217699"/>
                    </a:ext>
                  </a:extLst>
                </a:gridCol>
                <a:gridCol w="6686392">
                  <a:extLst>
                    <a:ext uri="{9D8B030D-6E8A-4147-A177-3AD203B41FA5}">
                      <a16:colId xmlns:a16="http://schemas.microsoft.com/office/drawing/2014/main" val="3600572966"/>
                    </a:ext>
                  </a:extLst>
                </a:gridCol>
              </a:tblGrid>
              <a:tr h="283208">
                <a:tc>
                  <a:txBody>
                    <a:bodyPr/>
                    <a:lstStyle/>
                    <a:p>
                      <a:pPr algn="ctr"/>
                      <a:r>
                        <a:rPr lang="en-US" sz="1400" b="1" dirty="0" smtClean="0">
                          <a:latin typeface="Arial Black" panose="020B0A04020102020204" pitchFamily="34" charset="0"/>
                        </a:rPr>
                        <a:t>Input</a:t>
                      </a:r>
                      <a:endParaRPr lang="en-US" sz="1400" b="1" dirty="0">
                        <a:latin typeface="Arial Black" panose="020B0A04020102020204" pitchFamily="34" charset="0"/>
                      </a:endParaRPr>
                    </a:p>
                  </a:txBody>
                  <a:tcPr>
                    <a:solidFill>
                      <a:schemeClr val="accent2">
                        <a:lumMod val="40000"/>
                        <a:lumOff val="60000"/>
                      </a:schemeClr>
                    </a:solidFill>
                  </a:tcPr>
                </a:tc>
                <a:tc>
                  <a:txBody>
                    <a:bodyPr/>
                    <a:lstStyle/>
                    <a:p>
                      <a:pPr algn="l"/>
                      <a:r>
                        <a:rPr lang="en-US" sz="1400" b="1" dirty="0" smtClean="0">
                          <a:latin typeface="Arial Black" panose="020B0A04020102020204" pitchFamily="34" charset="0"/>
                        </a:rPr>
                        <a:t>Stack</a:t>
                      </a:r>
                      <a:endParaRPr lang="en-US" sz="1400" b="1" dirty="0">
                        <a:latin typeface="Arial Black" panose="020B0A04020102020204" pitchFamily="34" charset="0"/>
                      </a:endParaRPr>
                    </a:p>
                  </a:txBody>
                  <a:tcPr>
                    <a:solidFill>
                      <a:schemeClr val="accent2">
                        <a:lumMod val="40000"/>
                        <a:lumOff val="60000"/>
                      </a:schemeClr>
                    </a:solidFill>
                  </a:tcPr>
                </a:tc>
                <a:tc>
                  <a:txBody>
                    <a:bodyPr/>
                    <a:lstStyle/>
                    <a:p>
                      <a:pPr algn="ctr"/>
                      <a:r>
                        <a:rPr lang="en-US" sz="1400" b="1" dirty="0" smtClean="0">
                          <a:latin typeface="Arial Black" panose="020B0A04020102020204" pitchFamily="34" charset="0"/>
                        </a:rPr>
                        <a:t>Operation</a:t>
                      </a:r>
                      <a:endParaRPr lang="en-US" sz="1400" b="1" dirty="0">
                        <a:latin typeface="Arial Black" panose="020B0A04020102020204" pitchFamily="34" charset="0"/>
                      </a:endParaRPr>
                    </a:p>
                  </a:txBody>
                  <a:tcPr>
                    <a:solidFill>
                      <a:schemeClr val="accent2">
                        <a:lumMod val="40000"/>
                        <a:lumOff val="60000"/>
                      </a:schemeClr>
                    </a:solidFill>
                  </a:tcPr>
                </a:tc>
                <a:tc>
                  <a:txBody>
                    <a:bodyPr/>
                    <a:lstStyle/>
                    <a:p>
                      <a:pPr algn="ctr"/>
                      <a:r>
                        <a:rPr lang="en-US" sz="1400" b="1" dirty="0" smtClean="0">
                          <a:latin typeface="Arial Black" panose="020B0A04020102020204" pitchFamily="34" charset="0"/>
                        </a:rPr>
                        <a:t>Comment</a:t>
                      </a:r>
                      <a:endParaRPr lang="en-US" sz="1400" b="1" dirty="0">
                        <a:latin typeface="Arial Black" panose="020B0A04020102020204" pitchFamily="34" charset="0"/>
                      </a:endParaRPr>
                    </a:p>
                  </a:txBody>
                  <a:tcPr anchor="ctr">
                    <a:solidFill>
                      <a:schemeClr val="accent2">
                        <a:lumMod val="40000"/>
                        <a:lumOff val="60000"/>
                      </a:schemeClr>
                    </a:solidFill>
                  </a:tcPr>
                </a:tc>
                <a:extLst>
                  <a:ext uri="{0D108BD9-81ED-4DB2-BD59-A6C34878D82A}">
                    <a16:rowId xmlns:a16="http://schemas.microsoft.com/office/drawing/2014/main" val="1565522198"/>
                  </a:ext>
                </a:extLst>
              </a:tr>
              <a:tr h="283208">
                <a:tc>
                  <a:txBody>
                    <a:bodyPr/>
                    <a:lstStyle/>
                    <a:p>
                      <a:pPr algn="ctr"/>
                      <a:r>
                        <a:rPr lang="en-US" sz="1400" dirty="0" smtClean="0">
                          <a:latin typeface="Arial" panose="020B0604020202020204" pitchFamily="34" charset="0"/>
                          <a:cs typeface="Arial" panose="020B0604020202020204" pitchFamily="34" charset="0"/>
                        </a:rPr>
                        <a:t>6</a:t>
                      </a:r>
                      <a:endParaRPr lang="en-US" sz="1400" dirty="0">
                        <a:latin typeface="Arial" panose="020B0604020202020204" pitchFamily="34" charset="0"/>
                        <a:cs typeface="Arial" panose="020B0604020202020204" pitchFamily="34" charset="0"/>
                      </a:endParaRPr>
                    </a:p>
                  </a:txBody>
                  <a:tcPr anchor="ctr"/>
                </a:tc>
                <a:tc>
                  <a:txBody>
                    <a:bodyPr/>
                    <a:lstStyle/>
                    <a:p>
                      <a:pPr algn="l"/>
                      <a:r>
                        <a:rPr lang="en-US" sz="1400" dirty="0" smtClean="0">
                          <a:latin typeface="Arial" panose="020B0604020202020204" pitchFamily="34" charset="0"/>
                          <a:cs typeface="Arial" panose="020B0604020202020204" pitchFamily="34" charset="0"/>
                        </a:rPr>
                        <a:t>6</a:t>
                      </a:r>
                      <a:endParaRPr lang="en-US" sz="1400" dirty="0">
                        <a:latin typeface="Arial" panose="020B0604020202020204" pitchFamily="34" charset="0"/>
                        <a:cs typeface="Arial" panose="020B0604020202020204" pitchFamily="34" charset="0"/>
                      </a:endParaRPr>
                    </a:p>
                  </a:txBody>
                  <a:tcPr anchor="ctr"/>
                </a:tc>
                <a:tc>
                  <a:txBody>
                    <a:bodyPr/>
                    <a:lstStyle/>
                    <a:p>
                      <a:pPr algn="ctr"/>
                      <a:endParaRPr lang="en-US" sz="1400" dirty="0">
                        <a:latin typeface="Arial" panose="020B0604020202020204" pitchFamily="34" charset="0"/>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t>Push onto the stack</a:t>
                      </a:r>
                      <a:endPar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nchor="ctr"/>
                </a:tc>
                <a:extLst>
                  <a:ext uri="{0D108BD9-81ED-4DB2-BD59-A6C34878D82A}">
                    <a16:rowId xmlns:a16="http://schemas.microsoft.com/office/drawing/2014/main" val="3869129800"/>
                  </a:ext>
                </a:extLst>
              </a:tr>
              <a:tr h="283208">
                <a:tc>
                  <a:txBody>
                    <a:bodyPr/>
                    <a:lstStyle/>
                    <a:p>
                      <a:pPr algn="ctr"/>
                      <a:r>
                        <a:rPr lang="en-US" sz="1400" dirty="0" smtClean="0">
                          <a:latin typeface="Arial" panose="020B0604020202020204" pitchFamily="34" charset="0"/>
                          <a:cs typeface="Arial" panose="020B0604020202020204" pitchFamily="34" charset="0"/>
                        </a:rPr>
                        <a:t>5</a:t>
                      </a:r>
                      <a:endParaRPr lang="en-US" sz="1400" dirty="0">
                        <a:latin typeface="Arial" panose="020B0604020202020204" pitchFamily="34" charset="0"/>
                        <a:cs typeface="Arial" panose="020B0604020202020204" pitchFamily="34" charset="0"/>
                      </a:endParaRPr>
                    </a:p>
                  </a:txBody>
                  <a:tcPr anchor="ctr"/>
                </a:tc>
                <a:tc>
                  <a:txBody>
                    <a:bodyPr/>
                    <a:lstStyle/>
                    <a:p>
                      <a:pPr algn="l"/>
                      <a:r>
                        <a:rPr lang="en-US" sz="1400" dirty="0" smtClean="0">
                          <a:latin typeface="Arial" panose="020B0604020202020204" pitchFamily="34" charset="0"/>
                          <a:cs typeface="Arial" panose="020B0604020202020204" pitchFamily="34" charset="0"/>
                        </a:rPr>
                        <a:t>6,5</a:t>
                      </a:r>
                      <a:endParaRPr lang="en-US" sz="1400" dirty="0">
                        <a:latin typeface="Arial" panose="020B0604020202020204" pitchFamily="34" charset="0"/>
                        <a:cs typeface="Arial" panose="020B0604020202020204" pitchFamily="34" charset="0"/>
                      </a:endParaRPr>
                    </a:p>
                  </a:txBody>
                  <a:tcPr anchor="ctr"/>
                </a:tc>
                <a:tc>
                  <a:txBody>
                    <a:bodyPr/>
                    <a:lstStyle/>
                    <a:p>
                      <a:pPr algn="ctr"/>
                      <a:endParaRPr lang="en-US" sz="1400" dirty="0">
                        <a:latin typeface="Arial" panose="020B0604020202020204" pitchFamily="34" charset="0"/>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t>Push onto the stack</a:t>
                      </a:r>
                      <a:endPar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nchor="ctr"/>
                </a:tc>
                <a:extLst>
                  <a:ext uri="{0D108BD9-81ED-4DB2-BD59-A6C34878D82A}">
                    <a16:rowId xmlns:a16="http://schemas.microsoft.com/office/drawing/2014/main" val="2417995821"/>
                  </a:ext>
                </a:extLst>
              </a:tr>
              <a:tr h="283208">
                <a:tc>
                  <a:txBody>
                    <a:bodyPr/>
                    <a:lstStyle/>
                    <a:p>
                      <a:pPr algn="ctr"/>
                      <a:r>
                        <a:rPr lang="en-US" sz="1400" dirty="0" smtClean="0">
                          <a:latin typeface="Arial" panose="020B0604020202020204" pitchFamily="34" charset="0"/>
                          <a:cs typeface="Arial" panose="020B0604020202020204" pitchFamily="34" charset="0"/>
                        </a:rPr>
                        <a:t>2</a:t>
                      </a:r>
                      <a:endParaRPr lang="en-US" sz="1400" dirty="0">
                        <a:latin typeface="Arial" panose="020B0604020202020204" pitchFamily="34" charset="0"/>
                        <a:cs typeface="Arial" panose="020B0604020202020204" pitchFamily="34" charset="0"/>
                      </a:endParaRPr>
                    </a:p>
                  </a:txBody>
                  <a:tcPr anchor="ctr"/>
                </a:tc>
                <a:tc>
                  <a:txBody>
                    <a:bodyPr/>
                    <a:lstStyle/>
                    <a:p>
                      <a:pPr algn="l"/>
                      <a:r>
                        <a:rPr lang="en-US" sz="1400" dirty="0" smtClean="0">
                          <a:latin typeface="Arial" panose="020B0604020202020204" pitchFamily="34" charset="0"/>
                          <a:cs typeface="Arial" panose="020B0604020202020204" pitchFamily="34" charset="0"/>
                        </a:rPr>
                        <a:t>6,5,2</a:t>
                      </a:r>
                      <a:endParaRPr lang="en-US" sz="1400" dirty="0">
                        <a:latin typeface="Arial" panose="020B0604020202020204" pitchFamily="34" charset="0"/>
                        <a:cs typeface="Arial" panose="020B0604020202020204" pitchFamily="34" charset="0"/>
                      </a:endParaRPr>
                    </a:p>
                  </a:txBody>
                  <a:tcPr anchor="ctr"/>
                </a:tc>
                <a:tc>
                  <a:txBody>
                    <a:bodyPr/>
                    <a:lstStyle/>
                    <a:p>
                      <a:pPr algn="ctr"/>
                      <a:endParaRPr lang="en-US" sz="1400" dirty="0">
                        <a:latin typeface="Arial" panose="020B0604020202020204" pitchFamily="34" charset="0"/>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t>Push onto the stack</a:t>
                      </a:r>
                      <a:endPar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nchor="ctr"/>
                </a:tc>
                <a:extLst>
                  <a:ext uri="{0D108BD9-81ED-4DB2-BD59-A6C34878D82A}">
                    <a16:rowId xmlns:a16="http://schemas.microsoft.com/office/drawing/2014/main" val="2546588252"/>
                  </a:ext>
                </a:extLst>
              </a:tr>
              <a:tr h="283208">
                <a:tc>
                  <a:txBody>
                    <a:bodyPr/>
                    <a:lstStyle/>
                    <a:p>
                      <a:pPr algn="ctr"/>
                      <a:r>
                        <a:rPr lang="en-US" sz="1400" dirty="0" smtClean="0">
                          <a:latin typeface="Arial" panose="020B0604020202020204" pitchFamily="34" charset="0"/>
                          <a:cs typeface="Arial" panose="020B0604020202020204" pitchFamily="34" charset="0"/>
                        </a:rPr>
                        <a:t>3</a:t>
                      </a:r>
                      <a:endParaRPr lang="en-US" sz="1400" dirty="0">
                        <a:latin typeface="Arial" panose="020B0604020202020204" pitchFamily="34" charset="0"/>
                        <a:cs typeface="Arial" panose="020B0604020202020204" pitchFamily="34" charset="0"/>
                      </a:endParaRPr>
                    </a:p>
                  </a:txBody>
                  <a:tcPr anchor="ctr"/>
                </a:tc>
                <a:tc>
                  <a:txBody>
                    <a:bodyPr/>
                    <a:lstStyle/>
                    <a:p>
                      <a:pPr algn="l"/>
                      <a:r>
                        <a:rPr lang="en-US" sz="1400" dirty="0" smtClean="0">
                          <a:latin typeface="Arial" panose="020B0604020202020204" pitchFamily="34" charset="0"/>
                          <a:cs typeface="Arial" panose="020B0604020202020204" pitchFamily="34" charset="0"/>
                        </a:rPr>
                        <a:t>6,5,2,3</a:t>
                      </a:r>
                      <a:endParaRPr lang="en-US" sz="1400" dirty="0">
                        <a:latin typeface="Arial" panose="020B0604020202020204" pitchFamily="34" charset="0"/>
                        <a:cs typeface="Arial" panose="020B0604020202020204" pitchFamily="34" charset="0"/>
                      </a:endParaRPr>
                    </a:p>
                  </a:txBody>
                  <a:tcPr anchor="ctr"/>
                </a:tc>
                <a:tc>
                  <a:txBody>
                    <a:bodyPr/>
                    <a:lstStyle/>
                    <a:p>
                      <a:pPr algn="ctr"/>
                      <a:endParaRPr lang="en-US" sz="1400" dirty="0">
                        <a:latin typeface="Arial" panose="020B0604020202020204" pitchFamily="34" charset="0"/>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Push onto the stack</a:t>
                      </a:r>
                      <a:endPar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nchor="ctr"/>
                </a:tc>
                <a:extLst>
                  <a:ext uri="{0D108BD9-81ED-4DB2-BD59-A6C34878D82A}">
                    <a16:rowId xmlns:a16="http://schemas.microsoft.com/office/drawing/2014/main" val="1671832380"/>
                  </a:ext>
                </a:extLst>
              </a:tr>
              <a:tr h="679697">
                <a:tc>
                  <a:txBody>
                    <a:bodyPr/>
                    <a:lstStyle/>
                    <a:p>
                      <a:pPr algn="ctr"/>
                      <a:r>
                        <a:rPr lang="en-US" sz="1400" dirty="0" smtClean="0">
                          <a:latin typeface="Arial" panose="020B060402020202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a:txBody>
                  <a:tcPr anchor="ctr"/>
                </a:tc>
                <a:tc>
                  <a:txBody>
                    <a:bodyPr/>
                    <a:lstStyle/>
                    <a:p>
                      <a:pPr algn="l"/>
                      <a:r>
                        <a:rPr lang="en-US" sz="1400" dirty="0" smtClean="0">
                          <a:latin typeface="Arial" panose="020B0604020202020204" pitchFamily="34" charset="0"/>
                          <a:cs typeface="Arial" panose="020B0604020202020204" pitchFamily="34" charset="0"/>
                        </a:rPr>
                        <a:t>6,5,5</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smtClean="0">
                          <a:latin typeface="Arial" panose="020B0604020202020204" pitchFamily="34" charset="0"/>
                          <a:cs typeface="Arial" panose="020B0604020202020204" pitchFamily="34" charset="0"/>
                        </a:rPr>
                        <a:t>2+3=5</a:t>
                      </a:r>
                      <a:endParaRPr lang="en-US" sz="1400" dirty="0">
                        <a:latin typeface="Arial" panose="020B0604020202020204" pitchFamily="34" charset="0"/>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Arial" panose="020B0604020202020204" pitchFamily="34" charset="0"/>
                          <a:cs typeface="Arial" panose="020B0604020202020204" pitchFamily="34" charset="0"/>
                        </a:rPr>
                        <a:t>Pop 2 and 3 from the stack,</a:t>
                      </a:r>
                      <a:r>
                        <a:rPr lang="en-US" sz="1400" baseline="0" dirty="0" smtClean="0">
                          <a:latin typeface="Arial" panose="020B0604020202020204" pitchFamily="34" charset="0"/>
                          <a:cs typeface="Arial" panose="020B0604020202020204" pitchFamily="34" charset="0"/>
                        </a:rPr>
                        <a:t> perform addition “2+3” and add result 5 onto the stack.</a:t>
                      </a:r>
                      <a:endParaRPr lang="en-US" sz="1400" dirty="0" smtClean="0">
                        <a:latin typeface="Arial" panose="020B0604020202020204" pitchFamily="34" charset="0"/>
                        <a:cs typeface="Arial" panose="020B0604020202020204" pitchFamily="34" charset="0"/>
                      </a:endParaRPr>
                    </a:p>
                    <a:p>
                      <a:pPr algn="l"/>
                      <a:endParaRPr lang="en-US" sz="14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865833675"/>
                  </a:ext>
                </a:extLst>
              </a:tr>
              <a:tr h="283208">
                <a:tc>
                  <a:txBody>
                    <a:bodyPr/>
                    <a:lstStyle/>
                    <a:p>
                      <a:pPr algn="ctr"/>
                      <a:r>
                        <a:rPr lang="en-US" sz="1400" dirty="0" smtClean="0">
                          <a:latin typeface="Arial" panose="020B0604020202020204" pitchFamily="34" charset="0"/>
                          <a:cs typeface="Arial" panose="020B0604020202020204" pitchFamily="34" charset="0"/>
                        </a:rPr>
                        <a:t>8</a:t>
                      </a:r>
                      <a:endParaRPr lang="en-US" sz="1400" dirty="0">
                        <a:latin typeface="Arial" panose="020B0604020202020204" pitchFamily="34" charset="0"/>
                        <a:cs typeface="Arial" panose="020B0604020202020204" pitchFamily="34" charset="0"/>
                      </a:endParaRPr>
                    </a:p>
                  </a:txBody>
                  <a:tcPr anchor="ctr"/>
                </a:tc>
                <a:tc>
                  <a:txBody>
                    <a:bodyPr/>
                    <a:lstStyle/>
                    <a:p>
                      <a:pPr algn="l"/>
                      <a:r>
                        <a:rPr lang="en-US" sz="1400" dirty="0" smtClean="0">
                          <a:latin typeface="Arial" panose="020B0604020202020204" pitchFamily="34" charset="0"/>
                          <a:cs typeface="Arial" panose="020B0604020202020204" pitchFamily="34" charset="0"/>
                        </a:rPr>
                        <a:t>6,5,5,8</a:t>
                      </a:r>
                      <a:endParaRPr lang="en-US" sz="1400" dirty="0">
                        <a:latin typeface="Arial" panose="020B0604020202020204" pitchFamily="34" charset="0"/>
                        <a:cs typeface="Arial" panose="020B0604020202020204" pitchFamily="34" charset="0"/>
                      </a:endParaRPr>
                    </a:p>
                  </a:txBody>
                  <a:tcPr anchor="ctr"/>
                </a:tc>
                <a:tc>
                  <a:txBody>
                    <a:bodyPr/>
                    <a:lstStyle/>
                    <a:p>
                      <a:pPr algn="ctr"/>
                      <a:endParaRPr lang="en-US" sz="1400" dirty="0">
                        <a:latin typeface="Arial" panose="020B0604020202020204" pitchFamily="34" charset="0"/>
                        <a:cs typeface="Arial" panose="020B0604020202020204" pitchFamily="34" charset="0"/>
                      </a:endParaRPr>
                    </a:p>
                  </a:txBody>
                  <a:tcPr anchor="ctr"/>
                </a:tc>
                <a:tc>
                  <a:txBody>
                    <a:bodyPr/>
                    <a:lstStyle/>
                    <a:p>
                      <a:pPr algn="l"/>
                      <a:r>
                        <a:rPr lang="en-US" sz="1400" dirty="0" smtClean="0">
                          <a:latin typeface="Arial" panose="020B0604020202020204" pitchFamily="34" charset="0"/>
                          <a:cs typeface="Arial" panose="020B0604020202020204" pitchFamily="34" charset="0"/>
                        </a:rPr>
                        <a:t>Push onto the stack</a:t>
                      </a:r>
                      <a:endParaRPr lang="en-US" sz="14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4089775102"/>
                  </a:ext>
                </a:extLst>
              </a:tr>
              <a:tr h="679697">
                <a:tc>
                  <a:txBody>
                    <a:bodyPr/>
                    <a:lstStyle/>
                    <a:p>
                      <a:pPr algn="ctr"/>
                      <a:r>
                        <a:rPr lang="en-US" sz="1400" dirty="0" smtClean="0">
                          <a:latin typeface="Arial" panose="020B060402020202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a:txBody>
                  <a:tcPr anchor="ctr"/>
                </a:tc>
                <a:tc>
                  <a:txBody>
                    <a:bodyPr/>
                    <a:lstStyle/>
                    <a:p>
                      <a:pPr algn="l"/>
                      <a:r>
                        <a:rPr lang="en-US" sz="1400" dirty="0" smtClean="0">
                          <a:latin typeface="Arial" panose="020B0604020202020204" pitchFamily="34" charset="0"/>
                          <a:cs typeface="Arial" panose="020B0604020202020204" pitchFamily="34" charset="0"/>
                        </a:rPr>
                        <a:t>6,5,40</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smtClean="0">
                          <a:latin typeface="Arial" panose="020B0604020202020204" pitchFamily="34" charset="0"/>
                          <a:cs typeface="Arial" panose="020B0604020202020204" pitchFamily="34" charset="0"/>
                        </a:rPr>
                        <a:t>5*8=40</a:t>
                      </a:r>
                      <a:endParaRPr lang="en-US" sz="1400" dirty="0">
                        <a:latin typeface="Arial" panose="020B0604020202020204" pitchFamily="34" charset="0"/>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Arial" panose="020B0604020202020204" pitchFamily="34" charset="0"/>
                          <a:cs typeface="Arial" panose="020B0604020202020204" pitchFamily="34" charset="0"/>
                        </a:rPr>
                        <a:t>Pop 8 and 5 from the stack,</a:t>
                      </a:r>
                      <a:r>
                        <a:rPr lang="en-US" sz="1400" baseline="0" dirty="0" smtClean="0">
                          <a:latin typeface="Arial" panose="020B0604020202020204" pitchFamily="34" charset="0"/>
                          <a:cs typeface="Arial" panose="020B0604020202020204" pitchFamily="34" charset="0"/>
                        </a:rPr>
                        <a:t> perform multiplication “5*8” and add result onto the stack.</a:t>
                      </a:r>
                      <a:endParaRPr lang="en-US" sz="1400" dirty="0" smtClean="0">
                        <a:latin typeface="Arial" panose="020B0604020202020204" pitchFamily="34" charset="0"/>
                        <a:cs typeface="Arial" panose="020B0604020202020204" pitchFamily="34" charset="0"/>
                      </a:endParaRPr>
                    </a:p>
                    <a:p>
                      <a:pPr algn="l"/>
                      <a:endParaRPr lang="en-US" sz="14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948251658"/>
                  </a:ext>
                </a:extLst>
              </a:tr>
              <a:tr h="679697">
                <a:tc>
                  <a:txBody>
                    <a:bodyPr/>
                    <a:lstStyle/>
                    <a:p>
                      <a:pPr algn="ctr"/>
                      <a:r>
                        <a:rPr lang="en-US" sz="1400" dirty="0" smtClean="0">
                          <a:latin typeface="Arial" panose="020B060402020202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a:txBody>
                  <a:tcPr anchor="ctr"/>
                </a:tc>
                <a:tc>
                  <a:txBody>
                    <a:bodyPr/>
                    <a:lstStyle/>
                    <a:p>
                      <a:pPr algn="l"/>
                      <a:r>
                        <a:rPr lang="en-US" sz="1400" dirty="0" smtClean="0">
                          <a:latin typeface="Arial" panose="020B0604020202020204" pitchFamily="34" charset="0"/>
                          <a:cs typeface="Arial" panose="020B0604020202020204" pitchFamily="34" charset="0"/>
                        </a:rPr>
                        <a:t>6,45</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smtClean="0">
                          <a:latin typeface="Arial" panose="020B0604020202020204" pitchFamily="34" charset="0"/>
                          <a:cs typeface="Arial" panose="020B0604020202020204" pitchFamily="34" charset="0"/>
                        </a:rPr>
                        <a:t>5+40=45</a:t>
                      </a:r>
                      <a:endParaRPr lang="en-US" sz="1400" dirty="0">
                        <a:latin typeface="Arial" panose="020B0604020202020204" pitchFamily="34" charset="0"/>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Arial" panose="020B0604020202020204" pitchFamily="34" charset="0"/>
                          <a:cs typeface="Arial" panose="020B0604020202020204" pitchFamily="34" charset="0"/>
                        </a:rPr>
                        <a:t>Pop 40 and 5 from the stack,</a:t>
                      </a:r>
                      <a:r>
                        <a:rPr lang="en-US" sz="1400" baseline="0" dirty="0" smtClean="0">
                          <a:latin typeface="Arial" panose="020B0604020202020204" pitchFamily="34" charset="0"/>
                          <a:cs typeface="Arial" panose="020B0604020202020204" pitchFamily="34" charset="0"/>
                        </a:rPr>
                        <a:t> perform addition “5+40” and add result 45 onto the stack.</a:t>
                      </a:r>
                      <a:endParaRPr lang="en-US" sz="1400" dirty="0" smtClean="0">
                        <a:latin typeface="Arial" panose="020B0604020202020204" pitchFamily="34" charset="0"/>
                        <a:cs typeface="Arial" panose="020B0604020202020204" pitchFamily="34" charset="0"/>
                      </a:endParaRPr>
                    </a:p>
                    <a:p>
                      <a:pPr algn="l"/>
                      <a:endParaRPr lang="en-US" sz="14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345034358"/>
                  </a:ext>
                </a:extLst>
              </a:tr>
              <a:tr h="283208">
                <a:tc>
                  <a:txBody>
                    <a:bodyPr/>
                    <a:lstStyle/>
                    <a:p>
                      <a:pPr algn="ctr"/>
                      <a:r>
                        <a:rPr lang="en-US" sz="1400" dirty="0" smtClean="0">
                          <a:latin typeface="Arial" panose="020B0604020202020204" pitchFamily="34" charset="0"/>
                          <a:cs typeface="Arial" panose="020B0604020202020204" pitchFamily="34" charset="0"/>
                        </a:rPr>
                        <a:t>3</a:t>
                      </a:r>
                      <a:endParaRPr lang="en-US" sz="1400" dirty="0">
                        <a:latin typeface="Arial" panose="020B0604020202020204" pitchFamily="34" charset="0"/>
                        <a:cs typeface="Arial" panose="020B0604020202020204" pitchFamily="34" charset="0"/>
                      </a:endParaRPr>
                    </a:p>
                  </a:txBody>
                  <a:tcPr anchor="ctr"/>
                </a:tc>
                <a:tc>
                  <a:txBody>
                    <a:bodyPr/>
                    <a:lstStyle/>
                    <a:p>
                      <a:pPr algn="l"/>
                      <a:r>
                        <a:rPr lang="en-US" sz="1400" dirty="0" smtClean="0">
                          <a:latin typeface="Arial" panose="020B0604020202020204" pitchFamily="34" charset="0"/>
                          <a:cs typeface="Arial" panose="020B0604020202020204" pitchFamily="34" charset="0"/>
                        </a:rPr>
                        <a:t>6,45,3</a:t>
                      </a:r>
                      <a:endParaRPr lang="en-US" sz="1400" dirty="0">
                        <a:latin typeface="Arial" panose="020B0604020202020204" pitchFamily="34" charset="0"/>
                        <a:cs typeface="Arial" panose="020B0604020202020204" pitchFamily="34" charset="0"/>
                      </a:endParaRPr>
                    </a:p>
                  </a:txBody>
                  <a:tcPr anchor="ctr"/>
                </a:tc>
                <a:tc>
                  <a:txBody>
                    <a:bodyPr/>
                    <a:lstStyle/>
                    <a:p>
                      <a:pPr algn="ctr"/>
                      <a:endParaRPr lang="en-US" sz="1400" dirty="0">
                        <a:latin typeface="Arial" panose="020B0604020202020204" pitchFamily="34" charset="0"/>
                        <a:cs typeface="Arial" panose="020B0604020202020204" pitchFamily="34" charset="0"/>
                      </a:endParaRPr>
                    </a:p>
                  </a:txBody>
                  <a:tcPr anchor="ctr"/>
                </a:tc>
                <a:tc>
                  <a:txBody>
                    <a:bodyPr/>
                    <a:lstStyle/>
                    <a:p>
                      <a:pPr algn="l"/>
                      <a:r>
                        <a:rPr lang="en-US" sz="1400" dirty="0" smtClean="0">
                          <a:latin typeface="Arial" panose="020B0604020202020204" pitchFamily="34" charset="0"/>
                          <a:cs typeface="Arial" panose="020B0604020202020204" pitchFamily="34" charset="0"/>
                        </a:rPr>
                        <a:t>Push onto the stack</a:t>
                      </a:r>
                      <a:endParaRPr lang="en-US" sz="14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139505624"/>
                  </a:ext>
                </a:extLst>
              </a:tr>
              <a:tr h="679697">
                <a:tc>
                  <a:txBody>
                    <a:bodyPr/>
                    <a:lstStyle/>
                    <a:p>
                      <a:pPr algn="ctr"/>
                      <a:r>
                        <a:rPr lang="en-US" sz="1400" dirty="0" smtClean="0">
                          <a:latin typeface="Arial" panose="020B060402020202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a:txBody>
                  <a:tcPr anchor="ctr"/>
                </a:tc>
                <a:tc>
                  <a:txBody>
                    <a:bodyPr/>
                    <a:lstStyle/>
                    <a:p>
                      <a:pPr algn="l"/>
                      <a:r>
                        <a:rPr lang="en-US" sz="1400" dirty="0" smtClean="0">
                          <a:latin typeface="Arial" panose="020B0604020202020204" pitchFamily="34" charset="0"/>
                          <a:cs typeface="Arial" panose="020B0604020202020204" pitchFamily="34" charset="0"/>
                        </a:rPr>
                        <a:t>6,48</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smtClean="0">
                          <a:latin typeface="Arial" panose="020B0604020202020204" pitchFamily="34" charset="0"/>
                          <a:cs typeface="Arial" panose="020B0604020202020204" pitchFamily="34" charset="0"/>
                        </a:rPr>
                        <a:t>45+3=48</a:t>
                      </a:r>
                      <a:endParaRPr lang="en-US" sz="1400" dirty="0">
                        <a:latin typeface="Arial" panose="020B0604020202020204" pitchFamily="34" charset="0"/>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Arial" panose="020B0604020202020204" pitchFamily="34" charset="0"/>
                          <a:cs typeface="Arial" panose="020B0604020202020204" pitchFamily="34" charset="0"/>
                        </a:rPr>
                        <a:t>Pop 3 and 45 from the stack,</a:t>
                      </a:r>
                      <a:r>
                        <a:rPr lang="en-US" sz="1400" baseline="0" dirty="0" smtClean="0">
                          <a:latin typeface="Arial" panose="020B0604020202020204" pitchFamily="34" charset="0"/>
                          <a:cs typeface="Arial" panose="020B0604020202020204" pitchFamily="34" charset="0"/>
                        </a:rPr>
                        <a:t> perform addition “45+3” and add result onto the stack.</a:t>
                      </a:r>
                      <a:endParaRPr lang="en-US" sz="1400" dirty="0" smtClean="0">
                        <a:latin typeface="Arial" panose="020B0604020202020204" pitchFamily="34" charset="0"/>
                        <a:cs typeface="Arial" panose="020B0604020202020204" pitchFamily="34" charset="0"/>
                      </a:endParaRPr>
                    </a:p>
                    <a:p>
                      <a:pPr algn="l"/>
                      <a:endParaRPr lang="en-US" sz="14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312696937"/>
                  </a:ext>
                </a:extLst>
              </a:tr>
              <a:tr h="481451">
                <a:tc>
                  <a:txBody>
                    <a:bodyPr/>
                    <a:lstStyle/>
                    <a:p>
                      <a:pPr algn="ctr"/>
                      <a:r>
                        <a:rPr lang="en-US" sz="1400" dirty="0" smtClean="0">
                          <a:latin typeface="Arial" panose="020B060402020202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a:txBody>
                  <a:tcPr anchor="ctr"/>
                </a:tc>
                <a:tc>
                  <a:txBody>
                    <a:bodyPr/>
                    <a:lstStyle/>
                    <a:p>
                      <a:pPr algn="l"/>
                      <a:r>
                        <a:rPr lang="en-US" sz="1400" dirty="0" smtClean="0">
                          <a:latin typeface="Arial" panose="020B0604020202020204" pitchFamily="34" charset="0"/>
                          <a:cs typeface="Arial" panose="020B0604020202020204" pitchFamily="34" charset="0"/>
                        </a:rPr>
                        <a:t>288</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smtClean="0">
                          <a:latin typeface="Arial" panose="020B0604020202020204" pitchFamily="34" charset="0"/>
                          <a:cs typeface="Arial" panose="020B0604020202020204" pitchFamily="34" charset="0"/>
                        </a:rPr>
                        <a:t>6*48=288</a:t>
                      </a:r>
                      <a:endParaRPr lang="en-US" sz="1400" dirty="0">
                        <a:latin typeface="Arial" panose="020B0604020202020204" pitchFamily="34" charset="0"/>
                        <a:cs typeface="Arial" panose="020B0604020202020204" pitchFamily="34" charset="0"/>
                      </a:endParaRPr>
                    </a:p>
                  </a:txBody>
                  <a:tcPr anchor="ctr"/>
                </a:tc>
                <a:tc>
                  <a:txBody>
                    <a:bodyPr/>
                    <a:lstStyle/>
                    <a:p>
                      <a:pPr algn="l"/>
                      <a:r>
                        <a:rPr lang="en-US" sz="1400" dirty="0" smtClean="0">
                          <a:latin typeface="Arial" panose="020B0604020202020204" pitchFamily="34" charset="0"/>
                          <a:cs typeface="Arial" panose="020B0604020202020204" pitchFamily="34" charset="0"/>
                        </a:rPr>
                        <a:t>Pop 48 and 6 from the stack,</a:t>
                      </a:r>
                      <a:r>
                        <a:rPr lang="en-US" sz="1400" baseline="0" dirty="0" smtClean="0">
                          <a:latin typeface="Arial" panose="020B0604020202020204" pitchFamily="34" charset="0"/>
                          <a:cs typeface="Arial" panose="020B0604020202020204" pitchFamily="34" charset="0"/>
                        </a:rPr>
                        <a:t> perform multiplication “6*48” and add result onto the stack.</a:t>
                      </a:r>
                      <a:endParaRPr lang="en-US" sz="14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865738502"/>
                  </a:ext>
                </a:extLst>
              </a:tr>
            </a:tbl>
          </a:graphicData>
        </a:graphic>
      </p:graphicFrame>
    </p:spTree>
    <p:extLst>
      <p:ext uri="{BB962C8B-B14F-4D97-AF65-F5344CB8AC3E}">
        <p14:creationId xmlns:p14="http://schemas.microsoft.com/office/powerpoint/2010/main" val="1672623991"/>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74915" y="0"/>
            <a:ext cx="10515600" cy="777873"/>
          </a:xfrm>
        </p:spPr>
        <p:txBody>
          <a:bodyPr/>
          <a:lstStyle/>
          <a:p>
            <a:r>
              <a:rPr lang="en-US" dirty="0" smtClean="0"/>
              <a:t>Prefix expression evaluation</a:t>
            </a:r>
            <a:endParaRPr lang="en-US" dirty="0"/>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brightnessContrast contrast="20000"/>
                    </a14:imgEffect>
                  </a14:imgLayer>
                </a14:imgProps>
              </a:ext>
            </a:extLst>
          </a:blip>
          <a:stretch>
            <a:fillRect/>
          </a:stretch>
        </p:blipFill>
        <p:spPr>
          <a:xfrm>
            <a:off x="3203801" y="974189"/>
            <a:ext cx="7344456" cy="5883811"/>
          </a:xfrm>
          <a:prstGeom prst="rect">
            <a:avLst/>
          </a:prstGeom>
        </p:spPr>
      </p:pic>
    </p:spTree>
    <p:extLst>
      <p:ext uri="{BB962C8B-B14F-4D97-AF65-F5344CB8AC3E}">
        <p14:creationId xmlns:p14="http://schemas.microsoft.com/office/powerpoint/2010/main" val="681961324"/>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76943" y="1755489"/>
            <a:ext cx="10657114" cy="1138125"/>
          </a:xfrm>
          <a:prstGeom prst="rect">
            <a:avLst/>
          </a:prstGeom>
        </p:spPr>
      </p:pic>
      <p:sp>
        <p:nvSpPr>
          <p:cNvPr id="3" name="Title 2"/>
          <p:cNvSpPr>
            <a:spLocks noGrp="1"/>
          </p:cNvSpPr>
          <p:nvPr>
            <p:ph type="title"/>
          </p:nvPr>
        </p:nvSpPr>
        <p:spPr/>
        <p:txBody>
          <a:bodyPr/>
          <a:lstStyle/>
          <a:p>
            <a:r>
              <a:rPr lang="en-US" dirty="0" smtClean="0"/>
              <a:t>Example</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565632234"/>
              </p:ext>
            </p:extLst>
          </p:nvPr>
        </p:nvGraphicFramePr>
        <p:xfrm>
          <a:off x="838200" y="3104877"/>
          <a:ext cx="11061701" cy="3455584"/>
        </p:xfrm>
        <a:graphic>
          <a:graphicData uri="http://schemas.openxmlformats.org/drawingml/2006/table">
            <a:tbl>
              <a:tblPr firstRow="1" bandRow="1">
                <a:tableStyleId>{5940675A-B579-460E-94D1-54222C63F5DA}</a:tableStyleId>
              </a:tblPr>
              <a:tblGrid>
                <a:gridCol w="1042754">
                  <a:extLst>
                    <a:ext uri="{9D8B030D-6E8A-4147-A177-3AD203B41FA5}">
                      <a16:colId xmlns:a16="http://schemas.microsoft.com/office/drawing/2014/main" val="2727058276"/>
                    </a:ext>
                  </a:extLst>
                </a:gridCol>
                <a:gridCol w="1302378">
                  <a:extLst>
                    <a:ext uri="{9D8B030D-6E8A-4147-A177-3AD203B41FA5}">
                      <a16:colId xmlns:a16="http://schemas.microsoft.com/office/drawing/2014/main" val="1672129162"/>
                    </a:ext>
                  </a:extLst>
                </a:gridCol>
                <a:gridCol w="2030177">
                  <a:extLst>
                    <a:ext uri="{9D8B030D-6E8A-4147-A177-3AD203B41FA5}">
                      <a16:colId xmlns:a16="http://schemas.microsoft.com/office/drawing/2014/main" val="194217699"/>
                    </a:ext>
                  </a:extLst>
                </a:gridCol>
                <a:gridCol w="6686392">
                  <a:extLst>
                    <a:ext uri="{9D8B030D-6E8A-4147-A177-3AD203B41FA5}">
                      <a16:colId xmlns:a16="http://schemas.microsoft.com/office/drawing/2014/main" val="3600572966"/>
                    </a:ext>
                  </a:extLst>
                </a:gridCol>
              </a:tblGrid>
              <a:tr h="193900">
                <a:tc>
                  <a:txBody>
                    <a:bodyPr/>
                    <a:lstStyle/>
                    <a:p>
                      <a:pPr algn="ctr"/>
                      <a:r>
                        <a:rPr lang="en-US" sz="1400" b="1" dirty="0" smtClean="0">
                          <a:latin typeface="Arial Black" panose="020B0A04020102020204" pitchFamily="34" charset="0"/>
                        </a:rPr>
                        <a:t>Input</a:t>
                      </a:r>
                      <a:endParaRPr lang="en-US" sz="1400" b="1" dirty="0">
                        <a:latin typeface="Arial Black" panose="020B0A04020102020204" pitchFamily="34" charset="0"/>
                      </a:endParaRPr>
                    </a:p>
                  </a:txBody>
                  <a:tcPr>
                    <a:solidFill>
                      <a:schemeClr val="accent2">
                        <a:lumMod val="40000"/>
                        <a:lumOff val="60000"/>
                      </a:schemeClr>
                    </a:solidFill>
                  </a:tcPr>
                </a:tc>
                <a:tc>
                  <a:txBody>
                    <a:bodyPr/>
                    <a:lstStyle/>
                    <a:p>
                      <a:pPr algn="l"/>
                      <a:r>
                        <a:rPr lang="en-US" sz="1400" b="1" dirty="0" smtClean="0">
                          <a:latin typeface="Arial Black" panose="020B0A04020102020204" pitchFamily="34" charset="0"/>
                        </a:rPr>
                        <a:t>Stack</a:t>
                      </a:r>
                      <a:endParaRPr lang="en-US" sz="1400" b="1" dirty="0">
                        <a:latin typeface="Arial Black" panose="020B0A04020102020204" pitchFamily="34" charset="0"/>
                      </a:endParaRPr>
                    </a:p>
                  </a:txBody>
                  <a:tcPr>
                    <a:solidFill>
                      <a:schemeClr val="accent2">
                        <a:lumMod val="40000"/>
                        <a:lumOff val="60000"/>
                      </a:schemeClr>
                    </a:solidFill>
                  </a:tcPr>
                </a:tc>
                <a:tc>
                  <a:txBody>
                    <a:bodyPr/>
                    <a:lstStyle/>
                    <a:p>
                      <a:pPr algn="ctr"/>
                      <a:r>
                        <a:rPr lang="en-US" sz="1400" b="1" dirty="0" smtClean="0">
                          <a:latin typeface="Arial Black" panose="020B0A04020102020204" pitchFamily="34" charset="0"/>
                        </a:rPr>
                        <a:t>Operation</a:t>
                      </a:r>
                      <a:endParaRPr lang="en-US" sz="1400" b="1" dirty="0">
                        <a:latin typeface="Arial Black" panose="020B0A04020102020204" pitchFamily="34" charset="0"/>
                      </a:endParaRPr>
                    </a:p>
                  </a:txBody>
                  <a:tcPr>
                    <a:solidFill>
                      <a:schemeClr val="accent2">
                        <a:lumMod val="40000"/>
                        <a:lumOff val="60000"/>
                      </a:schemeClr>
                    </a:solidFill>
                  </a:tcPr>
                </a:tc>
                <a:tc>
                  <a:txBody>
                    <a:bodyPr/>
                    <a:lstStyle/>
                    <a:p>
                      <a:pPr algn="ctr"/>
                      <a:r>
                        <a:rPr lang="en-US" sz="1400" b="1" dirty="0" smtClean="0">
                          <a:latin typeface="Arial Black" panose="020B0A04020102020204" pitchFamily="34" charset="0"/>
                        </a:rPr>
                        <a:t>Comment</a:t>
                      </a:r>
                      <a:endParaRPr lang="en-US" sz="1400" b="1" dirty="0">
                        <a:latin typeface="Arial Black" panose="020B0A04020102020204" pitchFamily="34" charset="0"/>
                      </a:endParaRPr>
                    </a:p>
                  </a:txBody>
                  <a:tcPr anchor="ctr">
                    <a:solidFill>
                      <a:schemeClr val="accent2">
                        <a:lumMod val="40000"/>
                        <a:lumOff val="60000"/>
                      </a:schemeClr>
                    </a:solidFill>
                  </a:tcPr>
                </a:tc>
                <a:extLst>
                  <a:ext uri="{0D108BD9-81ED-4DB2-BD59-A6C34878D82A}">
                    <a16:rowId xmlns:a16="http://schemas.microsoft.com/office/drawing/2014/main" val="1565522198"/>
                  </a:ext>
                </a:extLst>
              </a:tr>
              <a:tr h="232680">
                <a:tc>
                  <a:txBody>
                    <a:bodyPr/>
                    <a:lstStyle/>
                    <a:p>
                      <a:pPr algn="ctr"/>
                      <a:r>
                        <a:rPr lang="en-US" dirty="0" smtClean="0"/>
                        <a:t>4</a:t>
                      </a:r>
                      <a:endParaRPr lang="en-US" dirty="0"/>
                    </a:p>
                  </a:txBody>
                  <a:tcPr anchor="ctr"/>
                </a:tc>
                <a:tc>
                  <a:txBody>
                    <a:bodyPr/>
                    <a:lstStyle/>
                    <a:p>
                      <a:pPr algn="ctr"/>
                      <a:r>
                        <a:rPr lang="en-US" dirty="0" smtClean="0"/>
                        <a:t>4</a:t>
                      </a:r>
                      <a:endParaRPr lang="en-US" dirty="0"/>
                    </a:p>
                  </a:txBody>
                  <a:tcPr anchor="ctr"/>
                </a:tc>
                <a:tc>
                  <a:txBody>
                    <a:bodyPr/>
                    <a:lstStyle/>
                    <a:p>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Push onto the stack</a:t>
                      </a:r>
                      <a:endPar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nchor="ctr"/>
                </a:tc>
                <a:extLst>
                  <a:ext uri="{0D108BD9-81ED-4DB2-BD59-A6C34878D82A}">
                    <a16:rowId xmlns:a16="http://schemas.microsoft.com/office/drawing/2014/main" val="1671832380"/>
                  </a:ext>
                </a:extLst>
              </a:tr>
              <a:tr h="432392">
                <a:tc>
                  <a:txBody>
                    <a:bodyPr/>
                    <a:lstStyle/>
                    <a:p>
                      <a:pPr algn="ctr"/>
                      <a:r>
                        <a:rPr lang="en-US" dirty="0" smtClean="0"/>
                        <a:t>20</a:t>
                      </a:r>
                      <a:endParaRPr lang="en-US" dirty="0"/>
                    </a:p>
                  </a:txBody>
                  <a:tcPr anchor="ctr"/>
                </a:tc>
                <a:tc>
                  <a:txBody>
                    <a:bodyPr/>
                    <a:lstStyle/>
                    <a:p>
                      <a:pPr algn="ctr"/>
                      <a:r>
                        <a:rPr lang="en-US" dirty="0" smtClean="0"/>
                        <a:t>4,20</a:t>
                      </a:r>
                      <a:endParaRPr lang="en-US" dirty="0"/>
                    </a:p>
                  </a:txBody>
                  <a:tcPr anchor="ctr"/>
                </a:tc>
                <a:tc>
                  <a:txBody>
                    <a:bodyPr/>
                    <a:lstStyle/>
                    <a:p>
                      <a:endParaRPr lang="en-US" dirty="0"/>
                    </a:p>
                  </a:txBody>
                  <a:tcPr anchor="ctr"/>
                </a:tc>
                <a:tc>
                  <a:txBody>
                    <a:bodyPr/>
                    <a:lstStyle/>
                    <a:p>
                      <a:pPr algn="l"/>
                      <a:r>
                        <a:rPr lang="en-US" sz="1400" dirty="0" smtClean="0">
                          <a:latin typeface="Arial" panose="020B0604020202020204" pitchFamily="34" charset="0"/>
                          <a:cs typeface="Arial" panose="020B0604020202020204" pitchFamily="34" charset="0"/>
                        </a:rPr>
                        <a:t>Push onto the</a:t>
                      </a:r>
                      <a:r>
                        <a:rPr lang="en-US" sz="1400" baseline="0" dirty="0" smtClean="0">
                          <a:latin typeface="Arial" panose="020B0604020202020204" pitchFamily="34" charset="0"/>
                          <a:cs typeface="Arial" panose="020B0604020202020204" pitchFamily="34" charset="0"/>
                        </a:rPr>
                        <a:t> stack</a:t>
                      </a:r>
                      <a:endParaRPr lang="en-US" sz="14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865833675"/>
                  </a:ext>
                </a:extLst>
              </a:tr>
              <a:tr h="232680">
                <a:tc>
                  <a:txBody>
                    <a:bodyPr/>
                    <a:lstStyle/>
                    <a:p>
                      <a:pPr algn="ctr"/>
                      <a:r>
                        <a:rPr lang="en-US" dirty="0" smtClean="0"/>
                        <a:t>/</a:t>
                      </a:r>
                      <a:endParaRPr lang="en-US" dirty="0"/>
                    </a:p>
                  </a:txBody>
                  <a:tcPr anchor="ctr"/>
                </a:tc>
                <a:tc>
                  <a:txBody>
                    <a:bodyPr/>
                    <a:lstStyle/>
                    <a:p>
                      <a:pPr algn="ctr"/>
                      <a:r>
                        <a:rPr lang="en-US" dirty="0" smtClean="0"/>
                        <a:t>5</a:t>
                      </a:r>
                      <a:endParaRPr lang="en-US" dirty="0"/>
                    </a:p>
                  </a:txBody>
                  <a:tcPr anchor="ctr"/>
                </a:tc>
                <a:tc>
                  <a:txBody>
                    <a:bodyPr/>
                    <a:lstStyle/>
                    <a:p>
                      <a:r>
                        <a:rPr lang="en-US" dirty="0" smtClean="0"/>
                        <a:t>20 / 4 = 5</a:t>
                      </a:r>
                      <a:endParaRPr lang="en-US" dirty="0"/>
                    </a:p>
                  </a:txBody>
                  <a:tcPr anchor="ctr"/>
                </a:tc>
                <a:tc>
                  <a:txBody>
                    <a:bodyPr/>
                    <a:lstStyle/>
                    <a:p>
                      <a:pPr algn="l"/>
                      <a:r>
                        <a:rPr lang="en-US" sz="1400" dirty="0" smtClean="0">
                          <a:latin typeface="Arial" panose="020B0604020202020204" pitchFamily="34" charset="0"/>
                          <a:cs typeface="Arial" panose="020B0604020202020204" pitchFamily="34" charset="0"/>
                        </a:rPr>
                        <a:t>Pop 20 and 4 from the stack,</a:t>
                      </a:r>
                      <a:r>
                        <a:rPr lang="en-US" sz="1400" baseline="0" dirty="0" smtClean="0">
                          <a:latin typeface="Arial" panose="020B0604020202020204" pitchFamily="34" charset="0"/>
                          <a:cs typeface="Arial" panose="020B0604020202020204" pitchFamily="34" charset="0"/>
                        </a:rPr>
                        <a:t> perform divide “20/4” and add result 5 onto the stack.</a:t>
                      </a:r>
                      <a:endParaRPr lang="en-US" sz="14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4089775102"/>
                  </a:ext>
                </a:extLst>
              </a:tr>
              <a:tr h="432392">
                <a:tc>
                  <a:txBody>
                    <a:bodyPr/>
                    <a:lstStyle/>
                    <a:p>
                      <a:pPr algn="ctr"/>
                      <a:r>
                        <a:rPr lang="en-US" dirty="0" smtClean="0"/>
                        <a:t>4</a:t>
                      </a:r>
                      <a:endParaRPr lang="en-US" dirty="0"/>
                    </a:p>
                  </a:txBody>
                  <a:tcPr anchor="ctr"/>
                </a:tc>
                <a:tc>
                  <a:txBody>
                    <a:bodyPr/>
                    <a:lstStyle/>
                    <a:p>
                      <a:pPr algn="ctr"/>
                      <a:r>
                        <a:rPr lang="en-US" dirty="0" smtClean="0"/>
                        <a:t>5,4</a:t>
                      </a:r>
                      <a:endParaRPr lang="en-US" dirty="0"/>
                    </a:p>
                  </a:txBody>
                  <a:tcPr anchor="ctr"/>
                </a:tc>
                <a:tc>
                  <a:txBody>
                    <a:bodyPr/>
                    <a:lstStyle/>
                    <a:p>
                      <a:endParaRPr lang="en-US"/>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Arial" panose="020B0604020202020204" pitchFamily="34" charset="0"/>
                          <a:cs typeface="Arial" panose="020B0604020202020204" pitchFamily="34" charset="0"/>
                        </a:rPr>
                        <a:t>Push onto the</a:t>
                      </a:r>
                      <a:r>
                        <a:rPr lang="en-US" sz="1400" baseline="0" dirty="0" smtClean="0">
                          <a:latin typeface="Arial" panose="020B0604020202020204" pitchFamily="34" charset="0"/>
                          <a:cs typeface="Arial" panose="020B0604020202020204" pitchFamily="34" charset="0"/>
                        </a:rPr>
                        <a:t> stack</a:t>
                      </a:r>
                      <a:endParaRPr lang="en-US" sz="1400" dirty="0" smtClean="0">
                        <a:latin typeface="Arial" panose="020B0604020202020204" pitchFamily="34" charset="0"/>
                        <a:cs typeface="Arial" panose="020B0604020202020204" pitchFamily="34" charset="0"/>
                      </a:endParaRPr>
                    </a:p>
                    <a:p>
                      <a:pPr algn="l"/>
                      <a:endParaRPr lang="en-US" sz="14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948251658"/>
                  </a:ext>
                </a:extLst>
              </a:tr>
              <a:tr h="432392">
                <a:tc>
                  <a:txBody>
                    <a:bodyPr/>
                    <a:lstStyle/>
                    <a:p>
                      <a:pPr algn="ctr"/>
                      <a:r>
                        <a:rPr lang="en-US" dirty="0" smtClean="0"/>
                        <a:t>+</a:t>
                      </a:r>
                      <a:endParaRPr lang="en-US" dirty="0"/>
                    </a:p>
                  </a:txBody>
                  <a:tcPr anchor="ctr"/>
                </a:tc>
                <a:tc>
                  <a:txBody>
                    <a:bodyPr/>
                    <a:lstStyle/>
                    <a:p>
                      <a:pPr algn="ctr"/>
                      <a:r>
                        <a:rPr lang="en-US" dirty="0" smtClean="0"/>
                        <a:t>9</a:t>
                      </a:r>
                      <a:endParaRPr lang="en-US" dirty="0"/>
                    </a:p>
                  </a:txBody>
                  <a:tcPr anchor="ctr"/>
                </a:tc>
                <a:tc>
                  <a:txBody>
                    <a:bodyPr/>
                    <a:lstStyle/>
                    <a:p>
                      <a:r>
                        <a:rPr lang="en-US" dirty="0" smtClean="0"/>
                        <a:t>4 + 5 = 9</a:t>
                      </a: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Arial" panose="020B0604020202020204" pitchFamily="34" charset="0"/>
                          <a:cs typeface="Arial" panose="020B0604020202020204" pitchFamily="34" charset="0"/>
                        </a:rPr>
                        <a:t>Pop 4 and 5 from the stack,</a:t>
                      </a:r>
                      <a:r>
                        <a:rPr lang="en-US" sz="1400" baseline="0" dirty="0" smtClean="0">
                          <a:latin typeface="Arial" panose="020B0604020202020204" pitchFamily="34" charset="0"/>
                          <a:cs typeface="Arial" panose="020B0604020202020204" pitchFamily="34" charset="0"/>
                        </a:rPr>
                        <a:t> perform addition “5+4” and add result 9 onto the stack.</a:t>
                      </a:r>
                      <a:endParaRPr lang="en-US" sz="1400" dirty="0" smtClean="0">
                        <a:latin typeface="Arial" panose="020B0604020202020204" pitchFamily="34" charset="0"/>
                        <a:cs typeface="Arial" panose="020B0604020202020204" pitchFamily="34" charset="0"/>
                      </a:endParaRPr>
                    </a:p>
                    <a:p>
                      <a:pPr algn="l"/>
                      <a:endParaRPr lang="en-US" sz="14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345034358"/>
                  </a:ext>
                </a:extLst>
              </a:tr>
              <a:tr h="432392">
                <a:tc>
                  <a:txBody>
                    <a:bodyPr/>
                    <a:lstStyle/>
                    <a:p>
                      <a:pPr algn="ctr"/>
                      <a:r>
                        <a:rPr lang="en-US" dirty="0" smtClean="0"/>
                        <a:t>3</a:t>
                      </a:r>
                      <a:endParaRPr lang="en-US" dirty="0"/>
                    </a:p>
                  </a:txBody>
                  <a:tcPr anchor="ctr"/>
                </a:tc>
                <a:tc>
                  <a:txBody>
                    <a:bodyPr/>
                    <a:lstStyle/>
                    <a:p>
                      <a:pPr algn="ctr"/>
                      <a:r>
                        <a:rPr lang="en-US" dirty="0" smtClean="0"/>
                        <a:t>9,3</a:t>
                      </a:r>
                      <a:endParaRPr lang="en-US" dirty="0"/>
                    </a:p>
                  </a:txBody>
                  <a:tcPr anchor="ctr"/>
                </a:tc>
                <a:tc>
                  <a:txBody>
                    <a:bodyPr/>
                    <a:lstStyle/>
                    <a:p>
                      <a:endParaRPr lang="en-US"/>
                    </a:p>
                  </a:txBody>
                  <a:tcPr anchor="ctr"/>
                </a:tc>
                <a:tc>
                  <a:txBody>
                    <a:bodyPr/>
                    <a:lstStyle/>
                    <a:p>
                      <a:pPr algn="l"/>
                      <a:r>
                        <a:rPr lang="en-US" sz="1400" dirty="0" smtClean="0">
                          <a:latin typeface="Arial" panose="020B0604020202020204" pitchFamily="34" charset="0"/>
                          <a:cs typeface="Arial" panose="020B0604020202020204" pitchFamily="34" charset="0"/>
                        </a:rPr>
                        <a:t>Push onto the</a:t>
                      </a:r>
                      <a:r>
                        <a:rPr lang="en-US" sz="1400" baseline="0" dirty="0" smtClean="0">
                          <a:latin typeface="Arial" panose="020B0604020202020204" pitchFamily="34" charset="0"/>
                          <a:cs typeface="Arial" panose="020B0604020202020204" pitchFamily="34" charset="0"/>
                        </a:rPr>
                        <a:t> stack</a:t>
                      </a:r>
                      <a:endParaRPr lang="en-US" sz="14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230038565"/>
                  </a:ext>
                </a:extLst>
              </a:tr>
              <a:tr h="432392">
                <a:tc>
                  <a:txBody>
                    <a:bodyPr/>
                    <a:lstStyle/>
                    <a:p>
                      <a:pPr algn="ctr"/>
                      <a:r>
                        <a:rPr lang="en-US" dirty="0" smtClean="0"/>
                        <a:t>+</a:t>
                      </a:r>
                      <a:endParaRPr lang="en-US" dirty="0"/>
                    </a:p>
                  </a:txBody>
                  <a:tcPr anchor="ctr"/>
                </a:tc>
                <a:tc>
                  <a:txBody>
                    <a:bodyPr/>
                    <a:lstStyle/>
                    <a:p>
                      <a:pPr algn="ctr"/>
                      <a:r>
                        <a:rPr lang="en-US" dirty="0" smtClean="0"/>
                        <a:t>12</a:t>
                      </a:r>
                      <a:endParaRPr lang="en-US" dirty="0"/>
                    </a:p>
                  </a:txBody>
                  <a:tcPr anchor="ctr"/>
                </a:tc>
                <a:tc>
                  <a:txBody>
                    <a:bodyPr/>
                    <a:lstStyle/>
                    <a:p>
                      <a:r>
                        <a:rPr lang="en-US" dirty="0" smtClean="0"/>
                        <a:t>3 + 9 = 12</a:t>
                      </a:r>
                      <a:endParaRPr lang="en-US" dirty="0"/>
                    </a:p>
                  </a:txBody>
                  <a:tcPr anchor="ctr"/>
                </a:tc>
                <a:tc>
                  <a:txBody>
                    <a:bodyPr/>
                    <a:lstStyle/>
                    <a:p>
                      <a:pPr algn="l"/>
                      <a:r>
                        <a:rPr lang="en-US" sz="1400" dirty="0" smtClean="0">
                          <a:latin typeface="Arial" panose="020B0604020202020204" pitchFamily="34" charset="0"/>
                          <a:cs typeface="Arial" panose="020B0604020202020204" pitchFamily="34" charset="0"/>
                        </a:rPr>
                        <a:t>Pop 3 and 9</a:t>
                      </a:r>
                      <a:r>
                        <a:rPr lang="en-US" sz="1400" baseline="0" dirty="0" smtClean="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from the stack,</a:t>
                      </a:r>
                      <a:r>
                        <a:rPr lang="en-US" sz="1400" baseline="0" dirty="0" smtClean="0">
                          <a:latin typeface="Arial" panose="020B0604020202020204" pitchFamily="34" charset="0"/>
                          <a:cs typeface="Arial" panose="020B0604020202020204" pitchFamily="34" charset="0"/>
                        </a:rPr>
                        <a:t> perform addition “3+9” and add result 12 onto the stack.</a:t>
                      </a:r>
                      <a:endParaRPr lang="en-US" sz="14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079882382"/>
                  </a:ext>
                </a:extLst>
              </a:tr>
            </a:tbl>
          </a:graphicData>
        </a:graphic>
      </p:graphicFrame>
    </p:spTree>
    <p:extLst>
      <p:ext uri="{BB962C8B-B14F-4D97-AF65-F5344CB8AC3E}">
        <p14:creationId xmlns:p14="http://schemas.microsoft.com/office/powerpoint/2010/main" val="3655381391"/>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692855" y="1730828"/>
            <a:ext cx="4827424" cy="3241766"/>
          </a:xfrm>
          <a:prstGeom prst="rect">
            <a:avLst/>
          </a:prstGeom>
        </p:spPr>
      </p:pic>
    </p:spTree>
    <p:extLst>
      <p:ext uri="{BB962C8B-B14F-4D97-AF65-F5344CB8AC3E}">
        <p14:creationId xmlns:p14="http://schemas.microsoft.com/office/powerpoint/2010/main" val="191952710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Precedence</a:t>
            </a:r>
            <a:endParaRPr lang="en-US" dirty="0"/>
          </a:p>
        </p:txBody>
      </p:sp>
      <p:sp>
        <p:nvSpPr>
          <p:cNvPr id="5" name="Rectangle 4"/>
          <p:cNvSpPr/>
          <p:nvPr/>
        </p:nvSpPr>
        <p:spPr>
          <a:xfrm>
            <a:off x="961696" y="1523050"/>
            <a:ext cx="10392104" cy="5016758"/>
          </a:xfrm>
          <a:prstGeom prst="rect">
            <a:avLst/>
          </a:prstGeom>
        </p:spPr>
        <p:txBody>
          <a:bodyPr wrap="square">
            <a:spAutoFit/>
          </a:bodyPr>
          <a:lstStyle/>
          <a:p>
            <a:pPr marL="342900" indent="-342900" algn="just">
              <a:buClr>
                <a:schemeClr val="accent2"/>
              </a:buClr>
              <a:buFont typeface="Wingdings" panose="05000000000000000000" pitchFamily="2" charset="2"/>
              <a:buChar char="§"/>
            </a:pPr>
            <a:r>
              <a:rPr lang="en-US" sz="2000" dirty="0"/>
              <a:t>The order in which operations of an expression are evaluated is called order of </a:t>
            </a:r>
            <a:r>
              <a:rPr lang="en-US" sz="2000" dirty="0" smtClean="0"/>
              <a:t>precedence.</a:t>
            </a:r>
          </a:p>
          <a:p>
            <a:pPr marL="342900" indent="-342900" algn="just">
              <a:buClr>
                <a:schemeClr val="accent2"/>
              </a:buClr>
              <a:buFont typeface="Wingdings" panose="05000000000000000000" pitchFamily="2" charset="2"/>
              <a:buChar char="§"/>
            </a:pPr>
            <a:r>
              <a:rPr lang="en-US" sz="2000" dirty="0" smtClean="0"/>
              <a:t>When </a:t>
            </a:r>
            <a:r>
              <a:rPr lang="en-US" sz="2000" dirty="0"/>
              <a:t>an expression contains two or more different operators, the precedence of the operators controls the order in which the individual operators are evaluated. </a:t>
            </a:r>
          </a:p>
          <a:p>
            <a:pPr marL="342900" indent="-342900" algn="just">
              <a:buClr>
                <a:schemeClr val="accent2"/>
              </a:buClr>
              <a:buFont typeface="Wingdings" panose="05000000000000000000" pitchFamily="2" charset="2"/>
              <a:buChar char="§"/>
            </a:pPr>
            <a:r>
              <a:rPr lang="en-US" sz="2000" dirty="0" smtClean="0"/>
              <a:t>An </a:t>
            </a:r>
            <a:r>
              <a:rPr lang="en-US" sz="2000" dirty="0"/>
              <a:t>expression is always evaluated from left to right in the following </a:t>
            </a:r>
            <a:r>
              <a:rPr lang="en-US" sz="2000" dirty="0" smtClean="0"/>
              <a:t>order:</a:t>
            </a:r>
          </a:p>
          <a:p>
            <a:pPr algn="just">
              <a:buClr>
                <a:schemeClr val="accent2"/>
              </a:buClr>
            </a:pPr>
            <a:endParaRPr lang="en-US" sz="2000" dirty="0" smtClean="0"/>
          </a:p>
          <a:p>
            <a:pPr marL="1257300" lvl="2" indent="-342900" algn="just">
              <a:buClr>
                <a:schemeClr val="accent2"/>
              </a:buClr>
              <a:buFont typeface="Wingdings" panose="05000000000000000000" pitchFamily="2" charset="2"/>
              <a:buChar char="«"/>
            </a:pPr>
            <a:r>
              <a:rPr lang="en-US" sz="2000" dirty="0" smtClean="0"/>
              <a:t>If </a:t>
            </a:r>
            <a:r>
              <a:rPr lang="en-US" sz="2000" dirty="0"/>
              <a:t>the expression has parenthesis, the operations within parenthesis are evaluated first, </a:t>
            </a:r>
            <a:endParaRPr lang="en-US" sz="2000" dirty="0" smtClean="0"/>
          </a:p>
          <a:p>
            <a:pPr marL="1257300" lvl="2" indent="-342900" algn="just">
              <a:buClr>
                <a:schemeClr val="accent2"/>
              </a:buClr>
              <a:buFont typeface="Wingdings" panose="05000000000000000000" pitchFamily="2" charset="2"/>
              <a:buChar char="«"/>
            </a:pPr>
            <a:r>
              <a:rPr lang="en-US" sz="2000" dirty="0" smtClean="0"/>
              <a:t>Exponential </a:t>
            </a:r>
            <a:r>
              <a:rPr lang="en-US" sz="2000" dirty="0"/>
              <a:t>(TM) is given the highest priority. </a:t>
            </a:r>
            <a:endParaRPr lang="en-US" sz="2000" dirty="0" smtClean="0"/>
          </a:p>
          <a:p>
            <a:pPr marL="1257300" lvl="2" indent="-342900" algn="just">
              <a:buClr>
                <a:schemeClr val="accent2"/>
              </a:buClr>
              <a:buFont typeface="Wingdings" panose="05000000000000000000" pitchFamily="2" charset="2"/>
              <a:buChar char="«"/>
            </a:pPr>
            <a:r>
              <a:rPr lang="en-US" sz="2000" dirty="0" smtClean="0"/>
              <a:t>Multiplication </a:t>
            </a:r>
            <a:r>
              <a:rPr lang="en-US" sz="2000" dirty="0"/>
              <a:t>(*) and division </a:t>
            </a:r>
            <a:r>
              <a:rPr lang="en-US" sz="2000" dirty="0" smtClean="0"/>
              <a:t>(/) </a:t>
            </a:r>
            <a:r>
              <a:rPr lang="en-US" sz="2000" dirty="0"/>
              <a:t>have the next priority. They have equal priority and are evaluated from left to right. </a:t>
            </a:r>
            <a:endParaRPr lang="en-US" sz="2000" dirty="0" smtClean="0"/>
          </a:p>
          <a:p>
            <a:pPr marL="1257300" lvl="2" indent="-342900" algn="just">
              <a:buClr>
                <a:schemeClr val="accent2"/>
              </a:buClr>
              <a:buFont typeface="Wingdings" panose="05000000000000000000" pitchFamily="2" charset="2"/>
              <a:buChar char="«"/>
            </a:pPr>
            <a:r>
              <a:rPr lang="en-US" sz="2000" dirty="0" smtClean="0"/>
              <a:t>Addition </a:t>
            </a:r>
            <a:r>
              <a:rPr lang="en-US" sz="2000" dirty="0"/>
              <a:t>(+) and subtraction (-) have the lowest priority. They also have equal priority and are evaluated from left to right. </a:t>
            </a:r>
            <a:endParaRPr lang="en-US" sz="2000" dirty="0" smtClean="0"/>
          </a:p>
          <a:p>
            <a:pPr lvl="2" algn="just">
              <a:buClr>
                <a:schemeClr val="accent2"/>
              </a:buClr>
            </a:pPr>
            <a:endParaRPr lang="en-US" sz="2000" dirty="0" smtClean="0"/>
          </a:p>
          <a:p>
            <a:pPr algn="just">
              <a:buClr>
                <a:schemeClr val="accent2"/>
              </a:buClr>
            </a:pPr>
            <a:r>
              <a:rPr lang="en-US" sz="2000" dirty="0" smtClean="0"/>
              <a:t>For </a:t>
            </a:r>
            <a:r>
              <a:rPr lang="en-US" sz="2000" dirty="0"/>
              <a:t>example, the expression “</a:t>
            </a:r>
            <a:r>
              <a:rPr lang="en-US" sz="2000" dirty="0" err="1"/>
              <a:t>x+y</a:t>
            </a:r>
            <a:r>
              <a:rPr lang="en-US" sz="2000" dirty="0"/>
              <a:t>*z” is evaluated as “x+(y*z)" because the "*" operator has higher precedence than the </a:t>
            </a:r>
            <a:r>
              <a:rPr lang="en-US" sz="2000" dirty="0" smtClean="0"/>
              <a:t>binary "+" </a:t>
            </a:r>
            <a:r>
              <a:rPr lang="en-US" sz="2000" dirty="0"/>
              <a:t>operator.</a:t>
            </a:r>
          </a:p>
        </p:txBody>
      </p:sp>
    </p:spTree>
    <p:extLst>
      <p:ext uri="{BB962C8B-B14F-4D97-AF65-F5344CB8AC3E}">
        <p14:creationId xmlns:p14="http://schemas.microsoft.com/office/powerpoint/2010/main" val="2076747305"/>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Associativity</a:t>
            </a:r>
            <a:endParaRPr lang="en-US" dirty="0"/>
          </a:p>
        </p:txBody>
      </p:sp>
      <p:sp>
        <p:nvSpPr>
          <p:cNvPr id="5" name="Content Placeholder 4"/>
          <p:cNvSpPr>
            <a:spLocks noGrp="1"/>
          </p:cNvSpPr>
          <p:nvPr>
            <p:ph idx="1"/>
          </p:nvPr>
        </p:nvSpPr>
        <p:spPr>
          <a:xfrm>
            <a:off x="838200" y="1493520"/>
            <a:ext cx="10515600" cy="4683443"/>
          </a:xfrm>
        </p:spPr>
        <p:txBody>
          <a:bodyPr/>
          <a:lstStyle/>
          <a:p>
            <a:pPr algn="just"/>
            <a:r>
              <a:rPr lang="en-US" dirty="0"/>
              <a:t>When an expression contains two or more operators having same </a:t>
            </a:r>
            <a:r>
              <a:rPr lang="en-US" dirty="0" smtClean="0"/>
              <a:t>precedence </a:t>
            </a:r>
            <a:r>
              <a:rPr lang="en-US" dirty="0"/>
              <a:t>associativity determines how operators of the same precedence are grouped absence of parentheses and the order in which they execute. </a:t>
            </a:r>
            <a:endParaRPr lang="en-US" dirty="0" smtClean="0"/>
          </a:p>
          <a:p>
            <a:pPr algn="just"/>
            <a:r>
              <a:rPr lang="en-US" dirty="0" smtClean="0"/>
              <a:t>For example </a:t>
            </a:r>
            <a:r>
              <a:rPr lang="en-US" dirty="0"/>
              <a:t>expression "</a:t>
            </a:r>
            <a:r>
              <a:rPr lang="en-US" dirty="0" err="1"/>
              <a:t>a+b-c</a:t>
            </a:r>
            <a:r>
              <a:rPr lang="en-US" dirty="0"/>
              <a:t>", both + and </a:t>
            </a:r>
            <a:r>
              <a:rPr lang="en-US" dirty="0" smtClean="0"/>
              <a:t>- have </a:t>
            </a:r>
            <a:r>
              <a:rPr lang="en-US" dirty="0"/>
              <a:t>the same precedence, then which part of </a:t>
            </a:r>
            <a:r>
              <a:rPr lang="en-US" dirty="0" smtClean="0"/>
              <a:t>the </a:t>
            </a:r>
            <a:r>
              <a:rPr lang="en-US" dirty="0"/>
              <a:t>expression will be evaluated first, is determined by associativity of these </a:t>
            </a:r>
            <a:r>
              <a:rPr lang="en-US" dirty="0" smtClean="0"/>
              <a:t>operator. </a:t>
            </a:r>
            <a:r>
              <a:rPr lang="en-US" dirty="0"/>
              <a:t>Here, both + and - are left associative, so the expression will be evaluated "(a + b)-c".</a:t>
            </a:r>
          </a:p>
        </p:txBody>
      </p:sp>
    </p:spTree>
    <p:extLst>
      <p:ext uri="{BB962C8B-B14F-4D97-AF65-F5344CB8AC3E}">
        <p14:creationId xmlns:p14="http://schemas.microsoft.com/office/powerpoint/2010/main" val="1412190927"/>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219070512"/>
              </p:ext>
            </p:extLst>
          </p:nvPr>
        </p:nvGraphicFramePr>
        <p:xfrm>
          <a:off x="2011680" y="2679061"/>
          <a:ext cx="8606790" cy="2761618"/>
        </p:xfrm>
        <a:graphic>
          <a:graphicData uri="http://schemas.openxmlformats.org/drawingml/2006/table">
            <a:tbl>
              <a:tblPr firstRow="1" bandRow="1">
                <a:tableStyleId>{93296810-A885-4BE3-A3E7-6D5BEEA58F35}</a:tableStyleId>
              </a:tblPr>
              <a:tblGrid>
                <a:gridCol w="3474720">
                  <a:extLst>
                    <a:ext uri="{9D8B030D-6E8A-4147-A177-3AD203B41FA5}">
                      <a16:colId xmlns:a16="http://schemas.microsoft.com/office/drawing/2014/main" val="1503918968"/>
                    </a:ext>
                  </a:extLst>
                </a:gridCol>
                <a:gridCol w="2263140">
                  <a:extLst>
                    <a:ext uri="{9D8B030D-6E8A-4147-A177-3AD203B41FA5}">
                      <a16:colId xmlns:a16="http://schemas.microsoft.com/office/drawing/2014/main" val="606786600"/>
                    </a:ext>
                  </a:extLst>
                </a:gridCol>
                <a:gridCol w="2868930">
                  <a:extLst>
                    <a:ext uri="{9D8B030D-6E8A-4147-A177-3AD203B41FA5}">
                      <a16:colId xmlns:a16="http://schemas.microsoft.com/office/drawing/2014/main" val="3575158593"/>
                    </a:ext>
                  </a:extLst>
                </a:gridCol>
              </a:tblGrid>
              <a:tr h="642522">
                <a:tc>
                  <a:txBody>
                    <a:bodyPr/>
                    <a:lstStyle/>
                    <a:p>
                      <a:pPr algn="ctr"/>
                      <a:r>
                        <a:rPr lang="en-US" dirty="0" smtClean="0"/>
                        <a:t>Operator</a:t>
                      </a:r>
                      <a:endParaRPr lang="en-US" dirty="0"/>
                    </a:p>
                  </a:txBody>
                  <a:tcPr anchor="ctr"/>
                </a:tc>
                <a:tc>
                  <a:txBody>
                    <a:bodyPr/>
                    <a:lstStyle/>
                    <a:p>
                      <a:pPr algn="ctr"/>
                      <a:r>
                        <a:rPr lang="en-US" dirty="0" smtClean="0"/>
                        <a:t>Precedence</a:t>
                      </a:r>
                      <a:endParaRPr lang="en-US" dirty="0"/>
                    </a:p>
                  </a:txBody>
                  <a:tcPr anchor="ctr"/>
                </a:tc>
                <a:tc>
                  <a:txBody>
                    <a:bodyPr/>
                    <a:lstStyle/>
                    <a:p>
                      <a:pPr algn="ctr"/>
                      <a:r>
                        <a:rPr lang="en-US" dirty="0" smtClean="0"/>
                        <a:t>Associativity</a:t>
                      </a:r>
                      <a:endParaRPr lang="en-US" dirty="0"/>
                    </a:p>
                  </a:txBody>
                  <a:tcPr anchor="ctr"/>
                </a:tc>
                <a:extLst>
                  <a:ext uri="{0D108BD9-81ED-4DB2-BD59-A6C34878D82A}">
                    <a16:rowId xmlns:a16="http://schemas.microsoft.com/office/drawing/2014/main" val="3443751462"/>
                  </a:ext>
                </a:extLst>
              </a:tr>
              <a:tr h="642522">
                <a:tc>
                  <a:txBody>
                    <a:bodyPr/>
                    <a:lstStyle/>
                    <a:p>
                      <a:pPr algn="l"/>
                      <a:r>
                        <a:rPr lang="en-US" dirty="0" smtClean="0"/>
                        <a:t>Exponentiation (^)</a:t>
                      </a:r>
                      <a:endParaRPr lang="en-US" dirty="0"/>
                    </a:p>
                  </a:txBody>
                  <a:tcPr anchor="ctr"/>
                </a:tc>
                <a:tc>
                  <a:txBody>
                    <a:bodyPr/>
                    <a:lstStyle/>
                    <a:p>
                      <a:pPr algn="l"/>
                      <a:r>
                        <a:rPr lang="en-US" dirty="0" smtClean="0"/>
                        <a:t>Highest</a:t>
                      </a:r>
                      <a:endParaRPr lang="en-US" dirty="0"/>
                    </a:p>
                  </a:txBody>
                  <a:tcPr anchor="ctr"/>
                </a:tc>
                <a:tc>
                  <a:txBody>
                    <a:bodyPr/>
                    <a:lstStyle/>
                    <a:p>
                      <a:pPr algn="l"/>
                      <a:r>
                        <a:rPr lang="en-US" dirty="0" smtClean="0"/>
                        <a:t>Right Associative</a:t>
                      </a:r>
                      <a:endParaRPr lang="en-US" dirty="0"/>
                    </a:p>
                  </a:txBody>
                  <a:tcPr anchor="ctr"/>
                </a:tc>
                <a:extLst>
                  <a:ext uri="{0D108BD9-81ED-4DB2-BD59-A6C34878D82A}">
                    <a16:rowId xmlns:a16="http://schemas.microsoft.com/office/drawing/2014/main" val="2387158642"/>
                  </a:ext>
                </a:extLst>
              </a:tr>
              <a:tr h="738287">
                <a:tc>
                  <a:txBody>
                    <a:bodyPr/>
                    <a:lstStyle/>
                    <a:p>
                      <a:pPr algn="l"/>
                      <a:r>
                        <a:rPr lang="en-US" dirty="0" smtClean="0"/>
                        <a:t>Multiplication</a:t>
                      </a:r>
                      <a:r>
                        <a:rPr lang="en-US" baseline="0" dirty="0" smtClean="0"/>
                        <a:t> (*) &amp; Division (/)</a:t>
                      </a:r>
                      <a:endParaRPr lang="en-US" dirty="0"/>
                    </a:p>
                  </a:txBody>
                  <a:tcPr anchor="ctr"/>
                </a:tc>
                <a:tc>
                  <a:txBody>
                    <a:bodyPr/>
                    <a:lstStyle/>
                    <a:p>
                      <a:pPr algn="l"/>
                      <a:r>
                        <a:rPr lang="en-US" dirty="0" smtClean="0"/>
                        <a:t>Second Highest</a:t>
                      </a:r>
                      <a:endParaRPr lang="en-US" dirty="0"/>
                    </a:p>
                  </a:txBody>
                  <a:tcPr anchor="ctr"/>
                </a:tc>
                <a:tc>
                  <a:txBody>
                    <a:bodyPr/>
                    <a:lstStyle/>
                    <a:p>
                      <a:pPr algn="l"/>
                      <a:r>
                        <a:rPr lang="en-US" dirty="0" smtClean="0"/>
                        <a:t>Left Associative</a:t>
                      </a:r>
                      <a:endParaRPr lang="en-US" dirty="0"/>
                    </a:p>
                  </a:txBody>
                  <a:tcPr anchor="ctr"/>
                </a:tc>
                <a:extLst>
                  <a:ext uri="{0D108BD9-81ED-4DB2-BD59-A6C34878D82A}">
                    <a16:rowId xmlns:a16="http://schemas.microsoft.com/office/drawing/2014/main" val="3467968827"/>
                  </a:ext>
                </a:extLst>
              </a:tr>
              <a:tr h="738287">
                <a:tc>
                  <a:txBody>
                    <a:bodyPr/>
                    <a:lstStyle/>
                    <a:p>
                      <a:pPr algn="l"/>
                      <a:r>
                        <a:rPr lang="en-US" dirty="0" smtClean="0"/>
                        <a:t>Addition</a:t>
                      </a:r>
                      <a:r>
                        <a:rPr lang="en-US" baseline="0" dirty="0" smtClean="0"/>
                        <a:t> (+) &amp; Subtraction (-)</a:t>
                      </a:r>
                      <a:endParaRPr lang="en-US" dirty="0"/>
                    </a:p>
                  </a:txBody>
                  <a:tcPr anchor="ctr"/>
                </a:tc>
                <a:tc>
                  <a:txBody>
                    <a:bodyPr/>
                    <a:lstStyle/>
                    <a:p>
                      <a:pPr algn="l"/>
                      <a:r>
                        <a:rPr lang="en-US" dirty="0" smtClean="0"/>
                        <a:t>Lowest</a:t>
                      </a:r>
                      <a:endParaRPr lang="en-US" dirty="0"/>
                    </a:p>
                  </a:txBody>
                  <a:tcPr anchor="ctr"/>
                </a:tc>
                <a:tc>
                  <a:txBody>
                    <a:bodyPr/>
                    <a:lstStyle/>
                    <a:p>
                      <a:pPr algn="l"/>
                      <a:r>
                        <a:rPr lang="en-US" dirty="0" smtClean="0"/>
                        <a:t>Left Associative</a:t>
                      </a:r>
                      <a:endParaRPr lang="en-US" dirty="0"/>
                    </a:p>
                  </a:txBody>
                  <a:tcPr anchor="ctr"/>
                </a:tc>
                <a:extLst>
                  <a:ext uri="{0D108BD9-81ED-4DB2-BD59-A6C34878D82A}">
                    <a16:rowId xmlns:a16="http://schemas.microsoft.com/office/drawing/2014/main" val="1870088932"/>
                  </a:ext>
                </a:extLst>
              </a:tr>
            </a:tbl>
          </a:graphicData>
        </a:graphic>
      </p:graphicFrame>
      <p:sp>
        <p:nvSpPr>
          <p:cNvPr id="3" name="Title 2"/>
          <p:cNvSpPr>
            <a:spLocks noGrp="1"/>
          </p:cNvSpPr>
          <p:nvPr>
            <p:ph type="title"/>
          </p:nvPr>
        </p:nvSpPr>
        <p:spPr/>
        <p:txBody>
          <a:bodyPr/>
          <a:lstStyle/>
          <a:p>
            <a:r>
              <a:rPr lang="en-US" dirty="0" smtClean="0"/>
              <a:t>Cont.</a:t>
            </a:r>
            <a:endParaRPr lang="en-US" dirty="0"/>
          </a:p>
        </p:txBody>
      </p:sp>
    </p:spTree>
    <p:extLst>
      <p:ext uri="{BB962C8B-B14F-4D97-AF65-F5344CB8AC3E}">
        <p14:creationId xmlns:p14="http://schemas.microsoft.com/office/powerpoint/2010/main" val="331814674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During conversion process from infix to postfix, operands are directly added to the output and operators are stored onto the stack. </a:t>
            </a:r>
            <a:endParaRPr lang="en-US" dirty="0" smtClean="0"/>
          </a:p>
          <a:p>
            <a:r>
              <a:rPr lang="en-US" dirty="0" smtClean="0"/>
              <a:t>They </a:t>
            </a:r>
            <a:r>
              <a:rPr lang="en-US" dirty="0"/>
              <a:t>are popped from stack and added to the output according to their precedence. In an infix expression, the arithmetic operators appear between two operands. </a:t>
            </a:r>
            <a:endParaRPr lang="en-US" dirty="0" smtClean="0"/>
          </a:p>
          <a:p>
            <a:r>
              <a:rPr lang="en-US" dirty="0" smtClean="0"/>
              <a:t>Parentheses </a:t>
            </a:r>
            <a:r>
              <a:rPr lang="en-US" dirty="0"/>
              <a:t>can be used in the infix expression to specify the order of the operations</a:t>
            </a:r>
            <a:r>
              <a:rPr lang="en-US" dirty="0" smtClean="0"/>
              <a:t>.</a:t>
            </a:r>
          </a:p>
          <a:p>
            <a:r>
              <a:rPr lang="en-US" dirty="0" smtClean="0"/>
              <a:t> </a:t>
            </a:r>
            <a:r>
              <a:rPr lang="en-US" dirty="0"/>
              <a:t>For example: a + (b </a:t>
            </a:r>
            <a:r>
              <a:rPr lang="en-US" dirty="0" smtClean="0"/>
              <a:t>* </a:t>
            </a:r>
            <a:r>
              <a:rPr lang="en-US" dirty="0"/>
              <a:t>c</a:t>
            </a:r>
            <a:r>
              <a:rPr lang="en-US" dirty="0" smtClean="0"/>
              <a:t>).</a:t>
            </a:r>
          </a:p>
          <a:p>
            <a:endParaRPr lang="en-US" dirty="0"/>
          </a:p>
        </p:txBody>
      </p:sp>
      <p:sp>
        <p:nvSpPr>
          <p:cNvPr id="3" name="Title 2"/>
          <p:cNvSpPr>
            <a:spLocks noGrp="1"/>
          </p:cNvSpPr>
          <p:nvPr>
            <p:ph type="title"/>
          </p:nvPr>
        </p:nvSpPr>
        <p:spPr/>
        <p:txBody>
          <a:bodyPr/>
          <a:lstStyle/>
          <a:p>
            <a:r>
              <a:rPr lang="en-US" dirty="0"/>
              <a:t>Infix to Postfix </a:t>
            </a:r>
            <a:r>
              <a:rPr lang="en-US" dirty="0" smtClean="0"/>
              <a:t>Expression Conversion </a:t>
            </a:r>
            <a:endParaRPr lang="en-US" dirty="0"/>
          </a:p>
        </p:txBody>
      </p:sp>
    </p:spTree>
    <p:extLst>
      <p:ext uri="{BB962C8B-B14F-4D97-AF65-F5344CB8AC3E}">
        <p14:creationId xmlns:p14="http://schemas.microsoft.com/office/powerpoint/2010/main" val="1987687896"/>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690690"/>
            <a:ext cx="10515600" cy="4351338"/>
          </a:xfrm>
        </p:spPr>
        <p:txBody>
          <a:bodyPr/>
          <a:lstStyle/>
          <a:p>
            <a:pPr algn="just"/>
            <a:r>
              <a:rPr lang="en-US" sz="2400" dirty="0"/>
              <a:t>But in the postfix expression, parentheses are not used. </a:t>
            </a:r>
          </a:p>
          <a:p>
            <a:pPr algn="just"/>
            <a:r>
              <a:rPr lang="en-US" sz="2400" dirty="0"/>
              <a:t>During conversion process, parentheses are treated as operators. </a:t>
            </a:r>
          </a:p>
          <a:p>
            <a:pPr algn="just"/>
            <a:r>
              <a:rPr lang="en-US" sz="2400" dirty="0"/>
              <a:t>The left parenthesis indicates the beginning of a sub-expression and when encountered, it is pushed onto the stack. </a:t>
            </a:r>
            <a:endParaRPr lang="en-US" sz="2400" dirty="0" smtClean="0"/>
          </a:p>
          <a:p>
            <a:pPr algn="just"/>
            <a:r>
              <a:rPr lang="en-US" sz="2400" dirty="0" smtClean="0"/>
              <a:t>The </a:t>
            </a:r>
            <a:r>
              <a:rPr lang="en-US" sz="2400" dirty="0"/>
              <a:t>right parenthesis is never pushed to the stack. When it is encountered, operators an popped from the stack until the left parenthesis is encountered, but do not add it to the output. </a:t>
            </a:r>
            <a:endParaRPr lang="en-US" sz="2400" dirty="0" smtClean="0"/>
          </a:p>
          <a:p>
            <a:pPr algn="just"/>
            <a:r>
              <a:rPr lang="en-US" sz="2400" dirty="0" smtClean="0"/>
              <a:t>At </a:t>
            </a:r>
            <a:r>
              <a:rPr lang="en-US" sz="2400" dirty="0"/>
              <a:t>this point, the </a:t>
            </a:r>
            <a:r>
              <a:rPr lang="en-US" sz="2400" dirty="0" smtClean="0"/>
              <a:t>sub-expression </a:t>
            </a:r>
            <a:r>
              <a:rPr lang="en-US" sz="2400" dirty="0"/>
              <a:t>originally enclosed by </a:t>
            </a:r>
            <a:r>
              <a:rPr lang="en-US" sz="2400" dirty="0" smtClean="0"/>
              <a:t>the parentheses </a:t>
            </a:r>
            <a:r>
              <a:rPr lang="en-US" sz="2400" dirty="0"/>
              <a:t>has been converted to </a:t>
            </a:r>
            <a:r>
              <a:rPr lang="en-US" sz="2400" dirty="0" smtClean="0"/>
              <a:t>postfix </a:t>
            </a:r>
            <a:r>
              <a:rPr lang="en-US" sz="2400" dirty="0"/>
              <a:t>expression. </a:t>
            </a:r>
            <a:endParaRPr lang="en-US" sz="2400" dirty="0" smtClean="0"/>
          </a:p>
          <a:p>
            <a:pPr algn="just"/>
            <a:r>
              <a:rPr lang="en-US" sz="2400" dirty="0" smtClean="0"/>
              <a:t>So </a:t>
            </a:r>
            <a:r>
              <a:rPr lang="en-US" sz="2400" dirty="0"/>
              <a:t>the parentheses are discarded and these are not added to the output i.e. postfix expressions. When end of the expression is reached, all the operators from stack are popped and added to the </a:t>
            </a:r>
            <a:r>
              <a:rPr lang="en-US" sz="2400" dirty="0" smtClean="0"/>
              <a:t>output.</a:t>
            </a:r>
            <a:endParaRPr lang="en-US" sz="2400" dirty="0"/>
          </a:p>
        </p:txBody>
      </p:sp>
      <p:sp>
        <p:nvSpPr>
          <p:cNvPr id="3" name="Title 2"/>
          <p:cNvSpPr>
            <a:spLocks noGrp="1"/>
          </p:cNvSpPr>
          <p:nvPr>
            <p:ph type="title"/>
          </p:nvPr>
        </p:nvSpPr>
        <p:spPr/>
        <p:txBody>
          <a:bodyPr/>
          <a:lstStyle/>
          <a:p>
            <a:r>
              <a:rPr lang="en-US" dirty="0" smtClean="0"/>
              <a:t>Cont.</a:t>
            </a:r>
            <a:endParaRPr lang="en-US" dirty="0"/>
          </a:p>
        </p:txBody>
      </p:sp>
    </p:spTree>
    <p:extLst>
      <p:ext uri="{BB962C8B-B14F-4D97-AF65-F5344CB8AC3E}">
        <p14:creationId xmlns:p14="http://schemas.microsoft.com/office/powerpoint/2010/main" val="2238077802"/>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a:t>
            </a:r>
            <a:endParaRPr lang="en-US" dirty="0"/>
          </a:p>
        </p:txBody>
      </p:sp>
      <p:pic>
        <p:nvPicPr>
          <p:cNvPr id="1026" name="Picture 2" descr="Infix-to-Postfix Conversion using Stack | Codemen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0679" y="2225992"/>
            <a:ext cx="9867265" cy="3524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2223092"/>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heme1">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tx2">
              <a:lumMod val="20000"/>
              <a:lumOff val="80000"/>
            </a:schemeClr>
          </a:solidFill>
        </a:ln>
      </a:spPr>
      <a:bodyPr wrap="none" rtlCol="0">
        <a:spAutoFit/>
      </a:bodyPr>
      <a:lstStyle>
        <a:defPPr>
          <a:defRPr dirty="0" err="1" smtClean="0">
            <a:ln>
              <a:solidFill>
                <a:schemeClr val="accent1">
                  <a:lumMod val="20000"/>
                  <a:lumOff val="80000"/>
                </a:schemeClr>
              </a:solidFill>
            </a:ln>
          </a:defRPr>
        </a:defPPr>
      </a:lstStyle>
    </a:txDef>
  </a:objectDefaults>
  <a:extraClrSchemeLst/>
  <a:extLst>
    <a:ext uri="{05A4C25C-085E-4340-85A3-A5531E510DB2}">
      <thm15:themeFamily xmlns:thm15="http://schemas.microsoft.com/office/thememl/2012/main" name="Theme1" id="{9AE5DDBF-3C54-4E8E-A6BF-1F4571BB637B}" vid="{43E06E0C-BA5B-4C49-AB08-2CAB78898FD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2126</TotalTime>
  <Words>1981</Words>
  <Application>Microsoft Office PowerPoint</Application>
  <PresentationFormat>Widescreen</PresentationFormat>
  <Paragraphs>385</Paragraphs>
  <Slides>34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Arial Black</vt:lpstr>
      <vt:lpstr>Calibri</vt:lpstr>
      <vt:lpstr>Century Gothic</vt:lpstr>
      <vt:lpstr>Times New Roman</vt:lpstr>
      <vt:lpstr>Wingdings</vt:lpstr>
      <vt:lpstr>Theme1</vt:lpstr>
      <vt:lpstr>Expression Conversion using STACK</vt:lpstr>
      <vt:lpstr>EXPRESSION CONVERSION </vt:lpstr>
      <vt:lpstr>Infix, Postfix and Prefix Expressions</vt:lpstr>
      <vt:lpstr>Precedence</vt:lpstr>
      <vt:lpstr>Associativity</vt:lpstr>
      <vt:lpstr>Cont.</vt:lpstr>
      <vt:lpstr>Infix to Postfix Expression Conversion </vt:lpstr>
      <vt:lpstr>Cont.</vt:lpstr>
      <vt:lpstr>Cont.</vt:lpstr>
      <vt:lpstr>Algorithm</vt:lpstr>
      <vt:lpstr>Cont.</vt:lpstr>
      <vt:lpstr>Example</vt:lpstr>
      <vt:lpstr>Example</vt:lpstr>
      <vt:lpstr>Example</vt:lpstr>
      <vt:lpstr>Example</vt:lpstr>
      <vt:lpstr>Infix to Prefix Expression Conversion</vt:lpstr>
      <vt:lpstr>Examples</vt:lpstr>
      <vt:lpstr>Algorithm Infix to Prefix</vt:lpstr>
      <vt:lpstr>Cont.</vt:lpstr>
      <vt:lpstr>PowerPoint Presentation</vt:lpstr>
      <vt:lpstr>PowerPoint Presentation</vt:lpstr>
      <vt:lpstr>PowerPoint Presentation</vt:lpstr>
      <vt:lpstr>PowerPoint Presentation</vt:lpstr>
      <vt:lpstr>PowerPoint Presentation</vt:lpstr>
      <vt:lpstr>PowerPoint Presentation</vt:lpstr>
      <vt:lpstr>Expression Evaluation</vt:lpstr>
      <vt:lpstr>Algorithm: Postfix expression evaluation </vt:lpstr>
      <vt:lpstr>Example:  “AB/C-DE*+” when A=6,B=2, C=1,D=3,E=4 </vt:lpstr>
      <vt:lpstr>Cont.</vt:lpstr>
      <vt:lpstr>Cont.</vt:lpstr>
      <vt:lpstr>Example</vt:lpstr>
      <vt:lpstr>Prefix expression evaluation</vt:lpstr>
      <vt:lpstr>Example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 Representation</dc:title>
  <dc:creator>HP</dc:creator>
  <cp:lastModifiedBy>HP</cp:lastModifiedBy>
  <cp:revision>221</cp:revision>
  <dcterms:created xsi:type="dcterms:W3CDTF">2021-10-14T03:58:15Z</dcterms:created>
  <dcterms:modified xsi:type="dcterms:W3CDTF">2021-11-03T03:56:48Z</dcterms:modified>
</cp:coreProperties>
</file>