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8"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00659FE7-1D94-4FC4-AD99-78A0A6ECA62C}">
          <p14:sldIdLst>
            <p14:sldId id="256"/>
            <p14:sldId id="257"/>
            <p14:sldId id="258"/>
            <p14:sldId id="259"/>
            <p14:sldId id="260"/>
            <p14:sldId id="261"/>
            <p14:sldId id="263"/>
            <p14:sldId id="262"/>
            <p14:sldId id="264"/>
            <p14:sldId id="266"/>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7" d="100"/>
          <a:sy n="27" d="100"/>
        </p:scale>
        <p:origin x="12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4234" y="0"/>
            <a:ext cx="12187767" cy="6858000"/>
            <a:chOff x="3048" y="0"/>
            <a:chExt cx="12188952" cy="6858000"/>
          </a:xfrm>
        </p:grpSpPr>
        <p:sp>
          <p:nvSpPr>
            <p:cNvPr id="5" name="Rectangle 4"/>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nvGrpSpPr>
            <p:cNvPr id="6" name="Group 17"/>
            <p:cNvGrpSpPr>
              <a:grpSpLocks/>
            </p:cNvGrpSpPr>
            <p:nvPr/>
          </p:nvGrpSpPr>
          <p:grpSpPr bwMode="auto">
            <a:xfrm>
              <a:off x="1574798" y="3537161"/>
              <a:ext cx="9144001" cy="196717"/>
              <a:chOff x="1523999" y="4379129"/>
              <a:chExt cx="9144001" cy="196717"/>
            </a:xfrm>
          </p:grpSpPr>
          <p:sp>
            <p:nvSpPr>
              <p:cNvPr id="7" name="Rectangle 6"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8" name="Rectangle 7"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9" name="Rectangle 8"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smtClean="0"/>
              <a:t>Click to edit Master title style</a:t>
            </a:r>
            <a:endParaRPr lang="en-US"/>
          </a:p>
        </p:txBody>
      </p:sp>
      <p:sp>
        <p:nvSpPr>
          <p:cNvPr id="10" name="Date Placeholder 3"/>
          <p:cNvSpPr>
            <a:spLocks noGrp="1"/>
          </p:cNvSpPr>
          <p:nvPr>
            <p:ph type="dt" sz="half" idx="10"/>
          </p:nvPr>
        </p:nvSpPr>
        <p:spPr/>
        <p:txBody>
          <a:bodyPr/>
          <a:lstStyle>
            <a:lvl1pPr algn="l">
              <a:defRPr sz="1200">
                <a:solidFill>
                  <a:schemeClr val="accent3"/>
                </a:solidFill>
              </a:defRPr>
            </a:lvl1pPr>
          </a:lstStyle>
          <a:p>
            <a:fld id="{ACAE6DAD-D96A-4C03-B279-8E6EBB6230D7}" type="datetimeFigureOut">
              <a:rPr lang="en-US" smtClean="0"/>
              <a:t>1/14/2022</a:t>
            </a:fld>
            <a:endParaRPr lang="en-US"/>
          </a:p>
        </p:txBody>
      </p:sp>
      <p:sp>
        <p:nvSpPr>
          <p:cNvPr id="11" name="Footer Placeholder 4"/>
          <p:cNvSpPr>
            <a:spLocks noGrp="1"/>
          </p:cNvSpPr>
          <p:nvPr>
            <p:ph type="ftr" sz="quarter" idx="11"/>
          </p:nvPr>
        </p:nvSpPr>
        <p:spPr/>
        <p:txBody>
          <a:bodyP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32252857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14618214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1"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423428427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24005853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2" name="Title 1"/>
          <p:cNvSpPr>
            <a:spLocks noGrp="1"/>
          </p:cNvSpPr>
          <p:nvPr>
            <p:ph type="title"/>
          </p:nvPr>
        </p:nvSpPr>
        <p:spPr>
          <a:xfrm>
            <a:off x="831851" y="1709738"/>
            <a:ext cx="10515600" cy="2862262"/>
          </a:xfrm>
          <a:prstGeom prst="rect">
            <a:avLst/>
          </a:prstGeom>
        </p:spPr>
        <p:txBody>
          <a:bodyPr anchor="b"/>
          <a:lstStyle>
            <a:lvl1pPr>
              <a:defRPr sz="60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425607822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256516092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4" y="2193927"/>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89664"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1851" y="2193927"/>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1"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 name="Title 1"/>
          <p:cNvSpPr>
            <a:spLocks noGrp="1"/>
          </p:cNvSpPr>
          <p:nvPr>
            <p:ph type="title"/>
          </p:nvPr>
        </p:nvSpPr>
        <p:spPr>
          <a:xfrm>
            <a:off x="831851" y="274638"/>
            <a:ext cx="10515600" cy="1143000"/>
          </a:xfrm>
          <a:prstGeom prst="rect">
            <a:avLst/>
          </a:prstGeom>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254912677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118141844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250379420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59544596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7"/>
            <a:ext cx="617220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ACAE6DAD-D96A-4C03-B279-8E6EBB6230D7}" type="datetimeFigureOut">
              <a:rPr lang="en-US" smtClean="0"/>
              <a:t>1/14/2022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227D323-0EF0-4A06-B9F3-E2A767689F75}" type="slidenum">
              <a:rPr lang="en-US" smtClean="0"/>
              <a:t>‹#›</a:t>
            </a:fld>
            <a:endParaRPr lang="en-US"/>
          </a:p>
        </p:txBody>
      </p:sp>
    </p:spTree>
    <p:extLst>
      <p:ext uri="{BB962C8B-B14F-4D97-AF65-F5344CB8AC3E}">
        <p14:creationId xmlns:p14="http://schemas.microsoft.com/office/powerpoint/2010/main" val="153090794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8"/>
          <p:cNvGrpSpPr>
            <a:grpSpLocks/>
          </p:cNvGrpSpPr>
          <p:nvPr/>
        </p:nvGrpSpPr>
        <p:grpSpPr bwMode="auto">
          <a:xfrm>
            <a:off x="1" y="0"/>
            <a:ext cx="12189884" cy="6858000"/>
            <a:chOff x="-2728" y="-5"/>
            <a:chExt cx="12188952" cy="6858006"/>
          </a:xfrm>
        </p:grpSpPr>
        <p:sp>
          <p:nvSpPr>
            <p:cNvPr id="26" name="Rectangle 25"/>
            <p:cNvSpPr/>
            <p:nvPr/>
          </p:nvSpPr>
          <p:spPr>
            <a:xfrm>
              <a:off x="-2728" y="-5"/>
              <a:ext cx="12188952" cy="6858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nvGrpSpPr>
            <p:cNvPr id="1033" name="Group 38"/>
            <p:cNvGrpSpPr>
              <a:grpSpLocks/>
            </p:cNvGrpSpPr>
            <p:nvPr/>
          </p:nvGrpSpPr>
          <p:grpSpPr bwMode="auto">
            <a:xfrm>
              <a:off x="-2727" y="-5"/>
              <a:ext cx="716424" cy="6858000"/>
              <a:chOff x="-2727" y="-5"/>
              <a:chExt cx="716424" cy="6858000"/>
            </a:xfrm>
          </p:grpSpPr>
          <p:grpSp>
            <p:nvGrpSpPr>
              <p:cNvPr id="1034" name="Group 39"/>
              <p:cNvGrpSpPr>
                <a:grpSpLocks/>
              </p:cNvGrpSpPr>
              <p:nvPr/>
            </p:nvGrpSpPr>
            <p:grpSpPr bwMode="auto">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525"/>
                  <a:ext cx="196711" cy="3048003"/>
                </a:xfrm>
                <a:prstGeom prst="rect">
                  <a:avLst/>
                </a:prstGeom>
                <a:solidFill>
                  <a:schemeClr val="accent6"/>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7" name="Rectangle 46" descr="Orange bar"/>
                <p:cNvSpPr>
                  <a:spLocks noChangeArrowheads="1"/>
                </p:cNvSpPr>
                <p:nvPr/>
              </p:nvSpPr>
              <p:spPr bwMode="auto">
                <a:xfrm rot="10800000" flipH="1">
                  <a:off x="6048440" y="2111522"/>
                  <a:ext cx="196711" cy="3048003"/>
                </a:xfrm>
                <a:prstGeom prst="rect">
                  <a:avLst/>
                </a:prstGeom>
                <a:solidFill>
                  <a:schemeClr val="accent4"/>
                </a:soli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1042" name="Rectangle 47" descr="Slate bar"/>
                <p:cNvSpPr>
                  <a:spLocks noChangeArrowheads="1"/>
                </p:cNvSpPr>
                <p:nvPr/>
              </p:nvSpPr>
              <p:spPr bwMode="auto">
                <a:xfrm rot="10800000" flipH="1">
                  <a:off x="6048440" y="-936481"/>
                  <a:ext cx="196711" cy="3048003"/>
                </a:xfrm>
                <a:prstGeom prst="rect">
                  <a:avLst/>
                </a:prstGeom>
                <a:solidFill>
                  <a:schemeClr val="accent1"/>
                </a:solidFill>
                <a:ln>
                  <a:noFill/>
                </a:ln>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2400" smtClean="0">
                    <a:latin typeface="Times New Roman" panose="02020603050405020304" pitchFamily="18" charset="0"/>
                  </a:endParaRPr>
                </a:p>
              </p:txBody>
            </p:sp>
          </p:grpSp>
          <p:grpSp>
            <p:nvGrpSpPr>
              <p:cNvPr id="1035" name="Group 40"/>
              <p:cNvGrpSpPr>
                <a:grpSpLocks/>
              </p:cNvGrpSpPr>
              <p:nvPr/>
            </p:nvGrpSpPr>
            <p:grpSpPr bwMode="auto">
              <a:xfrm>
                <a:off x="566005" y="-5"/>
                <a:ext cx="147692" cy="6858000"/>
                <a:chOff x="6048440" y="-936481"/>
                <a:chExt cx="196717" cy="9144001"/>
              </a:xfrm>
            </p:grpSpPr>
            <p:sp>
              <p:nvSpPr>
                <p:cNvPr id="43" name="Rectangle 42" descr="Gold bar"/>
                <p:cNvSpPr>
                  <a:spLocks noChangeArrowheads="1"/>
                </p:cNvSpPr>
                <p:nvPr/>
              </p:nvSpPr>
              <p:spPr bwMode="auto">
                <a:xfrm rot="10800000" flipH="1">
                  <a:off x="6004143" y="5159525"/>
                  <a:ext cx="239620" cy="304800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4" name="Rectangle 43" descr="Orange bar"/>
                <p:cNvSpPr>
                  <a:spLocks noChangeArrowheads="1"/>
                </p:cNvSpPr>
                <p:nvPr/>
              </p:nvSpPr>
              <p:spPr bwMode="auto">
                <a:xfrm rot="10800000" flipH="1">
                  <a:off x="6004143" y="2111522"/>
                  <a:ext cx="239620" cy="304800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sp>
              <p:nvSpPr>
                <p:cNvPr id="45" name="Rectangle 44" descr="Slate bar"/>
                <p:cNvSpPr>
                  <a:spLocks noChangeArrowheads="1"/>
                </p:cNvSpPr>
                <p:nvPr/>
              </p:nvSpPr>
              <p:spPr bwMode="auto">
                <a:xfrm rot="10800000" flipH="1">
                  <a:off x="6004143" y="-936481"/>
                  <a:ext cx="239620" cy="304800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a:extLst/>
              </p:spPr>
              <p:txBody>
                <a:bodyPr wrap="none" anchor="ctr"/>
                <a:lstStyle/>
                <a:p>
                  <a:pPr algn="ctr" eaLnBrk="1" fontAlgn="auto" hangingPunct="1">
                    <a:spcBef>
                      <a:spcPts val="0"/>
                    </a:spcBef>
                    <a:spcAft>
                      <a:spcPts val="0"/>
                    </a:spcAft>
                    <a:defRPr/>
                  </a:pPr>
                  <a:endParaRPr lang="en-US" sz="2400">
                    <a:latin typeface="Times New Roman" panose="02020603050405020304" pitchFamily="18" charset="0"/>
                    <a:cs typeface="+mn-cs"/>
                  </a:endParaRPr>
                </a:p>
              </p:txBody>
            </p:sp>
          </p:grpSp>
          <p:sp>
            <p:nvSpPr>
              <p:cNvPr id="42" name="Rectangle 41"/>
              <p:cNvSpPr/>
              <p:nvPr/>
            </p:nvSpPr>
            <p:spPr>
              <a:xfrm>
                <a:off x="644922" y="-5"/>
                <a:ext cx="46563" cy="6858006"/>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endParaRPr lang="en-US" sz="1800"/>
              </a:p>
            </p:txBody>
          </p:sp>
        </p:grpSp>
      </p:grpSp>
      <p:sp>
        <p:nvSpPr>
          <p:cNvPr id="34" name="Date Placeholder 3"/>
          <p:cNvSpPr>
            <a:spLocks noGrp="1"/>
          </p:cNvSpPr>
          <p:nvPr>
            <p:ph type="dt" sz="half" idx="2"/>
          </p:nvPr>
        </p:nvSpPr>
        <p:spPr>
          <a:xfrm>
            <a:off x="838200" y="6356351"/>
            <a:ext cx="3276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3"/>
                </a:solidFill>
                <a:latin typeface="+mn-lt"/>
                <a:cs typeface="+mn-cs"/>
              </a:defRPr>
            </a:lvl1pPr>
          </a:lstStyle>
          <a:p>
            <a:fld id="{ACAE6DAD-D96A-4C03-B279-8E6EBB6230D7}" type="datetimeFigureOut">
              <a:rPr lang="en-US" smtClean="0"/>
              <a:t>1/14/2022</a:t>
            </a:fld>
            <a:endParaRPr lang="en-US"/>
          </a:p>
        </p:txBody>
      </p:sp>
      <p:sp>
        <p:nvSpPr>
          <p:cNvPr id="35" name="Footer Placeholder 4"/>
          <p:cNvSpPr>
            <a:spLocks noGrp="1"/>
          </p:cNvSpPr>
          <p:nvPr>
            <p:ph type="ftr" sz="quarter" idx="3"/>
          </p:nvPr>
        </p:nvSpPr>
        <p:spPr>
          <a:xfrm>
            <a:off x="4648200" y="6356351"/>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3"/>
                </a:solidFill>
                <a:latin typeface="+mn-lt"/>
                <a:cs typeface="+mn-cs"/>
              </a:defRPr>
            </a:lvl1pPr>
          </a:lstStyle>
          <a:p>
            <a:endParaRPr lang="en-US"/>
          </a:p>
        </p:txBody>
      </p:sp>
      <p:sp>
        <p:nvSpPr>
          <p:cNvPr id="36" name="Slide Number Placeholder 5"/>
          <p:cNvSpPr>
            <a:spLocks noGrp="1"/>
          </p:cNvSpPr>
          <p:nvPr>
            <p:ph type="sldNum" sz="quarter" idx="4"/>
          </p:nvPr>
        </p:nvSpPr>
        <p:spPr>
          <a:xfrm>
            <a:off x="8077200" y="6356351"/>
            <a:ext cx="3276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E66C7D"/>
                </a:solidFill>
                <a:latin typeface="Century Gothic" panose="020B0502020202020204" pitchFamily="34" charset="0"/>
              </a:defRPr>
            </a:lvl1pPr>
          </a:lstStyle>
          <a:p>
            <a:fld id="{F227D323-0EF0-4A06-B9F3-E2A767689F75}" type="slidenum">
              <a:rPr lang="en-US" smtClean="0"/>
              <a:t>‹#›</a:t>
            </a:fld>
            <a:endParaRPr lang="en-US"/>
          </a:p>
        </p:txBody>
      </p:sp>
      <p:sp>
        <p:nvSpPr>
          <p:cNvPr id="1030"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extLst>
      <p:ext uri="{BB962C8B-B14F-4D97-AF65-F5344CB8AC3E}">
        <p14:creationId xmlns:p14="http://schemas.microsoft.com/office/powerpoint/2010/main" val="814958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Century Gothic" pitchFamily="34" charset="0"/>
        </a:defRPr>
      </a:lvl2pPr>
      <a:lvl3pPr algn="l" rtl="0" eaLnBrk="1" fontAlgn="base" hangingPunct="1">
        <a:spcBef>
          <a:spcPct val="0"/>
        </a:spcBef>
        <a:spcAft>
          <a:spcPct val="0"/>
        </a:spcAft>
        <a:defRPr sz="4400">
          <a:solidFill>
            <a:schemeClr val="tx2"/>
          </a:solidFill>
          <a:latin typeface="Century Gothic" pitchFamily="34" charset="0"/>
        </a:defRPr>
      </a:lvl3pPr>
      <a:lvl4pPr algn="l" rtl="0" eaLnBrk="1" fontAlgn="base" hangingPunct="1">
        <a:spcBef>
          <a:spcPct val="0"/>
        </a:spcBef>
        <a:spcAft>
          <a:spcPct val="0"/>
        </a:spcAft>
        <a:defRPr sz="4400">
          <a:solidFill>
            <a:schemeClr val="tx2"/>
          </a:solidFill>
          <a:latin typeface="Century Gothic" pitchFamily="34" charset="0"/>
        </a:defRPr>
      </a:lvl4pPr>
      <a:lvl5pPr algn="l" rtl="0" eaLnBrk="1" fontAlgn="base" hangingPunct="1">
        <a:spcBef>
          <a:spcPct val="0"/>
        </a:spcBef>
        <a:spcAft>
          <a:spcPct val="0"/>
        </a:spcAft>
        <a:defRPr sz="4400">
          <a:solidFill>
            <a:schemeClr val="tx2"/>
          </a:solidFill>
          <a:latin typeface="Century Gothic" pitchFamily="34" charset="0"/>
        </a:defRPr>
      </a:lvl5pPr>
      <a:lvl6pPr marL="457200" algn="l" rtl="0" eaLnBrk="1" fontAlgn="base" hangingPunct="1">
        <a:spcBef>
          <a:spcPct val="0"/>
        </a:spcBef>
        <a:spcAft>
          <a:spcPct val="0"/>
        </a:spcAft>
        <a:defRPr sz="4400">
          <a:solidFill>
            <a:schemeClr val="tx2"/>
          </a:solidFill>
          <a:latin typeface="Century Gothic" pitchFamily="34" charset="0"/>
        </a:defRPr>
      </a:lvl6pPr>
      <a:lvl7pPr marL="914400" algn="l" rtl="0" eaLnBrk="1" fontAlgn="base" hangingPunct="1">
        <a:spcBef>
          <a:spcPct val="0"/>
        </a:spcBef>
        <a:spcAft>
          <a:spcPct val="0"/>
        </a:spcAft>
        <a:defRPr sz="4400">
          <a:solidFill>
            <a:schemeClr val="tx2"/>
          </a:solidFill>
          <a:latin typeface="Century Gothic" pitchFamily="34" charset="0"/>
        </a:defRPr>
      </a:lvl7pPr>
      <a:lvl8pPr marL="1371600" algn="l" rtl="0" eaLnBrk="1" fontAlgn="base" hangingPunct="1">
        <a:spcBef>
          <a:spcPct val="0"/>
        </a:spcBef>
        <a:spcAft>
          <a:spcPct val="0"/>
        </a:spcAft>
        <a:defRPr sz="4400">
          <a:solidFill>
            <a:schemeClr val="tx2"/>
          </a:solidFill>
          <a:latin typeface="Century Gothic" pitchFamily="34" charset="0"/>
        </a:defRPr>
      </a:lvl8pPr>
      <a:lvl9pPr marL="1828800" algn="l" rtl="0" eaLnBrk="1" fontAlgn="base" hangingPunct="1">
        <a:spcBef>
          <a:spcPct val="0"/>
        </a:spcBef>
        <a:spcAft>
          <a:spcPct val="0"/>
        </a:spcAft>
        <a:defRPr sz="4400">
          <a:solidFill>
            <a:schemeClr val="tx2"/>
          </a:solidFill>
          <a:latin typeface="Century Gothic" pitchFamily="34" charset="0"/>
        </a:defRPr>
      </a:lvl9pPr>
    </p:titleStyle>
    <p:bodyStyle>
      <a:lvl1pPr marL="2286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lnSpc>
          <a:spcPct val="90000"/>
        </a:lnSpc>
        <a:spcBef>
          <a:spcPct val="3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069080"/>
            <a:ext cx="9144000" cy="1188720"/>
          </a:xfrm>
        </p:spPr>
        <p:txBody>
          <a:bodyPr/>
          <a:lstStyle/>
          <a:p>
            <a:r>
              <a:rPr lang="en-US" dirty="0" smtClean="0"/>
              <a:t>Instructor: Javeria Naz</a:t>
            </a:r>
            <a:endParaRPr lang="en-US" dirty="0"/>
          </a:p>
        </p:txBody>
      </p:sp>
      <p:sp>
        <p:nvSpPr>
          <p:cNvPr id="2" name="Title 1"/>
          <p:cNvSpPr>
            <a:spLocks noGrp="1"/>
          </p:cNvSpPr>
          <p:nvPr>
            <p:ph type="ctrTitle"/>
          </p:nvPr>
        </p:nvSpPr>
        <p:spPr/>
        <p:txBody>
          <a:bodyPr/>
          <a:lstStyle/>
          <a:p>
            <a:r>
              <a:rPr lang="en-US" sz="5400" dirty="0" smtClean="0"/>
              <a:t>Hashing</a:t>
            </a:r>
            <a:endParaRPr lang="en-US" sz="5400" dirty="0"/>
          </a:p>
        </p:txBody>
      </p:sp>
    </p:spTree>
    <p:extLst>
      <p:ext uri="{BB962C8B-B14F-4D97-AF65-F5344CB8AC3E}">
        <p14:creationId xmlns:p14="http://schemas.microsoft.com/office/powerpoint/2010/main" val="3420073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smtClean="0"/>
              <a:t>When </a:t>
            </a:r>
            <a:r>
              <a:rPr lang="en-US" sz="2000" dirty="0"/>
              <a:t>two items hash to the </a:t>
            </a:r>
            <a:r>
              <a:rPr lang="en-US" sz="2000" dirty="0" smtClean="0"/>
              <a:t>same slot, we must have a systematic method for </a:t>
            </a:r>
            <a:r>
              <a:rPr lang="en-US" sz="2000" dirty="0"/>
              <a:t>placing the second item in </a:t>
            </a:r>
            <a:r>
              <a:rPr lang="en-US" sz="2000" dirty="0" smtClean="0"/>
              <a:t>hash table.</a:t>
            </a:r>
          </a:p>
          <a:p>
            <a:pPr algn="just"/>
            <a:r>
              <a:rPr lang="en-US" sz="2000" dirty="0" smtClean="0"/>
              <a:t>This </a:t>
            </a:r>
            <a:r>
              <a:rPr lang="en-US" sz="2000" dirty="0"/>
              <a:t>process is called collision resolution. </a:t>
            </a:r>
            <a:endParaRPr lang="en-US" sz="2000" dirty="0" smtClean="0"/>
          </a:p>
          <a:p>
            <a:pPr algn="just"/>
            <a:r>
              <a:rPr lang="en-US" sz="2000" dirty="0" smtClean="0"/>
              <a:t>If the hash function is </a:t>
            </a:r>
            <a:r>
              <a:rPr lang="en-US" sz="2000" dirty="0"/>
              <a:t>perfect, collisions will never occur but it is not always possible </a:t>
            </a:r>
            <a:r>
              <a:rPr lang="en-US" sz="2000" dirty="0" smtClean="0"/>
              <a:t>to design a perfect </a:t>
            </a:r>
            <a:r>
              <a:rPr lang="en-US" sz="2000" dirty="0"/>
              <a:t>hash function which would generate unique index. </a:t>
            </a:r>
            <a:endParaRPr lang="en-US" sz="2000" dirty="0" smtClean="0"/>
          </a:p>
          <a:p>
            <a:pPr algn="just"/>
            <a:r>
              <a:rPr lang="en-US" sz="2000" dirty="0" smtClean="0"/>
              <a:t>There </a:t>
            </a:r>
            <a:r>
              <a:rPr lang="en-US" sz="2000" dirty="0"/>
              <a:t>are many collision resolution strategies to handle collisions. Some common strategies are as follows: </a:t>
            </a:r>
            <a:endParaRPr lang="en-US" sz="2000" dirty="0" smtClean="0"/>
          </a:p>
          <a:p>
            <a:pPr marL="914400" lvl="2" indent="0" algn="just">
              <a:buNone/>
              <a:tabLst>
                <a:tab pos="3084513" algn="l"/>
              </a:tabLst>
            </a:pPr>
            <a:r>
              <a:rPr lang="en-US" dirty="0" err="1" smtClean="0"/>
              <a:t>i</a:t>
            </a:r>
            <a:r>
              <a:rPr lang="en-US" dirty="0"/>
              <a:t>) Open hashing or separate </a:t>
            </a:r>
            <a:r>
              <a:rPr lang="en-US" dirty="0" smtClean="0"/>
              <a:t>chaining</a:t>
            </a:r>
          </a:p>
          <a:p>
            <a:pPr marL="914400" lvl="2" indent="0" algn="just">
              <a:buNone/>
              <a:tabLst>
                <a:tab pos="3084513" algn="l"/>
              </a:tabLst>
            </a:pPr>
            <a:r>
              <a:rPr lang="en-US" dirty="0" smtClean="0"/>
              <a:t>ii) </a:t>
            </a:r>
            <a:r>
              <a:rPr lang="en-US" dirty="0"/>
              <a:t>Closed hashing or open addressing</a:t>
            </a:r>
          </a:p>
        </p:txBody>
      </p:sp>
      <p:sp>
        <p:nvSpPr>
          <p:cNvPr id="3" name="Title 2"/>
          <p:cNvSpPr>
            <a:spLocks noGrp="1"/>
          </p:cNvSpPr>
          <p:nvPr>
            <p:ph type="title"/>
          </p:nvPr>
        </p:nvSpPr>
        <p:spPr/>
        <p:txBody>
          <a:bodyPr/>
          <a:lstStyle/>
          <a:p>
            <a:r>
              <a:rPr lang="en-US" dirty="0" smtClean="0"/>
              <a:t>Collision Resolutio</a:t>
            </a:r>
            <a:r>
              <a:rPr lang="en-US" dirty="0"/>
              <a:t>n</a:t>
            </a:r>
          </a:p>
        </p:txBody>
      </p:sp>
    </p:spTree>
    <p:extLst>
      <p:ext uri="{BB962C8B-B14F-4D97-AF65-F5344CB8AC3E}">
        <p14:creationId xmlns:p14="http://schemas.microsoft.com/office/powerpoint/2010/main" val="386467355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smtClean="0"/>
              <a:t>The </a:t>
            </a:r>
            <a:r>
              <a:rPr lang="en-US" sz="1800" dirty="0"/>
              <a:t>open hashing is also known as separate chaining. </a:t>
            </a:r>
            <a:endParaRPr lang="en-US" sz="1800" dirty="0" smtClean="0"/>
          </a:p>
          <a:p>
            <a:pPr algn="just"/>
            <a:r>
              <a:rPr lang="en-US" sz="1800" dirty="0" smtClean="0"/>
              <a:t>In </a:t>
            </a:r>
            <a:r>
              <a:rPr lang="en-US" sz="1800" dirty="0"/>
              <a:t>this technique, data items are not directly stored in the slots of the hash table</a:t>
            </a:r>
            <a:r>
              <a:rPr lang="en-US" sz="1800" dirty="0" smtClean="0"/>
              <a:t>.</a:t>
            </a:r>
          </a:p>
          <a:p>
            <a:pPr algn="just"/>
            <a:r>
              <a:rPr lang="en-US" sz="1800" dirty="0" smtClean="0"/>
              <a:t>Data </a:t>
            </a:r>
            <a:r>
              <a:rPr lang="en-US" sz="1800" dirty="0"/>
              <a:t>items are stored in linked lists. The linked lists are attached to the slots of the hash table. </a:t>
            </a:r>
            <a:endParaRPr lang="en-US" sz="1800" dirty="0" smtClean="0"/>
          </a:p>
          <a:p>
            <a:pPr algn="just"/>
            <a:r>
              <a:rPr lang="en-US" sz="1800" dirty="0" smtClean="0"/>
              <a:t>The </a:t>
            </a:r>
            <a:r>
              <a:rPr lang="en-US" sz="1800" dirty="0"/>
              <a:t>starting address of the linked list is stored in the related slot of the hash table. It means that Slots of hash table will be the pointers to linked lists created for the data items. </a:t>
            </a:r>
            <a:endParaRPr lang="en-US" sz="1800" dirty="0" smtClean="0"/>
          </a:p>
          <a:p>
            <a:pPr algn="just"/>
            <a:r>
              <a:rPr lang="en-US" sz="1800" dirty="0" smtClean="0"/>
              <a:t>Each slot of </a:t>
            </a:r>
            <a:r>
              <a:rPr lang="en-US" sz="1800" dirty="0"/>
              <a:t>hash table points to one of these linked lists: </a:t>
            </a:r>
            <a:endParaRPr lang="en-US" sz="1800" dirty="0" smtClean="0"/>
          </a:p>
          <a:p>
            <a:pPr algn="just"/>
            <a:r>
              <a:rPr lang="en-US" sz="1800" dirty="0" smtClean="0"/>
              <a:t>When </a:t>
            </a:r>
            <a:r>
              <a:rPr lang="en-US" sz="1800" dirty="0"/>
              <a:t>an element hashes to a linked </a:t>
            </a:r>
            <a:r>
              <a:rPr lang="en-US" sz="1800" dirty="0" smtClean="0"/>
              <a:t>list, It </a:t>
            </a:r>
            <a:r>
              <a:rPr lang="en-US" sz="1800" dirty="0"/>
              <a:t>is added to the linked list at that index in the array. </a:t>
            </a:r>
            <a:endParaRPr lang="en-US" sz="1800" dirty="0" smtClean="0"/>
          </a:p>
          <a:p>
            <a:pPr algn="just"/>
            <a:r>
              <a:rPr lang="en-US" sz="1800" dirty="0" smtClean="0"/>
              <a:t>If </a:t>
            </a:r>
            <a:r>
              <a:rPr lang="en-US" sz="1800" dirty="0"/>
              <a:t>more than one element </a:t>
            </a:r>
            <a:r>
              <a:rPr lang="en-US" sz="1800" dirty="0" smtClean="0"/>
              <a:t>hashes to </a:t>
            </a:r>
            <a:r>
              <a:rPr lang="en-US" sz="1800" dirty="0"/>
              <a:t>the same value, then these data items are stored in the same linked list. </a:t>
            </a:r>
            <a:endParaRPr lang="en-US" sz="1800" dirty="0" smtClean="0"/>
          </a:p>
          <a:p>
            <a:pPr algn="just"/>
            <a:r>
              <a:rPr lang="en-US" sz="1800" dirty="0" smtClean="0"/>
              <a:t>In this technique</a:t>
            </a:r>
            <a:r>
              <a:rPr lang="en-US" sz="1800" dirty="0"/>
              <a:t>, when a data needs to be searched, it might become necessary to </a:t>
            </a:r>
            <a:r>
              <a:rPr lang="en-US" sz="1800" dirty="0" smtClean="0"/>
              <a:t>traverse all the </a:t>
            </a:r>
            <a:r>
              <a:rPr lang="en-US" sz="1800" dirty="0"/>
              <a:t>nodes in a specific linked list attached with a hash table to retrieve the </a:t>
            </a:r>
            <a:r>
              <a:rPr lang="en-US" sz="1800" dirty="0" smtClean="0"/>
              <a:t>data.</a:t>
            </a:r>
            <a:endParaRPr lang="en-US" sz="1800" dirty="0"/>
          </a:p>
        </p:txBody>
      </p:sp>
      <p:sp>
        <p:nvSpPr>
          <p:cNvPr id="3" name="Title 2"/>
          <p:cNvSpPr>
            <a:spLocks noGrp="1"/>
          </p:cNvSpPr>
          <p:nvPr>
            <p:ph type="title"/>
          </p:nvPr>
        </p:nvSpPr>
        <p:spPr/>
        <p:txBody>
          <a:bodyPr/>
          <a:lstStyle/>
          <a:p>
            <a:r>
              <a:rPr lang="en-US" sz="3200" dirty="0" err="1"/>
              <a:t>i</a:t>
            </a:r>
            <a:r>
              <a:rPr lang="en-US" sz="3200" dirty="0"/>
              <a:t>) Open Hashing (Separate Chaining)</a:t>
            </a:r>
          </a:p>
        </p:txBody>
      </p:sp>
    </p:spTree>
    <p:extLst>
      <p:ext uri="{BB962C8B-B14F-4D97-AF65-F5344CB8AC3E}">
        <p14:creationId xmlns:p14="http://schemas.microsoft.com/office/powerpoint/2010/main" val="311658926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7025640" cy="4351338"/>
          </a:xfrm>
        </p:spPr>
        <p:txBody>
          <a:bodyPr/>
          <a:lstStyle/>
          <a:p>
            <a:pPr marL="0" indent="0" algn="just">
              <a:buNone/>
            </a:pPr>
            <a:r>
              <a:rPr lang="en-US" sz="2200" b="1" dirty="0" smtClean="0"/>
              <a:t>Solution of collision using open Hashing</a:t>
            </a:r>
            <a:r>
              <a:rPr lang="en-US" sz="2200" b="1" dirty="0"/>
              <a:t>:</a:t>
            </a:r>
            <a:endParaRPr lang="en-US" sz="2200" b="1" dirty="0" smtClean="0"/>
          </a:p>
          <a:p>
            <a:pPr algn="just"/>
            <a:r>
              <a:rPr lang="en-US" sz="2200" dirty="0" smtClean="0"/>
              <a:t>Here size of array is 8.</a:t>
            </a:r>
          </a:p>
          <a:p>
            <a:pPr algn="just"/>
            <a:r>
              <a:rPr lang="en-US" sz="2200" dirty="0" smtClean="0"/>
              <a:t>Data values are: 10, 15, 18, 72, 5, 6, 43, 36.</a:t>
            </a:r>
          </a:p>
          <a:p>
            <a:pPr algn="just"/>
            <a:r>
              <a:rPr lang="en-US" sz="2200" dirty="0" smtClean="0"/>
              <a:t>Here. Each element is a pointer to a linked list of numeric data.</a:t>
            </a:r>
          </a:p>
          <a:p>
            <a:pPr algn="just"/>
            <a:r>
              <a:rPr lang="en-US" sz="2200" dirty="0" smtClean="0"/>
              <a:t>The Hash Function calculate the index for each data item. </a:t>
            </a:r>
          </a:p>
          <a:p>
            <a:pPr algn="just"/>
            <a:r>
              <a:rPr lang="en-US" sz="2200" dirty="0" smtClean="0"/>
              <a:t>For example, to insert 36 in hash table we compute the hash index as: (36%8)=4, so 36 will be stored in index 4.</a:t>
            </a:r>
          </a:p>
          <a:p>
            <a:pPr algn="just"/>
            <a:endParaRPr lang="en-US" sz="2200" dirty="0"/>
          </a:p>
        </p:txBody>
      </p:sp>
      <p:sp>
        <p:nvSpPr>
          <p:cNvPr id="3" name="Title 2"/>
          <p:cNvSpPr>
            <a:spLocks noGrp="1"/>
          </p:cNvSpPr>
          <p:nvPr>
            <p:ph type="title"/>
          </p:nvPr>
        </p:nvSpPr>
        <p:spPr/>
        <p:txBody>
          <a:bodyPr/>
          <a:lstStyle/>
          <a:p>
            <a:r>
              <a:rPr lang="en-US" sz="4000" dirty="0" smtClean="0"/>
              <a:t>Example</a:t>
            </a:r>
            <a:endParaRPr lang="en-US" sz="4000" dirty="0"/>
          </a:p>
        </p:txBody>
      </p:sp>
      <p:pic>
        <p:nvPicPr>
          <p:cNvPr id="5" name="Picture 4"/>
          <p:cNvPicPr>
            <a:picLocks noChangeAspect="1"/>
          </p:cNvPicPr>
          <p:nvPr/>
        </p:nvPicPr>
        <p:blipFill>
          <a:blip r:embed="rId2"/>
          <a:stretch>
            <a:fillRect/>
          </a:stretch>
        </p:blipFill>
        <p:spPr>
          <a:xfrm>
            <a:off x="8118538" y="2046351"/>
            <a:ext cx="3343275" cy="3448050"/>
          </a:xfrm>
          <a:prstGeom prst="rect">
            <a:avLst/>
          </a:prstGeom>
        </p:spPr>
      </p:pic>
    </p:spTree>
    <p:extLst>
      <p:ext uri="{BB962C8B-B14F-4D97-AF65-F5344CB8AC3E}">
        <p14:creationId xmlns:p14="http://schemas.microsoft.com/office/powerpoint/2010/main" val="14110115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a:t>The closed hashing is also known as open addressing.</a:t>
            </a:r>
          </a:p>
          <a:p>
            <a:pPr algn="just"/>
            <a:r>
              <a:rPr lang="en-US" sz="2400" dirty="0"/>
              <a:t> In this technique, data items are stored in the hash table itself without the use of linked lists. </a:t>
            </a:r>
          </a:p>
          <a:p>
            <a:pPr algn="just"/>
            <a:r>
              <a:rPr lang="en-US" sz="2400" dirty="0"/>
              <a:t>In this method, a hash collision is resolved by linear probing, or searching through alternate locations in the array (the probe sequence) until either the target record is found, or an unused array slot is found (It means that the data item is placed into the closed empty slot the hash table</a:t>
            </a:r>
            <a:r>
              <a:rPr lang="en-US" sz="2400" dirty="0" smtClean="0"/>
              <a:t>).</a:t>
            </a:r>
          </a:p>
          <a:p>
            <a:pPr algn="just"/>
            <a:r>
              <a:rPr lang="en-US" sz="2400" dirty="0" smtClean="0"/>
              <a:t>EXAMPLE</a:t>
            </a:r>
            <a:r>
              <a:rPr lang="en-US" sz="2400" dirty="0" smtClean="0"/>
              <a:t>: As practiced </a:t>
            </a:r>
            <a:r>
              <a:rPr lang="en-US" sz="2400" smtClean="0"/>
              <a:t>in class</a:t>
            </a:r>
            <a:endParaRPr lang="en-US" sz="2400" dirty="0"/>
          </a:p>
        </p:txBody>
      </p:sp>
      <p:sp>
        <p:nvSpPr>
          <p:cNvPr id="3" name="Title 2"/>
          <p:cNvSpPr>
            <a:spLocks noGrp="1"/>
          </p:cNvSpPr>
          <p:nvPr>
            <p:ph type="title"/>
          </p:nvPr>
        </p:nvSpPr>
        <p:spPr/>
        <p:txBody>
          <a:bodyPr/>
          <a:lstStyle/>
          <a:p>
            <a:r>
              <a:rPr lang="en-US" sz="3600" dirty="0"/>
              <a:t>closed </a:t>
            </a:r>
            <a:r>
              <a:rPr lang="en-US" sz="3600" dirty="0" smtClean="0"/>
              <a:t>hashing or </a:t>
            </a:r>
            <a:r>
              <a:rPr lang="en-US" sz="3600" dirty="0"/>
              <a:t>open addressing</a:t>
            </a:r>
          </a:p>
        </p:txBody>
      </p:sp>
    </p:spTree>
    <p:extLst>
      <p:ext uri="{BB962C8B-B14F-4D97-AF65-F5344CB8AC3E}">
        <p14:creationId xmlns:p14="http://schemas.microsoft.com/office/powerpoint/2010/main" val="46080455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t>Hashing </a:t>
            </a:r>
            <a:r>
              <a:rPr lang="en-US" sz="2400" dirty="0"/>
              <a:t>is a common technique for storing and searching data in such a </a:t>
            </a:r>
            <a:r>
              <a:rPr lang="en-US" sz="2400" dirty="0" smtClean="0"/>
              <a:t>way that </a:t>
            </a:r>
            <a:r>
              <a:rPr lang="en-US" sz="2400" dirty="0"/>
              <a:t>the data can be inserted and retrieved very quickly</a:t>
            </a:r>
            <a:r>
              <a:rPr lang="en-US" sz="2400" dirty="0" smtClean="0"/>
              <a:t>.</a:t>
            </a:r>
          </a:p>
          <a:p>
            <a:pPr algn="just"/>
            <a:r>
              <a:rPr lang="en-US" sz="2400" dirty="0" smtClean="0"/>
              <a:t>Hashing </a:t>
            </a:r>
            <a:r>
              <a:rPr lang="en-US" sz="2400" dirty="0"/>
              <a:t>uses a data </a:t>
            </a:r>
            <a:r>
              <a:rPr lang="en-US" sz="2400" dirty="0" smtClean="0"/>
              <a:t>structure </a:t>
            </a:r>
            <a:r>
              <a:rPr lang="en-US" sz="2400" dirty="0"/>
              <a:t>called a hash table. </a:t>
            </a:r>
            <a:endParaRPr lang="en-US" sz="2400" dirty="0" smtClean="0"/>
          </a:p>
          <a:p>
            <a:pPr algn="just"/>
            <a:r>
              <a:rPr lang="en-US" sz="2400" dirty="0" smtClean="0"/>
              <a:t>It </a:t>
            </a:r>
            <a:r>
              <a:rPr lang="en-US" sz="2400" dirty="0"/>
              <a:t>means that hashing is achieved using hash table. </a:t>
            </a:r>
            <a:endParaRPr lang="en-US" sz="2400" dirty="0" smtClean="0"/>
          </a:p>
          <a:p>
            <a:pPr algn="just"/>
            <a:r>
              <a:rPr lang="en-US" sz="2400" dirty="0" smtClean="0"/>
              <a:t>Hashing </a:t>
            </a:r>
            <a:r>
              <a:rPr lang="en-US" sz="2400" dirty="0"/>
              <a:t>technique is used for performing insertion, deletion, and searching operations in a constant average time. </a:t>
            </a:r>
            <a:endParaRPr lang="en-US" sz="2400" dirty="0" smtClean="0"/>
          </a:p>
          <a:p>
            <a:pPr algn="just"/>
            <a:r>
              <a:rPr lang="en-US" sz="2400" dirty="0" smtClean="0"/>
              <a:t>The </a:t>
            </a:r>
            <a:r>
              <a:rPr lang="en-US" sz="2400" dirty="0"/>
              <a:t>constant average time means, the amount of time to perform the operation does not depend on data size. </a:t>
            </a:r>
          </a:p>
        </p:txBody>
      </p:sp>
      <p:sp>
        <p:nvSpPr>
          <p:cNvPr id="3" name="Title 2"/>
          <p:cNvSpPr>
            <a:spLocks noGrp="1"/>
          </p:cNvSpPr>
          <p:nvPr>
            <p:ph type="title"/>
          </p:nvPr>
        </p:nvSpPr>
        <p:spPr/>
        <p:txBody>
          <a:bodyPr/>
          <a:lstStyle/>
          <a:p>
            <a:r>
              <a:rPr lang="en-US" dirty="0" smtClean="0"/>
              <a:t>What is Hashing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012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smtClean="0"/>
              <a:t>A </a:t>
            </a:r>
            <a:r>
              <a:rPr lang="en-US" sz="2000" dirty="0"/>
              <a:t>hash table is a data structure which stores data items in an associative manner (each data item is stored as "index or key, value” pair). </a:t>
            </a:r>
            <a:endParaRPr lang="en-US" sz="2000" dirty="0" smtClean="0"/>
          </a:p>
          <a:p>
            <a:pPr algn="just"/>
            <a:r>
              <a:rPr lang="en-US" sz="2000" dirty="0" smtClean="0"/>
              <a:t>A </a:t>
            </a:r>
            <a:r>
              <a:rPr lang="en-US" sz="2000" dirty="0"/>
              <a:t>hash table is also known as </a:t>
            </a:r>
            <a:r>
              <a:rPr lang="en-US" sz="2000" b="1" dirty="0" smtClean="0"/>
              <a:t>hash </a:t>
            </a:r>
            <a:r>
              <a:rPr lang="en-US" sz="2000" b="1" dirty="0"/>
              <a:t>map</a:t>
            </a:r>
            <a:r>
              <a:rPr lang="en-US" sz="2000" dirty="0"/>
              <a:t>. </a:t>
            </a:r>
            <a:r>
              <a:rPr lang="en-US" sz="2000" dirty="0" smtClean="0"/>
              <a:t>In </a:t>
            </a:r>
            <a:r>
              <a:rPr lang="en-US" sz="2000" dirty="0"/>
              <a:t>a hash table, data is stored in an array format, where each data value has its own unique index value. </a:t>
            </a:r>
            <a:endParaRPr lang="en-US" sz="2000" dirty="0" smtClean="0"/>
          </a:p>
          <a:p>
            <a:pPr algn="just"/>
            <a:r>
              <a:rPr lang="en-US" sz="2000" dirty="0" smtClean="0"/>
              <a:t>Each </a:t>
            </a:r>
            <a:r>
              <a:rPr lang="en-US" sz="2000" dirty="0"/>
              <a:t>position of the hash table, often called a </a:t>
            </a:r>
            <a:r>
              <a:rPr lang="en-US" sz="2000" b="1" dirty="0"/>
              <a:t>slot or bucket</a:t>
            </a:r>
            <a:r>
              <a:rPr lang="en-US" sz="2000" dirty="0"/>
              <a:t>, where data item is stored (i.e. hash table is an array of slots on buckets</a:t>
            </a:r>
            <a:r>
              <a:rPr lang="en-US" sz="2000" dirty="0" smtClean="0"/>
              <a:t>).</a:t>
            </a:r>
          </a:p>
          <a:p>
            <a:pPr algn="just"/>
            <a:r>
              <a:rPr lang="en-US" sz="2000" dirty="0" smtClean="0"/>
              <a:t> </a:t>
            </a:r>
            <a:r>
              <a:rPr lang="en-US" sz="2000" dirty="0"/>
              <a:t>Access of data becomes very fast if we know the index or key of the desired data. </a:t>
            </a:r>
            <a:endParaRPr lang="en-US" sz="2000" dirty="0" smtClean="0"/>
          </a:p>
          <a:p>
            <a:pPr algn="just"/>
            <a:r>
              <a:rPr lang="en-US" sz="2000" dirty="0" smtClean="0"/>
              <a:t>In </a:t>
            </a:r>
            <a:r>
              <a:rPr lang="en-US" sz="2000" dirty="0"/>
              <a:t>C++, usually we implement a hash table as an array of </a:t>
            </a:r>
            <a:r>
              <a:rPr lang="en-US" sz="2000" dirty="0" smtClean="0"/>
              <a:t>linked lists.</a:t>
            </a:r>
          </a:p>
          <a:p>
            <a:pPr algn="just"/>
            <a:r>
              <a:rPr lang="en-US" sz="2000" dirty="0" smtClean="0"/>
              <a:t>A </a:t>
            </a:r>
            <a:r>
              <a:rPr lang="en-US" sz="2000" dirty="0"/>
              <a:t>hash table has </a:t>
            </a:r>
            <a:r>
              <a:rPr lang="en-US" sz="2000" b="1" dirty="0"/>
              <a:t>two parts</a:t>
            </a:r>
            <a:r>
              <a:rPr lang="en-US" sz="2000" dirty="0"/>
              <a:t>: </a:t>
            </a:r>
            <a:r>
              <a:rPr lang="en-US" sz="2000" dirty="0" smtClean="0"/>
              <a:t>an </a:t>
            </a:r>
            <a:r>
              <a:rPr lang="en-US" sz="2000" dirty="0"/>
              <a:t>array as a storage medium (the act where data is stored) and a mapping function, known as hash function which for mapping between data items and slots. </a:t>
            </a:r>
          </a:p>
        </p:txBody>
      </p:sp>
      <p:sp>
        <p:nvSpPr>
          <p:cNvPr id="3" name="Title 2"/>
          <p:cNvSpPr>
            <a:spLocks noGrp="1"/>
          </p:cNvSpPr>
          <p:nvPr>
            <p:ph type="title"/>
          </p:nvPr>
        </p:nvSpPr>
        <p:spPr/>
        <p:txBody>
          <a:bodyPr/>
          <a:lstStyle/>
          <a:p>
            <a:r>
              <a:rPr lang="en-US" dirty="0"/>
              <a:t>Hash Table</a:t>
            </a:r>
          </a:p>
        </p:txBody>
      </p:sp>
    </p:spTree>
    <p:extLst>
      <p:ext uri="{BB962C8B-B14F-4D97-AF65-F5344CB8AC3E}">
        <p14:creationId xmlns:p14="http://schemas.microsoft.com/office/powerpoint/2010/main" val="2590772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t>A </a:t>
            </a:r>
            <a:r>
              <a:rPr lang="en-US" sz="2400" dirty="0"/>
              <a:t>hash function decides where to store and takes a data item (key value) as its </a:t>
            </a:r>
            <a:r>
              <a:rPr lang="en-US" sz="2400" dirty="0" smtClean="0"/>
              <a:t>parameter and generate an index location </a:t>
            </a:r>
            <a:r>
              <a:rPr lang="en-US" sz="2400" dirty="0"/>
              <a:t>for that particular item to store it into </a:t>
            </a:r>
            <a:r>
              <a:rPr lang="en-US" sz="2400" dirty="0" smtClean="0"/>
              <a:t>the table.</a:t>
            </a:r>
          </a:p>
          <a:p>
            <a:pPr algn="just"/>
            <a:r>
              <a:rPr lang="en-US" sz="2400" dirty="0" smtClean="0"/>
              <a:t>Similarly, </a:t>
            </a:r>
            <a:r>
              <a:rPr lang="en-US" sz="2400" dirty="0"/>
              <a:t>hash function </a:t>
            </a:r>
            <a:r>
              <a:rPr lang="en-US" sz="2400" dirty="0" smtClean="0"/>
              <a:t>regenerates </a:t>
            </a:r>
            <a:r>
              <a:rPr lang="en-US" sz="2400" dirty="0"/>
              <a:t>(re-computes) the index </a:t>
            </a:r>
            <a:r>
              <a:rPr lang="en-US" sz="2400" dirty="0" smtClean="0"/>
              <a:t>(hash value) for that particular data item to retrieve it from the table.</a:t>
            </a:r>
          </a:p>
        </p:txBody>
      </p:sp>
      <p:sp>
        <p:nvSpPr>
          <p:cNvPr id="3" name="Title 2"/>
          <p:cNvSpPr>
            <a:spLocks noGrp="1"/>
          </p:cNvSpPr>
          <p:nvPr>
            <p:ph type="title"/>
          </p:nvPr>
        </p:nvSpPr>
        <p:spPr/>
        <p:txBody>
          <a:bodyPr/>
          <a:lstStyle/>
          <a:p>
            <a:r>
              <a:rPr lang="en-US" dirty="0"/>
              <a:t>Hash Function</a:t>
            </a:r>
          </a:p>
        </p:txBody>
      </p:sp>
      <p:pic>
        <p:nvPicPr>
          <p:cNvPr id="5" name="Picture 4"/>
          <p:cNvPicPr>
            <a:picLocks noChangeAspect="1"/>
          </p:cNvPicPr>
          <p:nvPr/>
        </p:nvPicPr>
        <p:blipFill>
          <a:blip r:embed="rId2"/>
          <a:stretch>
            <a:fillRect/>
          </a:stretch>
        </p:blipFill>
        <p:spPr>
          <a:xfrm>
            <a:off x="3387090" y="4001294"/>
            <a:ext cx="6642682" cy="2133219"/>
          </a:xfrm>
          <a:prstGeom prst="rect">
            <a:avLst/>
          </a:prstGeom>
        </p:spPr>
      </p:pic>
    </p:spTree>
    <p:extLst>
      <p:ext uri="{BB962C8B-B14F-4D97-AF65-F5344CB8AC3E}">
        <p14:creationId xmlns:p14="http://schemas.microsoft.com/office/powerpoint/2010/main" val="1653492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a:t>There are many possible ways to construct a hash function. </a:t>
            </a:r>
            <a:endParaRPr lang="en-US" sz="2400" dirty="0" smtClean="0"/>
          </a:p>
          <a:p>
            <a:pPr algn="just"/>
            <a:r>
              <a:rPr lang="en-US" sz="2400" dirty="0" smtClean="0"/>
              <a:t>Different </a:t>
            </a:r>
            <a:r>
              <a:rPr lang="en-US" sz="2400" dirty="0"/>
              <a:t>hash Functions use different techniques to generate the indices or hash values. </a:t>
            </a:r>
            <a:endParaRPr lang="en-US" sz="2400" dirty="0" smtClean="0"/>
          </a:p>
          <a:p>
            <a:pPr algn="just"/>
            <a:r>
              <a:rPr lang="en-US" sz="2400" dirty="0" smtClean="0"/>
              <a:t>Generally</a:t>
            </a:r>
            <a:r>
              <a:rPr lang="en-US" sz="2400" dirty="0"/>
              <a:t>, a hash function uses </a:t>
            </a:r>
            <a:r>
              <a:rPr lang="en-US" sz="2400" dirty="0" smtClean="0"/>
              <a:t>modulus </a:t>
            </a:r>
            <a:r>
              <a:rPr lang="en-US" sz="2400" dirty="0"/>
              <a:t>arithmetic operator (%) to generate or regenerate the index</a:t>
            </a:r>
            <a:r>
              <a:rPr lang="en-US" sz="2400" dirty="0" smtClean="0"/>
              <a:t>.</a:t>
            </a:r>
          </a:p>
          <a:p>
            <a:pPr algn="just"/>
            <a:r>
              <a:rPr lang="en-US" sz="2400" dirty="0" smtClean="0"/>
              <a:t> </a:t>
            </a:r>
            <a:r>
              <a:rPr lang="en-US" sz="2400" dirty="0"/>
              <a:t>In particular, the value of a data item is divided (using modulo % operator) by me table length to generate an index number or hash value in the table. </a:t>
            </a:r>
            <a:endParaRPr lang="en-US" sz="2400" dirty="0" smtClean="0"/>
          </a:p>
          <a:p>
            <a:pPr algn="just"/>
            <a:r>
              <a:rPr lang="en-US" sz="2400" dirty="0" smtClean="0"/>
              <a:t>This </a:t>
            </a:r>
            <a:r>
              <a:rPr lang="en-US" sz="2400" dirty="0"/>
              <a:t>index number refers to a location, or bucket in the hash table, where to store or retrieve the data item.</a:t>
            </a:r>
          </a:p>
        </p:txBody>
      </p:sp>
      <p:sp>
        <p:nvSpPr>
          <p:cNvPr id="3" name="Title 2"/>
          <p:cNvSpPr>
            <a:spLocks noGrp="1"/>
          </p:cNvSpPr>
          <p:nvPr>
            <p:ph type="title"/>
          </p:nvPr>
        </p:nvSpPr>
        <p:spPr/>
        <p:txBody>
          <a:bodyPr/>
          <a:lstStyle/>
          <a:p>
            <a:r>
              <a:rPr lang="en-US" sz="4000" dirty="0" smtClean="0"/>
              <a:t>Construction of </a:t>
            </a:r>
            <a:r>
              <a:rPr lang="en-US" sz="4000" dirty="0"/>
              <a:t>a hash function</a:t>
            </a:r>
          </a:p>
        </p:txBody>
      </p:sp>
    </p:spTree>
    <p:extLst>
      <p:ext uri="{BB962C8B-B14F-4D97-AF65-F5344CB8AC3E}">
        <p14:creationId xmlns:p14="http://schemas.microsoft.com/office/powerpoint/2010/main" val="1500027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4"/>
            <a:ext cx="10515600" cy="4697095"/>
          </a:xfrm>
        </p:spPr>
        <p:txBody>
          <a:bodyPr/>
          <a:lstStyle/>
          <a:p>
            <a:pPr algn="just"/>
            <a:r>
              <a:rPr lang="en-US" sz="2000" b="1" dirty="0"/>
              <a:t>Example-1:</a:t>
            </a:r>
            <a:r>
              <a:rPr lang="en-US" sz="2000" dirty="0" smtClean="0"/>
              <a:t>(</a:t>
            </a:r>
            <a:r>
              <a:rPr lang="en-US" sz="2000" dirty="0"/>
              <a:t>Hash Table with Integers as Data Items) </a:t>
            </a:r>
            <a:endParaRPr lang="en-US" sz="2000" dirty="0" smtClean="0"/>
          </a:p>
          <a:p>
            <a:pPr algn="just"/>
            <a:r>
              <a:rPr lang="en-US" sz="2000" dirty="0" smtClean="0"/>
              <a:t>Assume </a:t>
            </a:r>
            <a:r>
              <a:rPr lang="en-US" sz="2000" dirty="0"/>
              <a:t>that we have a set of </a:t>
            </a:r>
            <a:r>
              <a:rPr lang="en-US" sz="2000" dirty="0" smtClean="0"/>
              <a:t>integer </a:t>
            </a:r>
            <a:r>
              <a:rPr lang="en-US" sz="2000" dirty="0"/>
              <a:t>data items 54, 26, 93, 17, 77, and 31. </a:t>
            </a:r>
            <a:endParaRPr lang="en-US" sz="2000" dirty="0" smtClean="0"/>
          </a:p>
          <a:p>
            <a:pPr algn="just"/>
            <a:r>
              <a:rPr lang="en-US" sz="2000" dirty="0" smtClean="0"/>
              <a:t>The hash function takes a data item </a:t>
            </a:r>
            <a:r>
              <a:rPr lang="en-US" sz="2000" dirty="0"/>
              <a:t>and divides it by the table or array size, returning the value</a:t>
            </a:r>
            <a:r>
              <a:rPr lang="en-US" sz="2000" dirty="0" smtClean="0"/>
              <a:t>.</a:t>
            </a:r>
          </a:p>
          <a:p>
            <a:pPr algn="just"/>
            <a:r>
              <a:rPr lang="en-US" sz="2000" dirty="0" smtClean="0"/>
              <a:t> </a:t>
            </a:r>
            <a:r>
              <a:rPr lang="en-US" sz="2000" dirty="0"/>
              <a:t>Suppose the size of array is 11. So the formula value by the simple hash function is as under: </a:t>
            </a:r>
            <a:endParaRPr lang="en-US" sz="2000" dirty="0" smtClean="0"/>
          </a:p>
          <a:p>
            <a:pPr marL="0" indent="0" algn="ctr">
              <a:buNone/>
            </a:pPr>
            <a:r>
              <a:rPr lang="en-US" sz="2000" b="1" dirty="0" smtClean="0"/>
              <a:t>Index </a:t>
            </a:r>
            <a:r>
              <a:rPr lang="en-US" sz="2000" b="1" dirty="0"/>
              <a:t>= (Data Item</a:t>
            </a:r>
            <a:r>
              <a:rPr lang="en-US" sz="2000" b="1" dirty="0" smtClean="0"/>
              <a:t>) </a:t>
            </a:r>
            <a:r>
              <a:rPr lang="en-US" sz="2000" b="1" dirty="0"/>
              <a:t>% 11 </a:t>
            </a:r>
          </a:p>
          <a:p>
            <a:pPr algn="just"/>
            <a:r>
              <a:rPr lang="en-US" sz="2000" dirty="0" smtClean="0"/>
              <a:t>Therefore, the hash function to compute data item is as under: (compute or generate the index or hash value)</a:t>
            </a:r>
          </a:p>
        </p:txBody>
      </p:sp>
      <p:sp>
        <p:nvSpPr>
          <p:cNvPr id="3" name="Title 2"/>
          <p:cNvSpPr>
            <a:spLocks noGrp="1"/>
          </p:cNvSpPr>
          <p:nvPr>
            <p:ph type="title"/>
          </p:nvPr>
        </p:nvSpPr>
        <p:spPr/>
        <p:txBody>
          <a:bodyPr/>
          <a:lstStyle/>
          <a:p>
            <a:r>
              <a:rPr lang="en-US" sz="4000" dirty="0"/>
              <a:t>Example-1:</a:t>
            </a:r>
          </a:p>
        </p:txBody>
      </p:sp>
      <p:pic>
        <p:nvPicPr>
          <p:cNvPr id="4" name="Picture 3"/>
          <p:cNvPicPr>
            <a:picLocks noChangeAspect="1"/>
          </p:cNvPicPr>
          <p:nvPr/>
        </p:nvPicPr>
        <p:blipFill>
          <a:blip r:embed="rId2"/>
          <a:stretch>
            <a:fillRect/>
          </a:stretch>
        </p:blipFill>
        <p:spPr>
          <a:xfrm>
            <a:off x="4541519" y="5035296"/>
            <a:ext cx="3551919" cy="1321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6691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26959103"/>
              </p:ext>
            </p:extLst>
          </p:nvPr>
        </p:nvGraphicFramePr>
        <p:xfrm>
          <a:off x="2398776" y="2581528"/>
          <a:ext cx="7793736" cy="2758567"/>
        </p:xfrm>
        <a:graphic>
          <a:graphicData uri="http://schemas.openxmlformats.org/drawingml/2006/table">
            <a:tbl>
              <a:tblPr firstRow="1" bandRow="1">
                <a:tableStyleId>{00A15C55-8517-42AA-B614-E9B94910E393}</a:tableStyleId>
              </a:tblPr>
              <a:tblGrid>
                <a:gridCol w="2597912">
                  <a:extLst>
                    <a:ext uri="{9D8B030D-6E8A-4147-A177-3AD203B41FA5}">
                      <a16:colId xmlns:a16="http://schemas.microsoft.com/office/drawing/2014/main" val="1924062697"/>
                    </a:ext>
                  </a:extLst>
                </a:gridCol>
                <a:gridCol w="2597912">
                  <a:extLst>
                    <a:ext uri="{9D8B030D-6E8A-4147-A177-3AD203B41FA5}">
                      <a16:colId xmlns:a16="http://schemas.microsoft.com/office/drawing/2014/main" val="2499068291"/>
                    </a:ext>
                  </a:extLst>
                </a:gridCol>
                <a:gridCol w="2597912">
                  <a:extLst>
                    <a:ext uri="{9D8B030D-6E8A-4147-A177-3AD203B41FA5}">
                      <a16:colId xmlns:a16="http://schemas.microsoft.com/office/drawing/2014/main" val="1580627713"/>
                    </a:ext>
                  </a:extLst>
                </a:gridCol>
              </a:tblGrid>
              <a:tr h="394081">
                <a:tc>
                  <a:txBody>
                    <a:bodyPr/>
                    <a:lstStyle/>
                    <a:p>
                      <a:pPr algn="ctr"/>
                      <a:r>
                        <a:rPr lang="en-US" dirty="0" smtClean="0"/>
                        <a:t>Data Item</a:t>
                      </a:r>
                      <a:endParaRPr lang="en-US" dirty="0"/>
                    </a:p>
                  </a:txBody>
                  <a:tcPr/>
                </a:tc>
                <a:tc>
                  <a:txBody>
                    <a:bodyPr/>
                    <a:lstStyle/>
                    <a:p>
                      <a:pPr algn="ctr"/>
                      <a:r>
                        <a:rPr lang="en-US" dirty="0" smtClean="0"/>
                        <a:t>Data Item % 11</a:t>
                      </a:r>
                      <a:endParaRPr lang="en-US" dirty="0"/>
                    </a:p>
                  </a:txBody>
                  <a:tcPr/>
                </a:tc>
                <a:tc>
                  <a:txBody>
                    <a:bodyPr/>
                    <a:lstStyle/>
                    <a:p>
                      <a:pPr algn="ctr"/>
                      <a:r>
                        <a:rPr lang="en-US" dirty="0" smtClean="0"/>
                        <a:t>Hash Value</a:t>
                      </a:r>
                      <a:endParaRPr lang="en-US" dirty="0"/>
                    </a:p>
                  </a:txBody>
                  <a:tcPr/>
                </a:tc>
                <a:extLst>
                  <a:ext uri="{0D108BD9-81ED-4DB2-BD59-A6C34878D82A}">
                    <a16:rowId xmlns:a16="http://schemas.microsoft.com/office/drawing/2014/main" val="3605285277"/>
                  </a:ext>
                </a:extLst>
              </a:tr>
              <a:tr h="394081">
                <a:tc>
                  <a:txBody>
                    <a:bodyPr/>
                    <a:lstStyle/>
                    <a:p>
                      <a:pPr algn="ctr"/>
                      <a:r>
                        <a:rPr lang="en-US" dirty="0" smtClean="0"/>
                        <a:t>54</a:t>
                      </a:r>
                      <a:endParaRPr lang="en-US" dirty="0"/>
                    </a:p>
                  </a:txBody>
                  <a:tcPr/>
                </a:tc>
                <a:tc>
                  <a:txBody>
                    <a:bodyPr/>
                    <a:lstStyle/>
                    <a:p>
                      <a:pPr algn="ctr"/>
                      <a:r>
                        <a:rPr lang="en-US" dirty="0" smtClean="0"/>
                        <a:t>54 % 11</a:t>
                      </a:r>
                      <a:endParaRPr lang="en-US" dirty="0"/>
                    </a:p>
                  </a:txBody>
                  <a:tcPr/>
                </a:tc>
                <a:tc>
                  <a:txBody>
                    <a:bodyPr/>
                    <a:lstStyle/>
                    <a:p>
                      <a:pPr algn="ctr"/>
                      <a:r>
                        <a:rPr lang="en-US" dirty="0" smtClean="0"/>
                        <a:t>10</a:t>
                      </a:r>
                      <a:endParaRPr lang="en-US" dirty="0"/>
                    </a:p>
                  </a:txBody>
                  <a:tcPr/>
                </a:tc>
                <a:extLst>
                  <a:ext uri="{0D108BD9-81ED-4DB2-BD59-A6C34878D82A}">
                    <a16:rowId xmlns:a16="http://schemas.microsoft.com/office/drawing/2014/main" val="2275352325"/>
                  </a:ext>
                </a:extLst>
              </a:tr>
              <a:tr h="394081">
                <a:tc>
                  <a:txBody>
                    <a:bodyPr/>
                    <a:lstStyle/>
                    <a:p>
                      <a:pPr algn="ctr"/>
                      <a:r>
                        <a:rPr lang="en-US" dirty="0" smtClean="0"/>
                        <a:t>26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26 % 11</a:t>
                      </a:r>
                    </a:p>
                  </a:txBody>
                  <a:tcPr/>
                </a:tc>
                <a:tc>
                  <a:txBody>
                    <a:bodyPr/>
                    <a:lstStyle/>
                    <a:p>
                      <a:pPr algn="ctr"/>
                      <a:r>
                        <a:rPr lang="en-US" dirty="0" smtClean="0"/>
                        <a:t>4</a:t>
                      </a:r>
                      <a:endParaRPr lang="en-US" dirty="0"/>
                    </a:p>
                  </a:txBody>
                  <a:tcPr/>
                </a:tc>
                <a:extLst>
                  <a:ext uri="{0D108BD9-81ED-4DB2-BD59-A6C34878D82A}">
                    <a16:rowId xmlns:a16="http://schemas.microsoft.com/office/drawing/2014/main" val="3564067327"/>
                  </a:ext>
                </a:extLst>
              </a:tr>
              <a:tr h="394081">
                <a:tc>
                  <a:txBody>
                    <a:bodyPr/>
                    <a:lstStyle/>
                    <a:p>
                      <a:pPr algn="ctr"/>
                      <a:r>
                        <a:rPr lang="en-US" dirty="0" smtClean="0"/>
                        <a:t>93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93 % 11</a:t>
                      </a:r>
                    </a:p>
                  </a:txBody>
                  <a:tcPr/>
                </a:tc>
                <a:tc>
                  <a:txBody>
                    <a:bodyPr/>
                    <a:lstStyle/>
                    <a:p>
                      <a:pPr algn="ctr"/>
                      <a:r>
                        <a:rPr lang="en-US" dirty="0" smtClean="0"/>
                        <a:t>5</a:t>
                      </a:r>
                      <a:endParaRPr lang="en-US" dirty="0"/>
                    </a:p>
                  </a:txBody>
                  <a:tcPr/>
                </a:tc>
                <a:extLst>
                  <a:ext uri="{0D108BD9-81ED-4DB2-BD59-A6C34878D82A}">
                    <a16:rowId xmlns:a16="http://schemas.microsoft.com/office/drawing/2014/main" val="3167280624"/>
                  </a:ext>
                </a:extLst>
              </a:tr>
              <a:tr h="394081">
                <a:tc>
                  <a:txBody>
                    <a:bodyPr/>
                    <a:lstStyle/>
                    <a:p>
                      <a:pPr algn="ctr"/>
                      <a:r>
                        <a:rPr lang="en-US" dirty="0" smtClean="0"/>
                        <a:t>17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17 % 11</a:t>
                      </a:r>
                    </a:p>
                  </a:txBody>
                  <a:tcPr/>
                </a:tc>
                <a:tc>
                  <a:txBody>
                    <a:bodyPr/>
                    <a:lstStyle/>
                    <a:p>
                      <a:pPr algn="ctr"/>
                      <a:r>
                        <a:rPr lang="en-US" dirty="0" smtClean="0"/>
                        <a:t>6</a:t>
                      </a:r>
                      <a:endParaRPr lang="en-US" dirty="0"/>
                    </a:p>
                  </a:txBody>
                  <a:tcPr/>
                </a:tc>
                <a:extLst>
                  <a:ext uri="{0D108BD9-81ED-4DB2-BD59-A6C34878D82A}">
                    <a16:rowId xmlns:a16="http://schemas.microsoft.com/office/drawing/2014/main" val="1542333369"/>
                  </a:ext>
                </a:extLst>
              </a:tr>
              <a:tr h="394081">
                <a:tc>
                  <a:txBody>
                    <a:bodyPr/>
                    <a:lstStyle/>
                    <a:p>
                      <a:pPr algn="ctr"/>
                      <a:r>
                        <a:rPr lang="en-US" dirty="0" smtClean="0"/>
                        <a:t>77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77 % 11</a:t>
                      </a:r>
                    </a:p>
                  </a:txBody>
                  <a:tcPr/>
                </a:tc>
                <a:tc>
                  <a:txBody>
                    <a:bodyPr/>
                    <a:lstStyle/>
                    <a:p>
                      <a:pPr algn="ctr"/>
                      <a:r>
                        <a:rPr lang="en-US" dirty="0" smtClean="0"/>
                        <a:t>0</a:t>
                      </a:r>
                      <a:endParaRPr lang="en-US" dirty="0"/>
                    </a:p>
                  </a:txBody>
                  <a:tcPr/>
                </a:tc>
                <a:extLst>
                  <a:ext uri="{0D108BD9-81ED-4DB2-BD59-A6C34878D82A}">
                    <a16:rowId xmlns:a16="http://schemas.microsoft.com/office/drawing/2014/main" val="3842938238"/>
                  </a:ext>
                </a:extLst>
              </a:tr>
              <a:tr h="394081">
                <a:tc>
                  <a:txBody>
                    <a:bodyPr/>
                    <a:lstStyle/>
                    <a:p>
                      <a:pPr algn="ctr"/>
                      <a:r>
                        <a:rPr lang="en-US" dirty="0" smtClean="0"/>
                        <a:t>31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31 % 11</a:t>
                      </a:r>
                    </a:p>
                  </a:txBody>
                  <a:tcPr/>
                </a:tc>
                <a:tc>
                  <a:txBody>
                    <a:bodyPr/>
                    <a:lstStyle/>
                    <a:p>
                      <a:pPr algn="ctr"/>
                      <a:r>
                        <a:rPr lang="en-US" dirty="0" smtClean="0"/>
                        <a:t>9</a:t>
                      </a:r>
                      <a:endParaRPr lang="en-US" dirty="0"/>
                    </a:p>
                  </a:txBody>
                  <a:tcPr/>
                </a:tc>
                <a:extLst>
                  <a:ext uri="{0D108BD9-81ED-4DB2-BD59-A6C34878D82A}">
                    <a16:rowId xmlns:a16="http://schemas.microsoft.com/office/drawing/2014/main" val="3539505259"/>
                  </a:ext>
                </a:extLst>
              </a:tr>
            </a:tbl>
          </a:graphicData>
        </a:graphic>
      </p:graphicFrame>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17994776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a:t>Once the hash values have been generated (or computed), we can insert </a:t>
            </a:r>
            <a:r>
              <a:rPr lang="en-US" sz="2400" dirty="0" smtClean="0"/>
              <a:t>item </a:t>
            </a:r>
            <a:r>
              <a:rPr lang="en-US" sz="2400" dirty="0"/>
              <a:t>into the hash table at the designated position as shown in figure below. </a:t>
            </a:r>
            <a:endParaRPr lang="en-US" sz="2400" dirty="0" smtClean="0"/>
          </a:p>
          <a:p>
            <a:pPr algn="just"/>
            <a:endParaRPr lang="en-US" sz="2400" dirty="0"/>
          </a:p>
        </p:txBody>
      </p:sp>
      <p:sp>
        <p:nvSpPr>
          <p:cNvPr id="3" name="Title 2"/>
          <p:cNvSpPr>
            <a:spLocks noGrp="1"/>
          </p:cNvSpPr>
          <p:nvPr>
            <p:ph type="title"/>
          </p:nvPr>
        </p:nvSpPr>
        <p:spPr/>
        <p:txBody>
          <a:bodyPr/>
          <a:lstStyle/>
          <a:p>
            <a:r>
              <a:rPr lang="en-US" dirty="0" smtClean="0"/>
              <a:t>Insertion of data in Hash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7163788"/>
              </p:ext>
            </p:extLst>
          </p:nvPr>
        </p:nvGraphicFramePr>
        <p:xfrm>
          <a:off x="1207007" y="4001294"/>
          <a:ext cx="10146796" cy="741680"/>
        </p:xfrm>
        <a:graphic>
          <a:graphicData uri="http://schemas.openxmlformats.org/drawingml/2006/table">
            <a:tbl>
              <a:tblPr firstRow="1" bandRow="1">
                <a:tableStyleId>{5C22544A-7EE6-4342-B048-85BDC9FD1C3A}</a:tableStyleId>
              </a:tblPr>
              <a:tblGrid>
                <a:gridCol w="922436">
                  <a:extLst>
                    <a:ext uri="{9D8B030D-6E8A-4147-A177-3AD203B41FA5}">
                      <a16:colId xmlns:a16="http://schemas.microsoft.com/office/drawing/2014/main" val="1670522387"/>
                    </a:ext>
                  </a:extLst>
                </a:gridCol>
                <a:gridCol w="922436">
                  <a:extLst>
                    <a:ext uri="{9D8B030D-6E8A-4147-A177-3AD203B41FA5}">
                      <a16:colId xmlns:a16="http://schemas.microsoft.com/office/drawing/2014/main" val="935630572"/>
                    </a:ext>
                  </a:extLst>
                </a:gridCol>
                <a:gridCol w="922436">
                  <a:extLst>
                    <a:ext uri="{9D8B030D-6E8A-4147-A177-3AD203B41FA5}">
                      <a16:colId xmlns:a16="http://schemas.microsoft.com/office/drawing/2014/main" val="997771096"/>
                    </a:ext>
                  </a:extLst>
                </a:gridCol>
                <a:gridCol w="922436">
                  <a:extLst>
                    <a:ext uri="{9D8B030D-6E8A-4147-A177-3AD203B41FA5}">
                      <a16:colId xmlns:a16="http://schemas.microsoft.com/office/drawing/2014/main" val="877466972"/>
                    </a:ext>
                  </a:extLst>
                </a:gridCol>
                <a:gridCol w="922436">
                  <a:extLst>
                    <a:ext uri="{9D8B030D-6E8A-4147-A177-3AD203B41FA5}">
                      <a16:colId xmlns:a16="http://schemas.microsoft.com/office/drawing/2014/main" val="1175055226"/>
                    </a:ext>
                  </a:extLst>
                </a:gridCol>
                <a:gridCol w="922436">
                  <a:extLst>
                    <a:ext uri="{9D8B030D-6E8A-4147-A177-3AD203B41FA5}">
                      <a16:colId xmlns:a16="http://schemas.microsoft.com/office/drawing/2014/main" val="2518886964"/>
                    </a:ext>
                  </a:extLst>
                </a:gridCol>
                <a:gridCol w="922436">
                  <a:extLst>
                    <a:ext uri="{9D8B030D-6E8A-4147-A177-3AD203B41FA5}">
                      <a16:colId xmlns:a16="http://schemas.microsoft.com/office/drawing/2014/main" val="2275143858"/>
                    </a:ext>
                  </a:extLst>
                </a:gridCol>
                <a:gridCol w="922436">
                  <a:extLst>
                    <a:ext uri="{9D8B030D-6E8A-4147-A177-3AD203B41FA5}">
                      <a16:colId xmlns:a16="http://schemas.microsoft.com/office/drawing/2014/main" val="847594315"/>
                    </a:ext>
                  </a:extLst>
                </a:gridCol>
                <a:gridCol w="922436">
                  <a:extLst>
                    <a:ext uri="{9D8B030D-6E8A-4147-A177-3AD203B41FA5}">
                      <a16:colId xmlns:a16="http://schemas.microsoft.com/office/drawing/2014/main" val="3574035250"/>
                    </a:ext>
                  </a:extLst>
                </a:gridCol>
                <a:gridCol w="922436">
                  <a:extLst>
                    <a:ext uri="{9D8B030D-6E8A-4147-A177-3AD203B41FA5}">
                      <a16:colId xmlns:a16="http://schemas.microsoft.com/office/drawing/2014/main" val="1056813504"/>
                    </a:ext>
                  </a:extLst>
                </a:gridCol>
                <a:gridCol w="922436">
                  <a:extLst>
                    <a:ext uri="{9D8B030D-6E8A-4147-A177-3AD203B41FA5}">
                      <a16:colId xmlns:a16="http://schemas.microsoft.com/office/drawing/2014/main" val="3221617663"/>
                    </a:ext>
                  </a:extLst>
                </a:gridCol>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6</a:t>
                      </a:r>
                      <a:endParaRPr lang="en-US" sz="1400" dirty="0"/>
                    </a:p>
                  </a:txBody>
                  <a:tcPr/>
                </a:tc>
                <a:tc>
                  <a:txBody>
                    <a:bodyPr/>
                    <a:lstStyle/>
                    <a:p>
                      <a:pPr algn="ctr"/>
                      <a:r>
                        <a:rPr lang="en-US" sz="1400" dirty="0" smtClean="0"/>
                        <a:t>7</a:t>
                      </a:r>
                      <a:endParaRPr lang="en-US" sz="1400" dirty="0"/>
                    </a:p>
                  </a:txBody>
                  <a:tcPr/>
                </a:tc>
                <a:tc>
                  <a:txBody>
                    <a:bodyPr/>
                    <a:lstStyle/>
                    <a:p>
                      <a:pPr algn="ctr"/>
                      <a:r>
                        <a:rPr lang="en-US" sz="1400" dirty="0" smtClean="0"/>
                        <a:t>8</a:t>
                      </a:r>
                      <a:endParaRPr lang="en-US" sz="1400" dirty="0"/>
                    </a:p>
                  </a:txBody>
                  <a:tcPr/>
                </a:tc>
                <a:tc>
                  <a:txBody>
                    <a:bodyPr/>
                    <a:lstStyle/>
                    <a:p>
                      <a:pPr algn="ctr"/>
                      <a:r>
                        <a:rPr lang="en-US" sz="1400" dirty="0" smtClean="0"/>
                        <a:t>9</a:t>
                      </a:r>
                      <a:endParaRPr lang="en-US" sz="1400" dirty="0"/>
                    </a:p>
                  </a:txBody>
                  <a:tcPr/>
                </a:tc>
                <a:tc>
                  <a:txBody>
                    <a:bodyPr/>
                    <a:lstStyle/>
                    <a:p>
                      <a:pPr algn="ctr"/>
                      <a:r>
                        <a:rPr lang="en-US" sz="1400" dirty="0" smtClean="0"/>
                        <a:t>10</a:t>
                      </a:r>
                      <a:endParaRPr lang="en-US" sz="1400" dirty="0"/>
                    </a:p>
                  </a:txBody>
                  <a:tcPr/>
                </a:tc>
                <a:extLst>
                  <a:ext uri="{0D108BD9-81ED-4DB2-BD59-A6C34878D82A}">
                    <a16:rowId xmlns:a16="http://schemas.microsoft.com/office/drawing/2014/main" val="139041577"/>
                  </a:ext>
                </a:extLst>
              </a:tr>
              <a:tr h="370840">
                <a:tc>
                  <a:txBody>
                    <a:bodyPr/>
                    <a:lstStyle/>
                    <a:p>
                      <a:pPr algn="ctr"/>
                      <a:r>
                        <a:rPr lang="en-US" sz="1400" dirty="0" smtClean="0"/>
                        <a:t>77</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(None)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(None)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(None)</a:t>
                      </a:r>
                    </a:p>
                  </a:txBody>
                  <a:tcPr/>
                </a:tc>
                <a:tc>
                  <a:txBody>
                    <a:bodyPr/>
                    <a:lstStyle/>
                    <a:p>
                      <a:pPr algn="ctr"/>
                      <a:r>
                        <a:rPr lang="en-US" sz="1400" dirty="0" smtClean="0"/>
                        <a:t>26</a:t>
                      </a:r>
                      <a:endParaRPr lang="en-US" sz="1400" dirty="0"/>
                    </a:p>
                  </a:txBody>
                  <a:tcPr/>
                </a:tc>
                <a:tc>
                  <a:txBody>
                    <a:bodyPr/>
                    <a:lstStyle/>
                    <a:p>
                      <a:pPr algn="ctr"/>
                      <a:r>
                        <a:rPr lang="en-US" sz="1400" dirty="0" smtClean="0"/>
                        <a:t>93</a:t>
                      </a:r>
                      <a:endParaRPr lang="en-US" sz="1400" dirty="0"/>
                    </a:p>
                  </a:txBody>
                  <a:tcPr/>
                </a:tc>
                <a:tc>
                  <a:txBody>
                    <a:bodyPr/>
                    <a:lstStyle/>
                    <a:p>
                      <a:pPr algn="ctr"/>
                      <a:r>
                        <a:rPr lang="en-US" sz="1400" dirty="0" smtClean="0"/>
                        <a:t>17</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(None)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(None)</a:t>
                      </a:r>
                    </a:p>
                  </a:txBody>
                  <a:tcPr/>
                </a:tc>
                <a:tc>
                  <a:txBody>
                    <a:bodyPr/>
                    <a:lstStyle/>
                    <a:p>
                      <a:pPr algn="ctr"/>
                      <a:r>
                        <a:rPr lang="en-US" sz="1400" dirty="0" smtClean="0"/>
                        <a:t>31</a:t>
                      </a:r>
                      <a:endParaRPr lang="en-US" sz="1400" dirty="0"/>
                    </a:p>
                  </a:txBody>
                  <a:tcPr/>
                </a:tc>
                <a:tc>
                  <a:txBody>
                    <a:bodyPr/>
                    <a:lstStyle/>
                    <a:p>
                      <a:pPr algn="ctr"/>
                      <a:r>
                        <a:rPr lang="en-US" sz="1400" dirty="0" smtClean="0"/>
                        <a:t>54</a:t>
                      </a:r>
                      <a:endParaRPr lang="en-US" sz="1400" dirty="0"/>
                    </a:p>
                  </a:txBody>
                  <a:tcPr/>
                </a:tc>
                <a:extLst>
                  <a:ext uri="{0D108BD9-81ED-4DB2-BD59-A6C34878D82A}">
                    <a16:rowId xmlns:a16="http://schemas.microsoft.com/office/drawing/2014/main" val="3641737050"/>
                  </a:ext>
                </a:extLst>
              </a:tr>
            </a:tbl>
          </a:graphicData>
        </a:graphic>
      </p:graphicFrame>
    </p:spTree>
    <p:extLst>
      <p:ext uri="{BB962C8B-B14F-4D97-AF65-F5344CB8AC3E}">
        <p14:creationId xmlns:p14="http://schemas.microsoft.com/office/powerpoint/2010/main" val="175823869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400" dirty="0" smtClean="0"/>
              <a:t>when </a:t>
            </a:r>
            <a:r>
              <a:rPr lang="en-US" sz="2400" dirty="0"/>
              <a:t>we want to search for a data item, we simply use the hash function to re-compute the index or hash value for the data item to be searched</a:t>
            </a:r>
            <a:r>
              <a:rPr lang="en-US" sz="2400" dirty="0" smtClean="0"/>
              <a:t>.</a:t>
            </a:r>
          </a:p>
          <a:p>
            <a:pPr algn="just"/>
            <a:r>
              <a:rPr lang="en-US" sz="2400" dirty="0" smtClean="0"/>
              <a:t>On </a:t>
            </a:r>
            <a:r>
              <a:rPr lang="en-US" sz="2400" dirty="0"/>
              <a:t>the basis of hash value, we directly go to the slot where this data item is stored. Suppose, in above example, we want to search 26 from the hash table. We will re-compute its index or hash value and that will be 4 (26%11). Thus, we shall go to slot number 4 and directly access data item stored in this slot. </a:t>
            </a:r>
            <a:endParaRPr lang="en-US" sz="2400" dirty="0" smtClean="0"/>
          </a:p>
          <a:p>
            <a:pPr algn="just"/>
            <a:r>
              <a:rPr lang="en-US" sz="2400" dirty="0" smtClean="0"/>
              <a:t>We </a:t>
            </a:r>
            <a:r>
              <a:rPr lang="en-US" sz="2400" dirty="0"/>
              <a:t>can observe that this searching operation is very fast because a constant amount of time is used to retrieve a data item from any location of a hash table.</a:t>
            </a:r>
          </a:p>
        </p:txBody>
      </p:sp>
      <p:sp>
        <p:nvSpPr>
          <p:cNvPr id="3" name="Title 2"/>
          <p:cNvSpPr>
            <a:spLocks noGrp="1"/>
          </p:cNvSpPr>
          <p:nvPr>
            <p:ph type="title"/>
          </p:nvPr>
        </p:nvSpPr>
        <p:spPr/>
        <p:txBody>
          <a:bodyPr/>
          <a:lstStyle/>
          <a:p>
            <a:r>
              <a:rPr lang="en-US" sz="3600" dirty="0"/>
              <a:t>Searching Data Items from Hash Table</a:t>
            </a:r>
          </a:p>
        </p:txBody>
      </p:sp>
    </p:spTree>
    <p:extLst>
      <p:ext uri="{BB962C8B-B14F-4D97-AF65-F5344CB8AC3E}">
        <p14:creationId xmlns:p14="http://schemas.microsoft.com/office/powerpoint/2010/main" val="350285650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heme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Theme1" id="{9AE5DDBF-3C54-4E8E-A6BF-1F4571BB637B}" vid="{43E06E0C-BA5B-4C49-AB08-2CAB78898FD1}"/>
    </a:ext>
  </a:extLst>
</a:theme>
</file>

<file path=docProps/app.xml><?xml version="1.0" encoding="utf-8"?>
<Properties xmlns="http://schemas.openxmlformats.org/officeDocument/2006/extended-properties" xmlns:vt="http://schemas.openxmlformats.org/officeDocument/2006/docPropsVTypes">
  <Template>Theme1</Template>
  <TotalTime>397</TotalTime>
  <Words>1263</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vt:lpstr>
      <vt:lpstr>Theme1</vt:lpstr>
      <vt:lpstr>Hashing</vt:lpstr>
      <vt:lpstr>What is Hashing?</vt:lpstr>
      <vt:lpstr>Hash Table</vt:lpstr>
      <vt:lpstr>Hash Function</vt:lpstr>
      <vt:lpstr>Construction of a hash function</vt:lpstr>
      <vt:lpstr>Example-1:</vt:lpstr>
      <vt:lpstr>PowerPoint Presentation</vt:lpstr>
      <vt:lpstr>Insertion of data in Hash Table</vt:lpstr>
      <vt:lpstr>Searching Data Items from Hash Table</vt:lpstr>
      <vt:lpstr>Collision Resolution</vt:lpstr>
      <vt:lpstr>i) Open Hashing (Separate Chaining)</vt:lpstr>
      <vt:lpstr>Example</vt:lpstr>
      <vt:lpstr>closed hashing or open 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HP</dc:creator>
  <cp:lastModifiedBy>HP</cp:lastModifiedBy>
  <cp:revision>105</cp:revision>
  <dcterms:created xsi:type="dcterms:W3CDTF">2022-01-02T05:12:40Z</dcterms:created>
  <dcterms:modified xsi:type="dcterms:W3CDTF">2022-01-14T16:08:35Z</dcterms:modified>
</cp:coreProperties>
</file>