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93483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6684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25520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967505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0F647C-5305-4458-A442-E88FBD29D2EB}" type="datetimeFigureOut">
              <a:rPr lang="en-US" smtClean="0"/>
              <a:t>10/3/2017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25099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0F647C-5305-4458-A442-E88FBD29D2EB}" type="datetimeFigureOut">
              <a:rPr lang="en-US" smtClean="0"/>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18744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0F647C-5305-4458-A442-E88FBD29D2EB}" type="datetimeFigureOut">
              <a:rPr lang="en-US" smtClean="0"/>
              <a:t>10/3/2017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70588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0F647C-5305-4458-A442-E88FBD29D2EB}" type="datetimeFigureOut">
              <a:rPr lang="en-US" smtClean="0"/>
              <a:t>10/3/2017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76627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F647C-5305-4458-A442-E88FBD29D2EB}" type="datetimeFigureOut">
              <a:rPr lang="en-US" smtClean="0"/>
              <a:t>10/3/2017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54782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0F647C-5305-4458-A442-E88FBD29D2EB}" type="datetimeFigureOut">
              <a:rPr lang="en-US" smtClean="0"/>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244540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0F647C-5305-4458-A442-E88FBD29D2EB}" type="datetimeFigureOut">
              <a:rPr lang="en-US" smtClean="0"/>
              <a:t>10/3/2017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58554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F647C-5305-4458-A442-E88FBD29D2EB}" type="datetimeFigureOut">
              <a:rPr lang="en-US" smtClean="0"/>
              <a:t>10/3/2017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A3F630-EDB4-4719-A0AA-067CC114C37D}" type="slidenum">
              <a:rPr lang="en-US" smtClean="0"/>
              <a:t>‹#›</a:t>
            </a:fld>
            <a:endParaRPr lang="en-US"/>
          </a:p>
        </p:txBody>
      </p:sp>
    </p:spTree>
    <p:extLst>
      <p:ext uri="{BB962C8B-B14F-4D97-AF65-F5344CB8AC3E}">
        <p14:creationId xmlns:p14="http://schemas.microsoft.com/office/powerpoint/2010/main" val="810969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lstStyle/>
          <a:p>
            <a:r>
              <a:rPr lang="en-US" b="1" dirty="0" smtClean="0"/>
              <a:t>Software Requirements Engineering</a:t>
            </a:r>
            <a:endParaRPr lang="en-US" b="1" dirty="0"/>
          </a:p>
        </p:txBody>
      </p:sp>
      <p:sp>
        <p:nvSpPr>
          <p:cNvPr id="3" name="Subtitle 2"/>
          <p:cNvSpPr>
            <a:spLocks noGrp="1"/>
          </p:cNvSpPr>
          <p:nvPr>
            <p:ph type="subTitle" idx="1"/>
          </p:nvPr>
        </p:nvSpPr>
        <p:spPr>
          <a:xfrm>
            <a:off x="1143000" y="2667000"/>
            <a:ext cx="6400800" cy="2362200"/>
          </a:xfrm>
        </p:spPr>
        <p:txBody>
          <a:bodyPr>
            <a:normAutofit fontScale="92500" lnSpcReduction="20000"/>
          </a:bodyPr>
          <a:lstStyle/>
          <a:p>
            <a:r>
              <a:rPr lang="en-US" dirty="0" smtClean="0">
                <a:solidFill>
                  <a:schemeClr val="tx1"/>
                </a:solidFill>
              </a:rPr>
              <a:t>By</a:t>
            </a:r>
          </a:p>
          <a:p>
            <a:r>
              <a:rPr lang="en-US" dirty="0" err="1" smtClean="0">
                <a:solidFill>
                  <a:schemeClr val="tx1"/>
                </a:solidFill>
              </a:rPr>
              <a:t>Abid</a:t>
            </a:r>
            <a:r>
              <a:rPr lang="en-US" dirty="0" smtClean="0">
                <a:solidFill>
                  <a:schemeClr val="tx1"/>
                </a:solidFill>
              </a:rPr>
              <a:t> Ali</a:t>
            </a:r>
          </a:p>
          <a:p>
            <a:r>
              <a:rPr lang="en-US" dirty="0" smtClean="0">
                <a:solidFill>
                  <a:schemeClr val="tx1"/>
                </a:solidFill>
              </a:rPr>
              <a:t>BS Software Engineering </a:t>
            </a:r>
          </a:p>
          <a:p>
            <a:r>
              <a:rPr lang="en-US" dirty="0">
                <a:solidFill>
                  <a:schemeClr val="tx1"/>
                </a:solidFill>
              </a:rPr>
              <a:t>5</a:t>
            </a:r>
            <a:r>
              <a:rPr lang="en-US" baseline="30000" dirty="0" smtClean="0">
                <a:solidFill>
                  <a:schemeClr val="tx1"/>
                </a:solidFill>
              </a:rPr>
              <a:t>th</a:t>
            </a:r>
            <a:endParaRPr lang="en-US" dirty="0" smtClean="0">
              <a:solidFill>
                <a:schemeClr val="tx1"/>
              </a:solidFill>
            </a:endParaRPr>
          </a:p>
          <a:p>
            <a:r>
              <a:rPr lang="en-US" dirty="0" smtClean="0">
                <a:solidFill>
                  <a:schemeClr val="tx1"/>
                </a:solidFill>
              </a:rPr>
              <a:t>Lecture </a:t>
            </a:r>
            <a:r>
              <a:rPr lang="en-US" dirty="0" smtClean="0">
                <a:solidFill>
                  <a:schemeClr val="tx1"/>
                </a:solidFill>
              </a:rPr>
              <a:t>#</a:t>
            </a:r>
            <a:r>
              <a:rPr lang="en-US" dirty="0" smtClean="0">
                <a:solidFill>
                  <a:schemeClr val="tx1"/>
                </a:solidFill>
              </a:rPr>
              <a:t>10</a:t>
            </a:r>
            <a:endParaRPr lang="en-US" dirty="0" smtClean="0">
              <a:solidFill>
                <a:schemeClr val="tx1"/>
              </a:solidFill>
            </a:endParaRPr>
          </a:p>
          <a:p>
            <a:endParaRPr lang="en-US" b="1" dirty="0"/>
          </a:p>
        </p:txBody>
      </p:sp>
    </p:spTree>
    <p:extLst>
      <p:ext uri="{BB962C8B-B14F-4D97-AF65-F5344CB8AC3E}">
        <p14:creationId xmlns:p14="http://schemas.microsoft.com/office/powerpoint/2010/main" val="3519544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Vision and scope on agile projects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Managing scope on an agile project, in which development is performed in a series of fixed </a:t>
            </a:r>
            <a:r>
              <a:rPr lang="en-US" dirty="0" err="1"/>
              <a:t>timebox</a:t>
            </a:r>
            <a:r>
              <a:rPr lang="en-US" dirty="0"/>
              <a:t> iterations, takes a different </a:t>
            </a:r>
            <a:r>
              <a:rPr lang="en-US" dirty="0" smtClean="0"/>
              <a:t>approach.</a:t>
            </a:r>
          </a:p>
          <a:p>
            <a:pPr algn="just"/>
            <a:r>
              <a:rPr lang="en-US" dirty="0" smtClean="0"/>
              <a:t>The </a:t>
            </a:r>
            <a:r>
              <a:rPr lang="en-US" dirty="0"/>
              <a:t>scope of each iteration consists of user stories selected from a dynamic product backlog, based on their relative priority and the estimated delivery capacity of the team for each </a:t>
            </a:r>
            <a:r>
              <a:rPr lang="en-US" dirty="0" err="1" smtClean="0"/>
              <a:t>timebox</a:t>
            </a:r>
            <a:r>
              <a:rPr lang="en-US" dirty="0" smtClean="0"/>
              <a:t>.</a:t>
            </a:r>
          </a:p>
          <a:p>
            <a:pPr algn="just"/>
            <a:r>
              <a:rPr lang="en-US" dirty="0" smtClean="0"/>
              <a:t>Instead </a:t>
            </a:r>
            <a:r>
              <a:rPr lang="en-US" dirty="0"/>
              <a:t>of trying to fight scope creep, the team prioritizes new requirements against existing items in the backlog and allocates them to future iterations </a:t>
            </a:r>
          </a:p>
        </p:txBody>
      </p:sp>
    </p:spTree>
    <p:extLst>
      <p:ext uri="{BB962C8B-B14F-4D97-AF65-F5344CB8AC3E}">
        <p14:creationId xmlns:p14="http://schemas.microsoft.com/office/powerpoint/2010/main" val="1550204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a:t>The number of iterations—and hence the overall project duration—still depends on the total amount of functionality to be implemented, but the scope of each iteration is controlled to ensure timely completion. </a:t>
            </a:r>
            <a:endParaRPr lang="en-US" dirty="0" smtClean="0"/>
          </a:p>
          <a:p>
            <a:pPr algn="just"/>
            <a:r>
              <a:rPr lang="en-US" dirty="0" smtClean="0"/>
              <a:t>Alternatively</a:t>
            </a:r>
            <a:r>
              <a:rPr lang="en-US" dirty="0"/>
              <a:t>, some agile projects fix the overall project duration, yet are willing to modify the scope. </a:t>
            </a:r>
            <a:endParaRPr lang="en-US" dirty="0" smtClean="0"/>
          </a:p>
          <a:p>
            <a:pPr algn="just"/>
            <a:r>
              <a:rPr lang="en-US" dirty="0" smtClean="0"/>
              <a:t>The </a:t>
            </a:r>
            <a:r>
              <a:rPr lang="en-US" dirty="0"/>
              <a:t>number of iterations might remain the same, but the scope addressed in remaining iterations changes according to the relative priorities of existing and newly defined user stories.</a:t>
            </a:r>
          </a:p>
        </p:txBody>
      </p:sp>
    </p:spTree>
    <p:extLst>
      <p:ext uri="{BB962C8B-B14F-4D97-AF65-F5344CB8AC3E}">
        <p14:creationId xmlns:p14="http://schemas.microsoft.com/office/powerpoint/2010/main" val="3438931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business objectives to determine completion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How do you know when you can stop implementing functionality? Traditionally, a project manager manages the project towards completion. </a:t>
            </a:r>
            <a:endParaRPr lang="en-US" dirty="0" smtClean="0"/>
          </a:p>
          <a:p>
            <a:pPr algn="just"/>
            <a:r>
              <a:rPr lang="en-US" dirty="0" smtClean="0"/>
              <a:t>However</a:t>
            </a:r>
            <a:r>
              <a:rPr lang="en-US" dirty="0"/>
              <a:t>, a business analyst is intimately familiar with the business objectives and can help determine when the desired value has been delivered, implying that the work is done.</a:t>
            </a:r>
          </a:p>
        </p:txBody>
      </p:sp>
    </p:spTree>
    <p:extLst>
      <p:ext uri="{BB962C8B-B14F-4D97-AF65-F5344CB8AC3E}">
        <p14:creationId xmlns:p14="http://schemas.microsoft.com/office/powerpoint/2010/main" val="2928122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Focus on defining clear business requirements for all of your projects. Otherwise, you are just wandering about aimlessly hoping to accomplish something useful without any way to know if you’re reaching your destination.</a:t>
            </a:r>
          </a:p>
        </p:txBody>
      </p:sp>
    </p:spTree>
    <p:extLst>
      <p:ext uri="{BB962C8B-B14F-4D97-AF65-F5344CB8AC3E}">
        <p14:creationId xmlns:p14="http://schemas.microsoft.com/office/powerpoint/2010/main" val="2222191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p:txBody>
          <a:bodyPr>
            <a:normAutofit/>
          </a:bodyPr>
          <a:lstStyle/>
          <a:p>
            <a:pPr marL="0" indent="0" algn="just">
              <a:buNone/>
            </a:pPr>
            <a:endParaRPr lang="en-US" sz="9600" dirty="0" smtClean="0"/>
          </a:p>
          <a:p>
            <a:pPr marL="0" indent="0" algn="ctr">
              <a:buNone/>
            </a:pPr>
            <a:r>
              <a:rPr lang="en-US" sz="9600" dirty="0" smtClean="0"/>
              <a:t>Thank you</a:t>
            </a:r>
            <a:endParaRPr lang="en-US" sz="9600" dirty="0"/>
          </a:p>
        </p:txBody>
      </p:sp>
    </p:spTree>
    <p:extLst>
      <p:ext uri="{BB962C8B-B14F-4D97-AF65-F5344CB8AC3E}">
        <p14:creationId xmlns:p14="http://schemas.microsoft.com/office/powerpoint/2010/main" val="13163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Agenda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marR="0">
              <a:spcBef>
                <a:spcPts val="0"/>
              </a:spcBef>
              <a:spcAft>
                <a:spcPts val="0"/>
              </a:spcAft>
            </a:pPr>
            <a:r>
              <a:rPr lang="en-US" dirty="0">
                <a:solidFill>
                  <a:srgbClr val="000000"/>
                </a:solidFill>
                <a:latin typeface="Times New Roman"/>
                <a:ea typeface="Times New Roman"/>
                <a:cs typeface="Times New Roman"/>
              </a:rPr>
              <a:t>Keeping the scope in focus. . . . . . . . . . . . . . . . </a:t>
            </a:r>
            <a:endParaRPr lang="en-US" dirty="0">
              <a:latin typeface="Segoe"/>
              <a:ea typeface="Times New Roman"/>
              <a:cs typeface="Times New Roman"/>
            </a:endParaRPr>
          </a:p>
          <a:p>
            <a:pPr marL="857250" lvl="1">
              <a:spcBef>
                <a:spcPts val="0"/>
              </a:spcBef>
            </a:pPr>
            <a:r>
              <a:rPr lang="en-US" dirty="0">
                <a:solidFill>
                  <a:srgbClr val="000000"/>
                </a:solidFill>
                <a:latin typeface="Times New Roman"/>
                <a:ea typeface="Times New Roman"/>
                <a:cs typeface="Times New Roman"/>
              </a:rPr>
              <a:t>Using business objectives to make scoping decisions. . </a:t>
            </a:r>
            <a:endParaRPr lang="en-US" dirty="0">
              <a:latin typeface="Segoe"/>
              <a:ea typeface="Times New Roman"/>
              <a:cs typeface="Times New Roman"/>
            </a:endParaRPr>
          </a:p>
          <a:p>
            <a:pPr marL="857250" lvl="1">
              <a:spcBef>
                <a:spcPts val="0"/>
              </a:spcBef>
            </a:pPr>
            <a:r>
              <a:rPr lang="en-US" dirty="0">
                <a:solidFill>
                  <a:srgbClr val="000000"/>
                </a:solidFill>
                <a:latin typeface="Times New Roman"/>
                <a:ea typeface="Times New Roman"/>
                <a:cs typeface="Times New Roman"/>
              </a:rPr>
              <a:t>Assessing the impact of scope changes. . . . . . </a:t>
            </a:r>
            <a:endParaRPr lang="en-US" dirty="0">
              <a:latin typeface="Segoe"/>
              <a:ea typeface="Times New Roman"/>
              <a:cs typeface="Times New Roman"/>
            </a:endParaRPr>
          </a:p>
          <a:p>
            <a:pPr marL="0" marR="0">
              <a:spcBef>
                <a:spcPts val="0"/>
              </a:spcBef>
              <a:spcAft>
                <a:spcPts val="0"/>
              </a:spcAft>
            </a:pPr>
            <a:r>
              <a:rPr lang="en-US" dirty="0">
                <a:solidFill>
                  <a:srgbClr val="000000"/>
                </a:solidFill>
                <a:latin typeface="Times New Roman"/>
                <a:ea typeface="Times New Roman"/>
                <a:cs typeface="Times New Roman"/>
              </a:rPr>
              <a:t>Vision and scope on agile projects. . . . . . . . . . </a:t>
            </a:r>
            <a:r>
              <a:rPr lang="en-US" dirty="0" smtClean="0">
                <a:solidFill>
                  <a:srgbClr val="000000"/>
                </a:solidFill>
                <a:latin typeface="Times New Roman"/>
                <a:ea typeface="Times New Roman"/>
                <a:cs typeface="Times New Roman"/>
              </a:rPr>
              <a:t>.</a:t>
            </a:r>
            <a:endParaRPr lang="en-US" dirty="0">
              <a:latin typeface="Segoe"/>
              <a:ea typeface="Times New Roman"/>
              <a:cs typeface="Times New Roman"/>
            </a:endParaRPr>
          </a:p>
          <a:p>
            <a:pPr marL="0" lvl="0">
              <a:spcBef>
                <a:spcPts val="0"/>
              </a:spcBef>
            </a:pPr>
            <a:r>
              <a:rPr lang="en-US" dirty="0">
                <a:solidFill>
                  <a:srgbClr val="000000"/>
                </a:solidFill>
                <a:latin typeface="Times New Roman"/>
                <a:ea typeface="Times New Roman"/>
              </a:rPr>
              <a:t>Using business objectives to determine </a:t>
            </a:r>
            <a:r>
              <a:rPr lang="en-US" dirty="0" smtClean="0">
                <a:solidFill>
                  <a:srgbClr val="000000"/>
                </a:solidFill>
                <a:latin typeface="Times New Roman"/>
                <a:ea typeface="Times New Roman"/>
              </a:rPr>
              <a:t>completion</a:t>
            </a:r>
            <a:r>
              <a:rPr lang="en-US" dirty="0">
                <a:solidFill>
                  <a:srgbClr val="000000"/>
                </a:solidFill>
                <a:latin typeface="Times New Roman"/>
                <a:ea typeface="Times New Roman"/>
                <a:cs typeface="Times New Roman"/>
              </a:rPr>
              <a:t>. . . . . .</a:t>
            </a:r>
            <a:endParaRPr lang="en-US" dirty="0">
              <a:solidFill>
                <a:prstClr val="black"/>
              </a:solidFill>
              <a:latin typeface="Segoe"/>
              <a:ea typeface="Times New Roman"/>
              <a:cs typeface="Times New Roman"/>
            </a:endParaRPr>
          </a:p>
          <a:p>
            <a:pPr marL="0" marR="0">
              <a:spcBef>
                <a:spcPts val="0"/>
              </a:spcBef>
              <a:spcAft>
                <a:spcPts val="0"/>
              </a:spcAft>
              <a:tabLst>
                <a:tab pos="1219200" algn="l"/>
              </a:tabLst>
            </a:pPr>
            <a:endParaRPr lang="en-US" dirty="0">
              <a:latin typeface="Times New Roman"/>
              <a:ea typeface="Times New Roman"/>
            </a:endParaRPr>
          </a:p>
          <a:p>
            <a:pPr marL="0" indent="0">
              <a:buNone/>
            </a:pPr>
            <a:endParaRPr lang="en-US" dirty="0"/>
          </a:p>
        </p:txBody>
      </p:sp>
    </p:spTree>
    <p:extLst>
      <p:ext uri="{BB962C8B-B14F-4D97-AF65-F5344CB8AC3E}">
        <p14:creationId xmlns:p14="http://schemas.microsoft.com/office/powerpoint/2010/main" val="85681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Keeping the scope in focus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business requirements and an understanding of how customers will use the product provide valuable </a:t>
            </a:r>
            <a:r>
              <a:rPr lang="en-US" dirty="0"/>
              <a:t>tools for dealing with scope </a:t>
            </a:r>
            <a:r>
              <a:rPr lang="en-US" dirty="0" smtClean="0"/>
              <a:t>change.</a:t>
            </a:r>
          </a:p>
          <a:p>
            <a:pPr algn="just"/>
            <a:r>
              <a:rPr lang="en-US" dirty="0"/>
              <a:t>You can modify the scope for a future iteration or for an entire project if it’s done consciously, by the right people, for the right business reasons, and with understanding and acceptance of the tradeoffs.</a:t>
            </a:r>
          </a:p>
        </p:txBody>
      </p:sp>
    </p:spTree>
    <p:extLst>
      <p:ext uri="{BB962C8B-B14F-4D97-AF65-F5344CB8AC3E}">
        <p14:creationId xmlns:p14="http://schemas.microsoft.com/office/powerpoint/2010/main" val="60218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algn="just"/>
            <a:r>
              <a:rPr lang="en-US" dirty="0"/>
              <a:t>Remember, whenever someone requests a new requirement, the analyst needs to ask, “Is this in scope?” One response might be that the proposed requirement is clearly out of scope. </a:t>
            </a:r>
            <a:endParaRPr lang="en-US" dirty="0" smtClean="0"/>
          </a:p>
          <a:p>
            <a:pPr algn="just"/>
            <a:r>
              <a:rPr lang="en-US" dirty="0" smtClean="0"/>
              <a:t>Perhaps </a:t>
            </a:r>
            <a:r>
              <a:rPr lang="en-US" dirty="0"/>
              <a:t>it’s interesting, but it should be addressed in a future release or by another project. </a:t>
            </a:r>
            <a:endParaRPr lang="en-US" dirty="0" smtClean="0"/>
          </a:p>
          <a:p>
            <a:pPr algn="just"/>
            <a:r>
              <a:rPr lang="en-US" dirty="0" smtClean="0"/>
              <a:t>Another </a:t>
            </a:r>
            <a:r>
              <a:rPr lang="en-US" dirty="0"/>
              <a:t>possibility is that the request obviously lies within the defined project scope. </a:t>
            </a:r>
            <a:endParaRPr lang="en-US" dirty="0" smtClean="0"/>
          </a:p>
          <a:p>
            <a:pPr algn="just"/>
            <a:r>
              <a:rPr lang="en-US" dirty="0" smtClean="0"/>
              <a:t>You </a:t>
            </a:r>
            <a:r>
              <a:rPr lang="en-US" dirty="0"/>
              <a:t>can incorporate new in-scope requirements in the current project if they are of high priority relative to the other requirements that were already committed. </a:t>
            </a:r>
            <a:endParaRPr lang="en-US" dirty="0" smtClean="0"/>
          </a:p>
          <a:p>
            <a:pPr algn="just"/>
            <a:r>
              <a:rPr lang="en-US" dirty="0" smtClean="0"/>
              <a:t>Including </a:t>
            </a:r>
            <a:r>
              <a:rPr lang="en-US" dirty="0"/>
              <a:t>new requirements often involves making a decision to defer or cancel other planned requirements, unless you’re willing to extend the project’s duration.</a:t>
            </a:r>
          </a:p>
        </p:txBody>
      </p:sp>
    </p:spTree>
    <p:extLst>
      <p:ext uri="{BB962C8B-B14F-4D97-AF65-F5344CB8AC3E}">
        <p14:creationId xmlns:p14="http://schemas.microsoft.com/office/powerpoint/2010/main" val="307249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dirty="0"/>
              <a:t>The third possibility is that the proposed new requirement is out of scope, but it’s such a good idea that the scope should be broadened to accommodate it, with corresponding changes in budget, schedule, and/or staff. </a:t>
            </a:r>
            <a:endParaRPr lang="en-US" dirty="0" smtClean="0"/>
          </a:p>
          <a:p>
            <a:pPr algn="just"/>
            <a:r>
              <a:rPr lang="en-US" dirty="0" smtClean="0"/>
              <a:t>That </a:t>
            </a:r>
            <a:r>
              <a:rPr lang="en-US" dirty="0"/>
              <a:t>is, there’s a feedback loop between the user requirements and the business requirements. This will require that you update the vision and scope document, which should have been placed under change control at the time it was baselined. </a:t>
            </a:r>
            <a:endParaRPr lang="en-US" dirty="0" smtClean="0"/>
          </a:p>
          <a:p>
            <a:pPr algn="just"/>
            <a:r>
              <a:rPr lang="en-US" dirty="0" smtClean="0"/>
              <a:t>Keep </a:t>
            </a:r>
            <a:r>
              <a:rPr lang="en-US" dirty="0"/>
              <a:t>a record of why requirements were rejected; they have a way of reappearing. </a:t>
            </a:r>
          </a:p>
        </p:txBody>
      </p:sp>
    </p:spTree>
    <p:extLst>
      <p:ext uri="{BB962C8B-B14F-4D97-AF65-F5344CB8AC3E}">
        <p14:creationId xmlns:p14="http://schemas.microsoft.com/office/powerpoint/2010/main" val="176239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business objectives to make scoping decisions</a:t>
            </a:r>
            <a:endParaRPr lang="en-US" dirty="0"/>
          </a:p>
        </p:txBody>
      </p:sp>
      <p:sp>
        <p:nvSpPr>
          <p:cNvPr id="3" name="Content Placeholder 2"/>
          <p:cNvSpPr>
            <a:spLocks noGrp="1"/>
          </p:cNvSpPr>
          <p:nvPr>
            <p:ph idx="1"/>
          </p:nvPr>
        </p:nvSpPr>
        <p:spPr/>
        <p:txBody>
          <a:bodyPr>
            <a:normAutofit fontScale="92500"/>
          </a:bodyPr>
          <a:lstStyle/>
          <a:p>
            <a:pPr algn="just"/>
            <a:r>
              <a:rPr lang="en-US" dirty="0"/>
              <a:t>The business objectives are the most important factor to consider when making scope decisions. </a:t>
            </a:r>
            <a:endParaRPr lang="en-US" dirty="0" smtClean="0"/>
          </a:p>
          <a:p>
            <a:pPr algn="just"/>
            <a:r>
              <a:rPr lang="en-US" dirty="0" smtClean="0"/>
              <a:t>Determine </a:t>
            </a:r>
            <a:r>
              <a:rPr lang="en-US" dirty="0"/>
              <a:t>which proposed features or user requirements add the most value with respect to the business objectives; schedule those for the early releases. </a:t>
            </a:r>
            <a:endParaRPr lang="en-US" dirty="0" smtClean="0"/>
          </a:p>
          <a:p>
            <a:pPr algn="just"/>
            <a:r>
              <a:rPr lang="en-US" dirty="0" smtClean="0"/>
              <a:t>When </a:t>
            </a:r>
            <a:r>
              <a:rPr lang="en-US" dirty="0"/>
              <a:t>a stakeholder wants to add functionality, consider how the suggested changes will contribute to achieving the business objectives </a:t>
            </a:r>
          </a:p>
        </p:txBody>
      </p:sp>
    </p:spTree>
    <p:extLst>
      <p:ext uri="{BB962C8B-B14F-4D97-AF65-F5344CB8AC3E}">
        <p14:creationId xmlns:p14="http://schemas.microsoft.com/office/powerpoint/2010/main" val="3469844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If possible, quantify the contribution the feature makes towards the business objectives, so that people can make scoping decisions on the basis of facts rather than emotions (Beatty and Chen 2012). </a:t>
            </a:r>
            <a:endParaRPr lang="en-US" dirty="0" smtClean="0"/>
          </a:p>
          <a:p>
            <a:pPr algn="just"/>
            <a:endParaRPr lang="en-US" dirty="0"/>
          </a:p>
        </p:txBody>
      </p:sp>
    </p:spTree>
    <p:extLst>
      <p:ext uri="{BB962C8B-B14F-4D97-AF65-F5344CB8AC3E}">
        <p14:creationId xmlns:p14="http://schemas.microsoft.com/office/powerpoint/2010/main" val="1929934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Assessing the impact of scope changes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When the project’s scope increases, the project manager usually will have to renegotiate the planned budget, resources, schedule, and/or staff. </a:t>
            </a:r>
            <a:endParaRPr lang="en-US" dirty="0" smtClean="0"/>
          </a:p>
          <a:p>
            <a:pPr algn="just"/>
            <a:r>
              <a:rPr lang="en-US" dirty="0" smtClean="0"/>
              <a:t>Ideally</a:t>
            </a:r>
            <a:r>
              <a:rPr lang="en-US" dirty="0"/>
              <a:t>, the original schedule and resources will accommodate a certain amount of change because of thoughtfully included contingency buffers (</a:t>
            </a:r>
            <a:r>
              <a:rPr lang="en-US" dirty="0" err="1"/>
              <a:t>Wiegers</a:t>
            </a:r>
            <a:r>
              <a:rPr lang="en-US" dirty="0"/>
              <a:t> 2007). </a:t>
            </a:r>
            <a:endParaRPr lang="en-US" dirty="0" smtClean="0"/>
          </a:p>
          <a:p>
            <a:pPr algn="just"/>
            <a:r>
              <a:rPr lang="en-US" dirty="0" smtClean="0"/>
              <a:t>Otherwise</a:t>
            </a:r>
            <a:r>
              <a:rPr lang="en-US" dirty="0"/>
              <a:t>, you’ll need to re-plan after requirements changes are approved.</a:t>
            </a:r>
          </a:p>
        </p:txBody>
      </p:sp>
    </p:spTree>
    <p:extLst>
      <p:ext uri="{BB962C8B-B14F-4D97-AF65-F5344CB8AC3E}">
        <p14:creationId xmlns:p14="http://schemas.microsoft.com/office/powerpoint/2010/main" val="145750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dirty="0"/>
              <a:t>A common consequence of scope change is that completed activities must be reworked in response to the changes. </a:t>
            </a:r>
            <a:endParaRPr lang="en-US" dirty="0" smtClean="0"/>
          </a:p>
          <a:p>
            <a:pPr algn="just"/>
            <a:r>
              <a:rPr lang="en-US" dirty="0" smtClean="0"/>
              <a:t>Quality </a:t>
            </a:r>
            <a:r>
              <a:rPr lang="en-US" dirty="0"/>
              <a:t>often suffers if the allocated resources or time are not increased when new functionality is </a:t>
            </a:r>
            <a:r>
              <a:rPr lang="en-US" dirty="0" smtClean="0"/>
              <a:t>added.</a:t>
            </a:r>
          </a:p>
          <a:p>
            <a:pPr algn="just"/>
            <a:r>
              <a:rPr lang="en-US" dirty="0" smtClean="0"/>
              <a:t>Documented </a:t>
            </a:r>
            <a:r>
              <a:rPr lang="en-US" dirty="0"/>
              <a:t>business requirements make it easier to manage legitimate scope growth as the marketplace or business needs change. </a:t>
            </a:r>
            <a:endParaRPr lang="en-US" dirty="0" smtClean="0"/>
          </a:p>
          <a:p>
            <a:pPr algn="just"/>
            <a:r>
              <a:rPr lang="en-US" dirty="0" smtClean="0"/>
              <a:t>They </a:t>
            </a:r>
            <a:r>
              <a:rPr lang="en-US" dirty="0"/>
              <a:t>also help a harried project manager to justify saying “no”—or at least “not yet”—when influential people try to stuff more features into an overly constrained project</a:t>
            </a:r>
          </a:p>
        </p:txBody>
      </p:sp>
    </p:spTree>
    <p:extLst>
      <p:ext uri="{BB962C8B-B14F-4D97-AF65-F5344CB8AC3E}">
        <p14:creationId xmlns:p14="http://schemas.microsoft.com/office/powerpoint/2010/main" val="329910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897</Words>
  <Application>Microsoft Office PowerPoint</Application>
  <PresentationFormat>On-screen Show (4:3)</PresentationFormat>
  <Paragraphs>50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Software Requirements Engineering</vt:lpstr>
      <vt:lpstr>Agenda</vt:lpstr>
      <vt:lpstr>Keeping the scope in focus</vt:lpstr>
      <vt:lpstr>PowerPoint Presentation</vt:lpstr>
      <vt:lpstr>PowerPoint Presentation</vt:lpstr>
      <vt:lpstr>Using business objectives to make scoping decisions</vt:lpstr>
      <vt:lpstr>PowerPoint Presentation</vt:lpstr>
      <vt:lpstr>Assessing the impact of scope changes</vt:lpstr>
      <vt:lpstr>PowerPoint Presentation</vt:lpstr>
      <vt:lpstr>Vision and scope on agile projects</vt:lpstr>
      <vt:lpstr>PowerPoint Presentation</vt:lpstr>
      <vt:lpstr>Using business objectives to determine completion</vt:lpstr>
      <vt:lpstr>PowerPoint Presentation</vt:lpstr>
      <vt:lpstr>The end</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ismail - [2010]</dc:creator>
  <cp:lastModifiedBy>ismail - [2010]</cp:lastModifiedBy>
  <cp:revision>25</cp:revision>
  <dcterms:created xsi:type="dcterms:W3CDTF">2017-02-18T04:35:16Z</dcterms:created>
  <dcterms:modified xsi:type="dcterms:W3CDTF">2017-10-03T03:46:50Z</dcterms:modified>
</cp:coreProperties>
</file>