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94" r:id="rId4"/>
    <p:sldId id="295" r:id="rId5"/>
    <p:sldId id="29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76"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68181-0220-4F91-9D60-8BF4D677C97C}" type="datetimeFigureOut">
              <a:rPr lang="en-US" smtClean="0"/>
              <a:t>10/3/2017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C74BF7-AF6E-4CA5-820D-385BAD707221}" type="slidenum">
              <a:rPr lang="en-US" smtClean="0"/>
              <a:t>‹#›</a:t>
            </a:fld>
            <a:endParaRPr lang="en-US"/>
          </a:p>
        </p:txBody>
      </p:sp>
    </p:spTree>
    <p:extLst>
      <p:ext uri="{BB962C8B-B14F-4D97-AF65-F5344CB8AC3E}">
        <p14:creationId xmlns:p14="http://schemas.microsoft.com/office/powerpoint/2010/main" val="156334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65939E-3B92-4CCC-AABE-2E49D5C0473E}"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F124A-A4EE-483E-9625-0EEF240B4CA7}"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CC224-3A7D-41F1-8353-851CF5BE755D}"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7C80B0-3D02-4BF0-B75D-8DC9A9FBF4AA}"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D60FB2-0C22-4C5C-B374-8573E356AB1B}"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3A5D30-D134-4A8B-9D16-F08887320349}" type="datetime1">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478F35-73AF-41AC-89A7-FBB4223BE5B1}" type="datetime1">
              <a:rPr lang="en-US" smtClean="0"/>
              <a:t>10/3/2017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173F8-9376-445A-966E-F2D4CE11A495}" type="datetime1">
              <a:rPr lang="en-US" smtClean="0"/>
              <a:t>10/3/2017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F4F3-983C-45B8-97EA-B80F45695451}" type="datetime1">
              <a:rPr lang="en-US" smtClean="0"/>
              <a:t>10/3/2017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45DB6-4BD3-4ED6-A7BC-938DB4F98534}" type="datetime1">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A9778-9ED2-4F7F-A2D7-C957DFA6C64F}" type="datetime1">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FE337-59DD-4BFC-B3F7-52CEB6B437A5}" type="datetime1">
              <a:rPr lang="en-US" smtClean="0"/>
              <a:t>10/3/2017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t>‹#›</a:t>
            </a:fld>
            <a:endParaRPr lang="en-US"/>
          </a:p>
        </p:txBody>
      </p:sp>
    </p:spTree>
    <p:extLst>
      <p:ext uri="{BB962C8B-B14F-4D97-AF65-F5344CB8AC3E}">
        <p14:creationId xmlns:p14="http://schemas.microsoft.com/office/powerpoint/2010/main"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a:t>
            </a:r>
            <a:r>
              <a:rPr lang="en-US" dirty="0" smtClean="0">
                <a:solidFill>
                  <a:schemeClr val="tx1"/>
                </a:solidFill>
              </a:rPr>
              <a:t>#5</a:t>
            </a:r>
          </a:p>
          <a:p>
            <a:endParaRPr lang="en-US" dirty="0" smtClean="0">
              <a:solidFill>
                <a:schemeClr val="tx1"/>
              </a:solidFill>
            </a:endParaRPr>
          </a:p>
          <a:p>
            <a:endParaRPr lang="en-US" b="1" dirty="0"/>
          </a:p>
        </p:txBody>
      </p:sp>
      <p:sp>
        <p:nvSpPr>
          <p:cNvPr id="4" name="Slide Number Placeholder 3"/>
          <p:cNvSpPr>
            <a:spLocks noGrp="1"/>
          </p:cNvSpPr>
          <p:nvPr>
            <p:ph type="sldNum" sz="quarter" idx="12"/>
          </p:nvPr>
        </p:nvSpPr>
        <p:spPr/>
        <p:txBody>
          <a:bodyPr/>
          <a:lstStyle/>
          <a:p>
            <a:fld id="{43A3F630-EDB4-4719-A0AA-067CC114C37D}" type="slidenum">
              <a:rPr lang="en-US" smtClean="0"/>
              <a:t>1</a:t>
            </a:fld>
            <a:endParaRPr lang="en-US"/>
          </a:p>
        </p:txBody>
      </p:sp>
    </p:spTree>
    <p:extLst>
      <p:ext uri="{BB962C8B-B14F-4D97-AF65-F5344CB8AC3E}">
        <p14:creationId xmlns:p14="http://schemas.microsoft.com/office/powerpoint/2010/main" val="351954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The fifth </a:t>
            </a:r>
            <a:r>
              <a:rPr lang="en-US" dirty="0" smtClean="0">
                <a:latin typeface="Times New Roman" panose="02020603050405020304" pitchFamily="18" charset="0"/>
                <a:cs typeface="Times New Roman" panose="02020603050405020304" pitchFamily="18" charset="0"/>
              </a:rPr>
              <a:t>sub-discipline </a:t>
            </a:r>
            <a:r>
              <a:rPr lang="en-US" dirty="0">
                <a:latin typeface="Times New Roman" panose="02020603050405020304" pitchFamily="18" charset="0"/>
                <a:cs typeface="Times New Roman" panose="02020603050405020304" pitchFamily="18" charset="0"/>
              </a:rPr>
              <a:t>of requirements engineering is requirements </a:t>
            </a:r>
            <a:r>
              <a:rPr lang="en-US" dirty="0" smtClean="0">
                <a:latin typeface="Times New Roman" panose="02020603050405020304" pitchFamily="18" charset="0"/>
                <a:cs typeface="Times New Roman" panose="02020603050405020304" pitchFamily="18" charset="0"/>
              </a:rPr>
              <a:t>management.</a:t>
            </a:r>
          </a:p>
          <a:p>
            <a:pPr algn="just"/>
            <a:r>
              <a:rPr lang="en-US" dirty="0" smtClean="0">
                <a:latin typeface="Times New Roman" panose="02020603050405020304" pitchFamily="18" charset="0"/>
                <a:cs typeface="Times New Roman" panose="02020603050405020304" pitchFamily="18" charset="0"/>
              </a:rPr>
              <a:t>Requirements </a:t>
            </a:r>
            <a:r>
              <a:rPr lang="en-US" dirty="0">
                <a:latin typeface="Times New Roman" panose="02020603050405020304" pitchFamily="18" charset="0"/>
                <a:cs typeface="Times New Roman" panose="02020603050405020304" pitchFamily="18" charset="0"/>
              </a:rPr>
              <a:t>management encompasses practices that help you deal with requirements after you have them in hand.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practices include version control and baselining, change control, tracking requirements status, and tracing requirements to other system elements.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Requirements </a:t>
            </a:r>
            <a:r>
              <a:rPr lang="en-US" dirty="0">
                <a:latin typeface="Times New Roman" panose="02020603050405020304" pitchFamily="18" charset="0"/>
                <a:cs typeface="Times New Roman" panose="02020603050405020304" pitchFamily="18" charset="0"/>
              </a:rPr>
              <a:t>management will take place throughout the project’s duration at a low level of intensity.</a:t>
            </a:r>
          </a:p>
        </p:txBody>
      </p:sp>
      <p:sp>
        <p:nvSpPr>
          <p:cNvPr id="4" name="Slide Number Placeholder 3"/>
          <p:cNvSpPr>
            <a:spLocks noGrp="1"/>
          </p:cNvSpPr>
          <p:nvPr>
            <p:ph type="sldNum" sz="quarter" idx="12"/>
          </p:nvPr>
        </p:nvSpPr>
        <p:spPr/>
        <p:txBody>
          <a:bodyPr/>
          <a:lstStyle/>
          <a:p>
            <a:fld id="{43A3F630-EDB4-4719-A0AA-067CC114C37D}" type="slidenum">
              <a:rPr lang="en-US" smtClean="0"/>
              <a:t>10</a:t>
            </a:fld>
            <a:endParaRPr lang="en-US"/>
          </a:p>
        </p:txBody>
      </p:sp>
    </p:spTree>
    <p:extLst>
      <p:ext uri="{BB962C8B-B14F-4D97-AF65-F5344CB8AC3E}">
        <p14:creationId xmlns:p14="http://schemas.microsoft.com/office/powerpoint/2010/main" val="77736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33575"/>
            <a:ext cx="8458200"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11</a:t>
            </a:fld>
            <a:endParaRPr lang="en-US"/>
          </a:p>
        </p:txBody>
      </p:sp>
    </p:spTree>
    <p:extLst>
      <p:ext uri="{BB962C8B-B14F-4D97-AF65-F5344CB8AC3E}">
        <p14:creationId xmlns:p14="http://schemas.microsoft.com/office/powerpoint/2010/main" val="292266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Good practices: Requirements elicitation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Define product vision and project scope </a:t>
            </a:r>
            <a:r>
              <a:rPr lang="en-US" b="1" dirty="0" smtClean="0"/>
              <a:t>:</a:t>
            </a:r>
          </a:p>
          <a:p>
            <a:pPr lvl="1" algn="just"/>
            <a:r>
              <a:rPr lang="en-US" dirty="0" smtClean="0"/>
              <a:t>The </a:t>
            </a:r>
            <a:r>
              <a:rPr lang="en-US" dirty="0"/>
              <a:t>vision and scope document contains the product’s business requirements. </a:t>
            </a:r>
            <a:endParaRPr lang="en-US" dirty="0" smtClean="0"/>
          </a:p>
          <a:p>
            <a:pPr lvl="1" algn="just"/>
            <a:r>
              <a:rPr lang="en-US" dirty="0" smtClean="0"/>
              <a:t>The </a:t>
            </a:r>
            <a:r>
              <a:rPr lang="en-US" dirty="0"/>
              <a:t>vision statement gives all stakeholders a common understanding of the product’s outcome. </a:t>
            </a:r>
            <a:endParaRPr lang="en-US" dirty="0" smtClean="0"/>
          </a:p>
          <a:p>
            <a:pPr lvl="1" algn="just"/>
            <a:r>
              <a:rPr lang="en-US" dirty="0" smtClean="0"/>
              <a:t>The </a:t>
            </a:r>
            <a:r>
              <a:rPr lang="en-US" dirty="0"/>
              <a:t>scope defines the boundary between what’s in and what’s out for a specific release or iteration. </a:t>
            </a:r>
            <a:endParaRPr lang="en-US" dirty="0" smtClean="0"/>
          </a:p>
          <a:p>
            <a:pPr lvl="1" algn="just"/>
            <a:r>
              <a:rPr lang="en-US" dirty="0" smtClean="0"/>
              <a:t>Together</a:t>
            </a:r>
            <a:r>
              <a:rPr lang="en-US" dirty="0"/>
              <a:t>, the vision and scope provide a reference against which to evaluate proposed requirements. </a:t>
            </a:r>
            <a:endParaRPr lang="en-US" dirty="0" smtClean="0"/>
          </a:p>
          <a:p>
            <a:pPr lvl="1" algn="just"/>
            <a:r>
              <a:rPr lang="en-US" dirty="0" smtClean="0"/>
              <a:t>The </a:t>
            </a:r>
            <a:r>
              <a:rPr lang="en-US" dirty="0"/>
              <a:t>vision should remain relatively stable throughout the project, but each planned release or iteration needs its own scope statement </a:t>
            </a:r>
            <a:r>
              <a:rPr lang="en-US" dirty="0" smtClean="0"/>
              <a:t>.</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12</a:t>
            </a:fld>
            <a:endParaRPr lang="en-US"/>
          </a:p>
        </p:txBody>
      </p:sp>
    </p:spTree>
    <p:extLst>
      <p:ext uri="{BB962C8B-B14F-4D97-AF65-F5344CB8AC3E}">
        <p14:creationId xmlns:p14="http://schemas.microsoft.com/office/powerpoint/2010/main" val="180971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Identify user classes and their characteristics </a:t>
            </a:r>
            <a:r>
              <a:rPr lang="en-US" b="1" dirty="0" smtClean="0"/>
              <a:t>:</a:t>
            </a:r>
          </a:p>
          <a:p>
            <a:pPr lvl="1" algn="just"/>
            <a:r>
              <a:rPr lang="en-US" dirty="0" smtClean="0"/>
              <a:t>To </a:t>
            </a:r>
            <a:r>
              <a:rPr lang="en-US" dirty="0"/>
              <a:t>avoid overlooking the needs of any user community, identify the various groups of users for your product. </a:t>
            </a:r>
            <a:endParaRPr lang="en-US" dirty="0" smtClean="0"/>
          </a:p>
          <a:p>
            <a:pPr lvl="1" algn="just"/>
            <a:r>
              <a:rPr lang="en-US" dirty="0" smtClean="0"/>
              <a:t>They </a:t>
            </a:r>
            <a:r>
              <a:rPr lang="en-US" dirty="0"/>
              <a:t>might differ in frequency of use, features used, privilege levels, or experience. </a:t>
            </a:r>
            <a:endParaRPr lang="en-US" dirty="0" smtClean="0"/>
          </a:p>
          <a:p>
            <a:pPr lvl="1" algn="just"/>
            <a:r>
              <a:rPr lang="en-US" dirty="0" smtClean="0"/>
              <a:t>Describe </a:t>
            </a:r>
            <a:r>
              <a:rPr lang="en-US" dirty="0"/>
              <a:t>aspects of their job tasks, attitudes, location, or personal characteristics that might influence product design. </a:t>
            </a:r>
            <a:endParaRPr lang="en-US" dirty="0" smtClean="0"/>
          </a:p>
          <a:p>
            <a:pPr lvl="1" algn="just"/>
            <a:r>
              <a:rPr lang="en-US" dirty="0" smtClean="0"/>
              <a:t>Create </a:t>
            </a:r>
            <a:r>
              <a:rPr lang="en-US" dirty="0"/>
              <a:t>user personas, descriptions of imaginary people who will represent particular user </a:t>
            </a:r>
            <a:r>
              <a:rPr lang="en-US" dirty="0" smtClean="0"/>
              <a:t>classes.</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13</a:t>
            </a:fld>
            <a:endParaRPr lang="en-US"/>
          </a:p>
        </p:txBody>
      </p:sp>
    </p:spTree>
    <p:extLst>
      <p:ext uri="{BB962C8B-B14F-4D97-AF65-F5344CB8AC3E}">
        <p14:creationId xmlns:p14="http://schemas.microsoft.com/office/powerpoint/2010/main" val="858128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a:bodyPr>
          <a:lstStyle/>
          <a:p>
            <a:r>
              <a:rPr lang="en-US" b="1" dirty="0"/>
              <a:t>Select a product champion for each user </a:t>
            </a:r>
            <a:r>
              <a:rPr lang="en-US" b="1" dirty="0" smtClean="0"/>
              <a:t>class:</a:t>
            </a:r>
          </a:p>
          <a:p>
            <a:pPr lvl="1" algn="just"/>
            <a:r>
              <a:rPr lang="en-US" b="1" dirty="0" smtClean="0"/>
              <a:t> </a:t>
            </a:r>
            <a:r>
              <a:rPr lang="en-US" dirty="0"/>
              <a:t>Identify an individual who can accurately serve as the literal voice of the customer for each user class. </a:t>
            </a:r>
            <a:endParaRPr lang="en-US" dirty="0" smtClean="0"/>
          </a:p>
          <a:p>
            <a:pPr lvl="1" algn="just"/>
            <a:r>
              <a:rPr lang="en-US" dirty="0" smtClean="0"/>
              <a:t>The </a:t>
            </a:r>
            <a:r>
              <a:rPr lang="en-US" dirty="0"/>
              <a:t>product champion presents the needs of the user class and makes decisions on its behalf. </a:t>
            </a:r>
            <a:endParaRPr lang="en-US" dirty="0" smtClean="0"/>
          </a:p>
          <a:p>
            <a:pPr lvl="1" algn="just"/>
            <a:r>
              <a:rPr lang="en-US" dirty="0" smtClean="0"/>
              <a:t>This </a:t>
            </a:r>
            <a:r>
              <a:rPr lang="en-US" dirty="0"/>
              <a:t>is easiest for internal information systems development, where your users are fellow </a:t>
            </a:r>
            <a:r>
              <a:rPr lang="en-US" dirty="0" smtClean="0"/>
              <a:t>employees.</a:t>
            </a:r>
          </a:p>
          <a:p>
            <a:pPr lvl="1" algn="just"/>
            <a:r>
              <a:rPr lang="en-US" dirty="0" smtClean="0"/>
              <a:t>For </a:t>
            </a:r>
            <a:r>
              <a:rPr lang="en-US" dirty="0"/>
              <a:t>commercial product development, build on your current relationships with major customers or beta test sites to locate appropriate product champions. </a:t>
            </a:r>
          </a:p>
        </p:txBody>
      </p:sp>
      <p:sp>
        <p:nvSpPr>
          <p:cNvPr id="4" name="Slide Number Placeholder 3"/>
          <p:cNvSpPr>
            <a:spLocks noGrp="1"/>
          </p:cNvSpPr>
          <p:nvPr>
            <p:ph type="sldNum" sz="quarter" idx="12"/>
          </p:nvPr>
        </p:nvSpPr>
        <p:spPr/>
        <p:txBody>
          <a:bodyPr/>
          <a:lstStyle/>
          <a:p>
            <a:fld id="{43A3F630-EDB4-4719-A0AA-067CC114C37D}" type="slidenum">
              <a:rPr lang="en-US" smtClean="0"/>
              <a:t>14</a:t>
            </a:fld>
            <a:endParaRPr lang="en-US"/>
          </a:p>
        </p:txBody>
      </p:sp>
    </p:spTree>
    <p:extLst>
      <p:ext uri="{BB962C8B-B14F-4D97-AF65-F5344CB8AC3E}">
        <p14:creationId xmlns:p14="http://schemas.microsoft.com/office/powerpoint/2010/main" val="180139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a:bodyPr>
          <a:lstStyle/>
          <a:p>
            <a:r>
              <a:rPr lang="en-US" b="1" dirty="0"/>
              <a:t>Conduct focus groups with typical </a:t>
            </a:r>
            <a:r>
              <a:rPr lang="en-US" b="1" dirty="0" smtClean="0"/>
              <a:t>users:</a:t>
            </a:r>
          </a:p>
          <a:p>
            <a:pPr lvl="1" algn="just"/>
            <a:r>
              <a:rPr lang="en-US" b="1" dirty="0" smtClean="0"/>
              <a:t> </a:t>
            </a:r>
            <a:r>
              <a:rPr lang="en-US" dirty="0"/>
              <a:t>Convene groups of representative users of your previous products or of similar products. </a:t>
            </a:r>
            <a:endParaRPr lang="en-US" dirty="0" smtClean="0"/>
          </a:p>
          <a:p>
            <a:pPr lvl="1" algn="just"/>
            <a:r>
              <a:rPr lang="en-US" dirty="0" smtClean="0"/>
              <a:t>Collect </a:t>
            </a:r>
            <a:r>
              <a:rPr lang="en-US" dirty="0"/>
              <a:t>their input on both functionality and quality characteristics for the product under </a:t>
            </a:r>
            <a:r>
              <a:rPr lang="en-US" dirty="0" smtClean="0"/>
              <a:t>development.</a:t>
            </a:r>
          </a:p>
          <a:p>
            <a:pPr lvl="1" algn="just"/>
            <a:r>
              <a:rPr lang="en-US" dirty="0" smtClean="0"/>
              <a:t>Focus </a:t>
            </a:r>
            <a:r>
              <a:rPr lang="en-US" dirty="0"/>
              <a:t>groups are particularly valuable for commercial product development, for which you might have a large and diverse customer base. </a:t>
            </a:r>
            <a:endParaRPr lang="en-US" dirty="0" smtClean="0"/>
          </a:p>
          <a:p>
            <a:pPr lvl="1" algn="just"/>
            <a:r>
              <a:rPr lang="en-US" dirty="0" smtClean="0"/>
              <a:t>Unlike </a:t>
            </a:r>
            <a:r>
              <a:rPr lang="en-US" dirty="0"/>
              <a:t>product champions, focus groups generally do not have decision-making authority </a:t>
            </a:r>
            <a:r>
              <a:rPr lang="en-US" dirty="0" smtClean="0"/>
              <a:t>.</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15</a:t>
            </a:fld>
            <a:endParaRPr lang="en-US"/>
          </a:p>
        </p:txBody>
      </p:sp>
    </p:spTree>
    <p:extLst>
      <p:ext uri="{BB962C8B-B14F-4D97-AF65-F5344CB8AC3E}">
        <p14:creationId xmlns:p14="http://schemas.microsoft.com/office/powerpoint/2010/main" val="353261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lnSpcReduction="10000"/>
          </a:bodyPr>
          <a:lstStyle/>
          <a:p>
            <a:r>
              <a:rPr lang="en-US" b="1" dirty="0"/>
              <a:t>Work with user representatives to identify user </a:t>
            </a:r>
            <a:r>
              <a:rPr lang="en-US" b="1" dirty="0" smtClean="0"/>
              <a:t>requirements:</a:t>
            </a:r>
          </a:p>
          <a:p>
            <a:pPr lvl="1" algn="just"/>
            <a:r>
              <a:rPr lang="en-US" dirty="0" smtClean="0"/>
              <a:t>Explore </a:t>
            </a:r>
            <a:r>
              <a:rPr lang="en-US" dirty="0"/>
              <a:t>with your user representatives the tasks they need to accomplish with the software and the value they’re trying to achieve. </a:t>
            </a:r>
            <a:endParaRPr lang="en-US" dirty="0" smtClean="0"/>
          </a:p>
          <a:p>
            <a:pPr lvl="1" algn="just"/>
            <a:r>
              <a:rPr lang="en-US" dirty="0" smtClean="0"/>
              <a:t>User </a:t>
            </a:r>
            <a:r>
              <a:rPr lang="en-US" dirty="0"/>
              <a:t>requirements can be expressed in the form of use cases, user stories, or scenarios. </a:t>
            </a:r>
            <a:endParaRPr lang="en-US" dirty="0" smtClean="0"/>
          </a:p>
          <a:p>
            <a:pPr lvl="1" algn="just"/>
            <a:r>
              <a:rPr lang="en-US" dirty="0" smtClean="0"/>
              <a:t>Discuss </a:t>
            </a:r>
            <a:r>
              <a:rPr lang="en-US" dirty="0"/>
              <a:t>the interactions between the users and the system that will allow them to complete each task </a:t>
            </a:r>
          </a:p>
        </p:txBody>
      </p:sp>
      <p:sp>
        <p:nvSpPr>
          <p:cNvPr id="4" name="Slide Number Placeholder 3"/>
          <p:cNvSpPr>
            <a:spLocks noGrp="1"/>
          </p:cNvSpPr>
          <p:nvPr>
            <p:ph type="sldNum" sz="quarter" idx="12"/>
          </p:nvPr>
        </p:nvSpPr>
        <p:spPr/>
        <p:txBody>
          <a:bodyPr/>
          <a:lstStyle/>
          <a:p>
            <a:fld id="{43A3F630-EDB4-4719-A0AA-067CC114C37D}" type="slidenum">
              <a:rPr lang="en-US" smtClean="0"/>
              <a:t>16</a:t>
            </a:fld>
            <a:endParaRPr lang="en-US"/>
          </a:p>
        </p:txBody>
      </p:sp>
    </p:spTree>
    <p:extLst>
      <p:ext uri="{BB962C8B-B14F-4D97-AF65-F5344CB8AC3E}">
        <p14:creationId xmlns:p14="http://schemas.microsoft.com/office/powerpoint/2010/main" val="45979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Identify system events and </a:t>
            </a:r>
            <a:r>
              <a:rPr lang="en-US" b="1" dirty="0" smtClean="0"/>
              <a:t>responses:</a:t>
            </a:r>
          </a:p>
          <a:p>
            <a:pPr lvl="1" algn="just"/>
            <a:r>
              <a:rPr lang="en-US" b="1" dirty="0" smtClean="0"/>
              <a:t> </a:t>
            </a:r>
            <a:r>
              <a:rPr lang="en-US" dirty="0"/>
              <a:t>List the external events that the system can experience and its expected response to each event. </a:t>
            </a:r>
            <a:endParaRPr lang="en-US" dirty="0" smtClean="0"/>
          </a:p>
          <a:p>
            <a:pPr lvl="1" algn="just"/>
            <a:r>
              <a:rPr lang="en-US" dirty="0" smtClean="0"/>
              <a:t>There </a:t>
            </a:r>
            <a:r>
              <a:rPr lang="en-US" dirty="0"/>
              <a:t>are three classes of external events. Signal events are control signals or data received from external hardware devices. </a:t>
            </a:r>
            <a:endParaRPr lang="en-US" dirty="0" smtClean="0"/>
          </a:p>
          <a:p>
            <a:pPr lvl="1" algn="just"/>
            <a:r>
              <a:rPr lang="en-US" dirty="0" smtClean="0"/>
              <a:t>Temporal</a:t>
            </a:r>
            <a:r>
              <a:rPr lang="en-US" dirty="0"/>
              <a:t>, or time-based, events trigger a response, such as an external data feed that your system generates at the same time every night. </a:t>
            </a:r>
            <a:endParaRPr lang="en-US" dirty="0" smtClean="0"/>
          </a:p>
          <a:p>
            <a:pPr lvl="1" algn="just"/>
            <a:r>
              <a:rPr lang="en-US" dirty="0" smtClean="0"/>
              <a:t>Business </a:t>
            </a:r>
            <a:r>
              <a:rPr lang="en-US" dirty="0"/>
              <a:t>events trigger use cases in business applications </a:t>
            </a:r>
          </a:p>
        </p:txBody>
      </p:sp>
      <p:sp>
        <p:nvSpPr>
          <p:cNvPr id="4" name="Slide Number Placeholder 3"/>
          <p:cNvSpPr>
            <a:spLocks noGrp="1"/>
          </p:cNvSpPr>
          <p:nvPr>
            <p:ph type="sldNum" sz="quarter" idx="12"/>
          </p:nvPr>
        </p:nvSpPr>
        <p:spPr/>
        <p:txBody>
          <a:bodyPr/>
          <a:lstStyle/>
          <a:p>
            <a:fld id="{43A3F630-EDB4-4719-A0AA-067CC114C37D}" type="slidenum">
              <a:rPr lang="en-US" smtClean="0"/>
              <a:t>17</a:t>
            </a:fld>
            <a:endParaRPr lang="en-US"/>
          </a:p>
        </p:txBody>
      </p:sp>
    </p:spTree>
    <p:extLst>
      <p:ext uri="{BB962C8B-B14F-4D97-AF65-F5344CB8AC3E}">
        <p14:creationId xmlns:p14="http://schemas.microsoft.com/office/powerpoint/2010/main" val="3291154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Hold elicitation </a:t>
            </a:r>
            <a:r>
              <a:rPr lang="en-US" b="1" dirty="0" smtClean="0"/>
              <a:t>interviews:</a:t>
            </a:r>
          </a:p>
          <a:p>
            <a:pPr lvl="1" algn="just"/>
            <a:r>
              <a:rPr lang="en-US" b="1" dirty="0" smtClean="0"/>
              <a:t> </a:t>
            </a:r>
            <a:r>
              <a:rPr lang="en-US" dirty="0"/>
              <a:t>Interviews can be performed one-on-one or with a small group of stakeholders. </a:t>
            </a:r>
            <a:endParaRPr lang="en-US" dirty="0" smtClean="0"/>
          </a:p>
          <a:p>
            <a:pPr lvl="1" algn="just"/>
            <a:r>
              <a:rPr lang="en-US" dirty="0" smtClean="0"/>
              <a:t>They </a:t>
            </a:r>
            <a:r>
              <a:rPr lang="en-US" dirty="0"/>
              <a:t>are an effective way to elicit requirements without taking too much stakeholder time because you meet with people to discuss only the specific requirements that are important to them. </a:t>
            </a:r>
            <a:endParaRPr lang="en-US" dirty="0" smtClean="0"/>
          </a:p>
          <a:p>
            <a:pPr lvl="1" algn="just"/>
            <a:r>
              <a:rPr lang="en-US" dirty="0" smtClean="0"/>
              <a:t>Interviews </a:t>
            </a:r>
            <a:r>
              <a:rPr lang="en-US" dirty="0"/>
              <a:t>are helpful to separately elicit requirements from people in preparation for workshops where those people come together to resolve any conflicts </a:t>
            </a:r>
          </a:p>
        </p:txBody>
      </p:sp>
      <p:sp>
        <p:nvSpPr>
          <p:cNvPr id="4" name="Slide Number Placeholder 3"/>
          <p:cNvSpPr>
            <a:spLocks noGrp="1"/>
          </p:cNvSpPr>
          <p:nvPr>
            <p:ph type="sldNum" sz="quarter" idx="12"/>
          </p:nvPr>
        </p:nvSpPr>
        <p:spPr/>
        <p:txBody>
          <a:bodyPr/>
          <a:lstStyle/>
          <a:p>
            <a:fld id="{43A3F630-EDB4-4719-A0AA-067CC114C37D}" type="slidenum">
              <a:rPr lang="en-US" smtClean="0"/>
              <a:t>18</a:t>
            </a:fld>
            <a:endParaRPr lang="en-US"/>
          </a:p>
        </p:txBody>
      </p:sp>
    </p:spTree>
    <p:extLst>
      <p:ext uri="{BB962C8B-B14F-4D97-AF65-F5344CB8AC3E}">
        <p14:creationId xmlns:p14="http://schemas.microsoft.com/office/powerpoint/2010/main" val="3114162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a:bodyPr>
          <a:lstStyle/>
          <a:p>
            <a:pPr algn="just"/>
            <a:r>
              <a:rPr lang="en-US" b="1" dirty="0"/>
              <a:t>Hold facilitated elicitation </a:t>
            </a:r>
            <a:r>
              <a:rPr lang="en-US" b="1" dirty="0" smtClean="0"/>
              <a:t>workshops: </a:t>
            </a:r>
          </a:p>
          <a:p>
            <a:pPr lvl="1" algn="just"/>
            <a:r>
              <a:rPr lang="en-US" dirty="0" smtClean="0"/>
              <a:t>Facilitated </a:t>
            </a:r>
            <a:r>
              <a:rPr lang="en-US" dirty="0"/>
              <a:t>requirements-elicitation workshops that permit collaboration between analysts and customers are a powerful way to explore user needs and to draft requirements documents (</a:t>
            </a:r>
            <a:r>
              <a:rPr lang="en-US" dirty="0" err="1"/>
              <a:t>Gottesdiener</a:t>
            </a:r>
            <a:r>
              <a:rPr lang="en-US" dirty="0"/>
              <a:t> 2002). </a:t>
            </a:r>
            <a:endParaRPr lang="en-US" dirty="0" smtClean="0"/>
          </a:p>
          <a:p>
            <a:pPr lvl="1" algn="just"/>
            <a:r>
              <a:rPr lang="en-US" dirty="0" smtClean="0"/>
              <a:t>Such </a:t>
            </a:r>
            <a:r>
              <a:rPr lang="en-US" dirty="0"/>
              <a:t>workshops are sometimes called Joint Application Design, or JAD, sessions (Wood and Silver 1995</a:t>
            </a:r>
          </a:p>
        </p:txBody>
      </p:sp>
      <p:sp>
        <p:nvSpPr>
          <p:cNvPr id="4" name="Slide Number Placeholder 3"/>
          <p:cNvSpPr>
            <a:spLocks noGrp="1"/>
          </p:cNvSpPr>
          <p:nvPr>
            <p:ph type="sldNum" sz="quarter" idx="12"/>
          </p:nvPr>
        </p:nvSpPr>
        <p:spPr/>
        <p:txBody>
          <a:bodyPr/>
          <a:lstStyle/>
          <a:p>
            <a:fld id="{43A3F630-EDB4-4719-A0AA-067CC114C37D}" type="slidenum">
              <a:rPr lang="en-US" smtClean="0"/>
              <a:t>19</a:t>
            </a:fld>
            <a:endParaRPr lang="en-US"/>
          </a:p>
        </p:txBody>
      </p:sp>
    </p:spTree>
    <p:extLst>
      <p:ext uri="{BB962C8B-B14F-4D97-AF65-F5344CB8AC3E}">
        <p14:creationId xmlns:p14="http://schemas.microsoft.com/office/powerpoint/2010/main" val="34824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a:t>Requirements development process framework </a:t>
            </a:r>
          </a:p>
          <a:p>
            <a:r>
              <a:rPr lang="en-US" dirty="0" smtClean="0"/>
              <a:t>Good </a:t>
            </a:r>
            <a:r>
              <a:rPr lang="en-US" dirty="0"/>
              <a:t>practices: Requirements elicitation . . . . . . </a:t>
            </a:r>
          </a:p>
          <a:p>
            <a:r>
              <a:rPr lang="en-US" dirty="0" smtClean="0"/>
              <a:t>Good </a:t>
            </a:r>
            <a:r>
              <a:rPr lang="en-US" dirty="0"/>
              <a:t>practices: Requirements analysis . . . . . . . </a:t>
            </a:r>
          </a:p>
          <a:p>
            <a:r>
              <a:rPr lang="en-US" dirty="0" smtClean="0"/>
              <a:t>Good </a:t>
            </a:r>
            <a:r>
              <a:rPr lang="en-US" dirty="0"/>
              <a:t>practices: Requirements specification . . . . </a:t>
            </a:r>
          </a:p>
          <a:p>
            <a:r>
              <a:rPr lang="en-US" dirty="0" smtClean="0"/>
              <a:t>Good </a:t>
            </a:r>
            <a:r>
              <a:rPr lang="en-US" dirty="0"/>
              <a:t>practices: Requirements validation . . . . . . </a:t>
            </a:r>
          </a:p>
          <a:p>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2</a:t>
            </a:fld>
            <a:endParaRPr lang="en-US"/>
          </a:p>
        </p:txBody>
      </p:sp>
    </p:spTree>
    <p:extLst>
      <p:ext uri="{BB962C8B-B14F-4D97-AF65-F5344CB8AC3E}">
        <p14:creationId xmlns:p14="http://schemas.microsoft.com/office/powerpoint/2010/main" val="856814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lnSpcReduction="10000"/>
          </a:bodyPr>
          <a:lstStyle/>
          <a:p>
            <a:r>
              <a:rPr lang="en-US" b="1" dirty="0"/>
              <a:t>Observe users performing their </a:t>
            </a:r>
            <a:r>
              <a:rPr lang="en-US" b="1" dirty="0" smtClean="0"/>
              <a:t>jobs:</a:t>
            </a:r>
          </a:p>
          <a:p>
            <a:pPr lvl="1" algn="just"/>
            <a:r>
              <a:rPr lang="en-US" dirty="0" smtClean="0"/>
              <a:t> </a:t>
            </a:r>
            <a:r>
              <a:rPr lang="en-US" dirty="0"/>
              <a:t>Watching users perform their business tasks establishes a context for their potential use of a new application. </a:t>
            </a:r>
            <a:endParaRPr lang="en-US" dirty="0" smtClean="0"/>
          </a:p>
          <a:p>
            <a:pPr lvl="1" algn="just"/>
            <a:r>
              <a:rPr lang="en-US" dirty="0" smtClean="0"/>
              <a:t>Simple </a:t>
            </a:r>
            <a:r>
              <a:rPr lang="en-US" dirty="0"/>
              <a:t>process flow diagrams can depict the steps and decisions involved and show how different user groups interact. </a:t>
            </a:r>
            <a:endParaRPr lang="en-US" dirty="0" smtClean="0"/>
          </a:p>
          <a:p>
            <a:pPr lvl="1" algn="just"/>
            <a:r>
              <a:rPr lang="en-US" dirty="0" smtClean="0"/>
              <a:t>Documenting </a:t>
            </a:r>
            <a:r>
              <a:rPr lang="en-US" dirty="0"/>
              <a:t>the business process flow will help you identify requirements for a solution that’s intended to support that process. </a:t>
            </a:r>
          </a:p>
        </p:txBody>
      </p:sp>
      <p:sp>
        <p:nvSpPr>
          <p:cNvPr id="4" name="Slide Number Placeholder 3"/>
          <p:cNvSpPr>
            <a:spLocks noGrp="1"/>
          </p:cNvSpPr>
          <p:nvPr>
            <p:ph type="sldNum" sz="quarter" idx="12"/>
          </p:nvPr>
        </p:nvSpPr>
        <p:spPr/>
        <p:txBody>
          <a:bodyPr/>
          <a:lstStyle/>
          <a:p>
            <a:fld id="{43A3F630-EDB4-4719-A0AA-067CC114C37D}" type="slidenum">
              <a:rPr lang="en-US" smtClean="0"/>
              <a:t>20</a:t>
            </a:fld>
            <a:endParaRPr lang="en-US"/>
          </a:p>
        </p:txBody>
      </p:sp>
    </p:spTree>
    <p:extLst>
      <p:ext uri="{BB962C8B-B14F-4D97-AF65-F5344CB8AC3E}">
        <p14:creationId xmlns:p14="http://schemas.microsoft.com/office/powerpoint/2010/main" val="2330760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r>
              <a:rPr lang="en-US" b="1" dirty="0"/>
              <a:t>Distribute </a:t>
            </a:r>
            <a:r>
              <a:rPr lang="en-US" b="1" dirty="0" smtClean="0"/>
              <a:t>questionnaires:</a:t>
            </a:r>
          </a:p>
          <a:p>
            <a:pPr lvl="1" algn="just"/>
            <a:r>
              <a:rPr lang="en-US" dirty="0" smtClean="0"/>
              <a:t> </a:t>
            </a:r>
            <a:r>
              <a:rPr lang="en-US" dirty="0"/>
              <a:t>Questionnaires are a way to survey large groups of users to determine what they </a:t>
            </a:r>
            <a:r>
              <a:rPr lang="en-US" dirty="0" smtClean="0"/>
              <a:t>need.</a:t>
            </a:r>
          </a:p>
          <a:p>
            <a:pPr lvl="1" algn="just"/>
            <a:r>
              <a:rPr lang="en-US" dirty="0" smtClean="0"/>
              <a:t>Questionnaires </a:t>
            </a:r>
            <a:r>
              <a:rPr lang="en-US" dirty="0"/>
              <a:t>are useful with any large user population but are particularly helpful with distributed groups. </a:t>
            </a:r>
            <a:endParaRPr lang="en-US" dirty="0" smtClean="0"/>
          </a:p>
          <a:p>
            <a:pPr lvl="1" algn="just"/>
            <a:r>
              <a:rPr lang="en-US" dirty="0" smtClean="0"/>
              <a:t>If </a:t>
            </a:r>
            <a:r>
              <a:rPr lang="en-US" dirty="0"/>
              <a:t>questions are well written, questionnaires can help you quickly determine analytical information about needs</a:t>
            </a:r>
          </a:p>
        </p:txBody>
      </p:sp>
      <p:sp>
        <p:nvSpPr>
          <p:cNvPr id="4" name="Slide Number Placeholder 3"/>
          <p:cNvSpPr>
            <a:spLocks noGrp="1"/>
          </p:cNvSpPr>
          <p:nvPr>
            <p:ph type="sldNum" sz="quarter" idx="12"/>
          </p:nvPr>
        </p:nvSpPr>
        <p:spPr/>
        <p:txBody>
          <a:bodyPr/>
          <a:lstStyle/>
          <a:p>
            <a:fld id="{43A3F630-EDB4-4719-A0AA-067CC114C37D}" type="slidenum">
              <a:rPr lang="en-US" smtClean="0"/>
              <a:t>21</a:t>
            </a:fld>
            <a:endParaRPr lang="en-US"/>
          </a:p>
        </p:txBody>
      </p:sp>
    </p:spTree>
    <p:extLst>
      <p:ext uri="{BB962C8B-B14F-4D97-AF65-F5344CB8AC3E}">
        <p14:creationId xmlns:p14="http://schemas.microsoft.com/office/powerpoint/2010/main" val="4290089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Perform document analysis </a:t>
            </a:r>
            <a:endParaRPr lang="en-US" b="1" dirty="0" smtClean="0"/>
          </a:p>
          <a:p>
            <a:pPr lvl="1" algn="just"/>
            <a:r>
              <a:rPr lang="en-US" dirty="0" smtClean="0"/>
              <a:t>Existing </a:t>
            </a:r>
            <a:r>
              <a:rPr lang="en-US" dirty="0"/>
              <a:t>documentation can help reveal how systems currently work or what they are supposed to </a:t>
            </a:r>
            <a:r>
              <a:rPr lang="en-US" dirty="0" smtClean="0"/>
              <a:t>do.</a:t>
            </a:r>
          </a:p>
          <a:p>
            <a:pPr lvl="1" algn="just"/>
            <a:r>
              <a:rPr lang="en-US" dirty="0" smtClean="0"/>
              <a:t>Documentation </a:t>
            </a:r>
            <a:r>
              <a:rPr lang="en-US" dirty="0"/>
              <a:t>includes any written information about current systems, business processes, requirements specifications, competitor research, and COTS  (commercial off-the-shelf) package user manuals. </a:t>
            </a:r>
            <a:endParaRPr lang="en-US" dirty="0" smtClean="0"/>
          </a:p>
          <a:p>
            <a:pPr lvl="1" algn="just"/>
            <a:r>
              <a:rPr lang="en-US" dirty="0" smtClean="0"/>
              <a:t>Reviewing </a:t>
            </a:r>
            <a:r>
              <a:rPr lang="en-US" dirty="0"/>
              <a:t>and analyzing the documents can help  identify </a:t>
            </a:r>
            <a:r>
              <a:rPr lang="en-US" dirty="0" smtClean="0"/>
              <a:t>functionality </a:t>
            </a:r>
            <a:r>
              <a:rPr lang="en-US" dirty="0"/>
              <a:t>that needs to remain, functionality that isn’t used, how people do their jobs  currently, what competitors offer, and what vendors say their software should </a:t>
            </a:r>
            <a:r>
              <a:rPr lang="en-US" dirty="0" smtClean="0"/>
              <a:t>do.</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22</a:t>
            </a:fld>
            <a:endParaRPr lang="en-US"/>
          </a:p>
        </p:txBody>
      </p:sp>
    </p:spTree>
    <p:extLst>
      <p:ext uri="{BB962C8B-B14F-4D97-AF65-F5344CB8AC3E}">
        <p14:creationId xmlns:p14="http://schemas.microsoft.com/office/powerpoint/2010/main" val="3652903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a:bodyPr>
          <a:lstStyle/>
          <a:p>
            <a:r>
              <a:rPr lang="en-US" b="1" dirty="0"/>
              <a:t>Examine problem reports of current </a:t>
            </a:r>
            <a:r>
              <a:rPr lang="en-US" b="1" dirty="0" smtClean="0"/>
              <a:t>systems</a:t>
            </a:r>
          </a:p>
          <a:p>
            <a:pPr marL="0" indent="0">
              <a:buNone/>
            </a:pPr>
            <a:r>
              <a:rPr lang="en-US" b="1" dirty="0" smtClean="0"/>
              <a:t> </a:t>
            </a:r>
            <a:r>
              <a:rPr lang="en-US" b="1" dirty="0"/>
              <a:t>for requirement </a:t>
            </a:r>
            <a:r>
              <a:rPr lang="en-US" b="1" dirty="0" smtClean="0"/>
              <a:t>ideas:</a:t>
            </a:r>
          </a:p>
          <a:p>
            <a:pPr lvl="1" algn="just"/>
            <a:r>
              <a:rPr lang="en-US" dirty="0" smtClean="0"/>
              <a:t> </a:t>
            </a:r>
            <a:r>
              <a:rPr lang="en-US" dirty="0"/>
              <a:t>Problem reports and enhancement requests from users provide a rich source of ideas for capabilities to include in a later release or in a new product. </a:t>
            </a:r>
            <a:endParaRPr lang="en-US" dirty="0" smtClean="0"/>
          </a:p>
          <a:p>
            <a:pPr lvl="1" algn="just"/>
            <a:r>
              <a:rPr lang="en-US" dirty="0" smtClean="0"/>
              <a:t>Help </a:t>
            </a:r>
            <a:r>
              <a:rPr lang="en-US" dirty="0"/>
              <a:t>desk and support staff can provide valuable input into the </a:t>
            </a:r>
            <a:r>
              <a:rPr lang="en-US" dirty="0" smtClean="0"/>
              <a:t> requirements </a:t>
            </a:r>
            <a:r>
              <a:rPr lang="en-US" dirty="0"/>
              <a:t>for future development work.</a:t>
            </a:r>
          </a:p>
        </p:txBody>
      </p:sp>
      <p:sp>
        <p:nvSpPr>
          <p:cNvPr id="4" name="Slide Number Placeholder 3"/>
          <p:cNvSpPr>
            <a:spLocks noGrp="1"/>
          </p:cNvSpPr>
          <p:nvPr>
            <p:ph type="sldNum" sz="quarter" idx="12"/>
          </p:nvPr>
        </p:nvSpPr>
        <p:spPr/>
        <p:txBody>
          <a:bodyPr/>
          <a:lstStyle/>
          <a:p>
            <a:fld id="{43A3F630-EDB4-4719-A0AA-067CC114C37D}" type="slidenum">
              <a:rPr lang="en-US" smtClean="0"/>
              <a:t>23</a:t>
            </a:fld>
            <a:endParaRPr lang="en-US"/>
          </a:p>
        </p:txBody>
      </p:sp>
    </p:spTree>
    <p:extLst>
      <p:ext uri="{BB962C8B-B14F-4D97-AF65-F5344CB8AC3E}">
        <p14:creationId xmlns:p14="http://schemas.microsoft.com/office/powerpoint/2010/main" val="104808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Reuse existing </a:t>
            </a:r>
            <a:r>
              <a:rPr lang="en-US" b="1" dirty="0" smtClean="0"/>
              <a:t>requirements:</a:t>
            </a:r>
          </a:p>
          <a:p>
            <a:pPr lvl="1" algn="just"/>
            <a:r>
              <a:rPr lang="en-US" dirty="0" smtClean="0"/>
              <a:t> </a:t>
            </a:r>
            <a:r>
              <a:rPr lang="en-US" dirty="0"/>
              <a:t>If customers request functionality similar to that already present in an existing product, see whether the requirements (and the customers!) are flexible enough to permit reusing or adapting the existing software components. </a:t>
            </a:r>
            <a:endParaRPr lang="en-US" dirty="0" smtClean="0"/>
          </a:p>
          <a:p>
            <a:pPr lvl="1" algn="just"/>
            <a:r>
              <a:rPr lang="en-US" dirty="0" smtClean="0"/>
              <a:t>Projects </a:t>
            </a:r>
            <a:r>
              <a:rPr lang="en-US" dirty="0"/>
              <a:t>often can reuse those requirements that comply with an organization’s business rules, such as security requirements, and requirements that conform to government regulations, such as accessibility </a:t>
            </a:r>
            <a:r>
              <a:rPr lang="en-US" dirty="0" smtClean="0"/>
              <a:t>requirements.</a:t>
            </a:r>
          </a:p>
          <a:p>
            <a:pPr lvl="1" algn="just"/>
            <a:r>
              <a:rPr lang="en-US" dirty="0" smtClean="0"/>
              <a:t>Other </a:t>
            </a:r>
            <a:r>
              <a:rPr lang="en-US" dirty="0"/>
              <a:t>good candidates for reuse include glossaries, data models and definitions, stakeholder profiles, user class descriptions, and personas. </a:t>
            </a:r>
          </a:p>
        </p:txBody>
      </p:sp>
      <p:sp>
        <p:nvSpPr>
          <p:cNvPr id="4" name="Slide Number Placeholder 3"/>
          <p:cNvSpPr>
            <a:spLocks noGrp="1"/>
          </p:cNvSpPr>
          <p:nvPr>
            <p:ph type="sldNum" sz="quarter" idx="12"/>
          </p:nvPr>
        </p:nvSpPr>
        <p:spPr/>
        <p:txBody>
          <a:bodyPr/>
          <a:lstStyle/>
          <a:p>
            <a:fld id="{43A3F630-EDB4-4719-A0AA-067CC114C37D}" type="slidenum">
              <a:rPr lang="en-US" smtClean="0"/>
              <a:t>24</a:t>
            </a:fld>
            <a:endParaRPr lang="en-US"/>
          </a:p>
        </p:txBody>
      </p:sp>
    </p:spTree>
    <p:extLst>
      <p:ext uri="{BB962C8B-B14F-4D97-AF65-F5344CB8AC3E}">
        <p14:creationId xmlns:p14="http://schemas.microsoft.com/office/powerpoint/2010/main" val="424067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Good Practices: Requirements Analysis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a:t>Requirements analysis involves refining the requirements to ensure that all stakeholders  understand them and scrutinizing them for errors, omissions, and other deficiencies. </a:t>
            </a:r>
            <a:endParaRPr lang="en-US" dirty="0" smtClean="0"/>
          </a:p>
          <a:p>
            <a:pPr algn="just"/>
            <a:r>
              <a:rPr lang="en-US" dirty="0" smtClean="0"/>
              <a:t>Analysis  </a:t>
            </a:r>
            <a:r>
              <a:rPr lang="en-US" dirty="0"/>
              <a:t>includes </a:t>
            </a:r>
            <a:r>
              <a:rPr lang="en-US" dirty="0" smtClean="0"/>
              <a:t> decomposing </a:t>
            </a:r>
            <a:r>
              <a:rPr lang="en-US" dirty="0"/>
              <a:t>high-level requirements into appropriate levels of detail, building prototypes, </a:t>
            </a:r>
            <a:r>
              <a:rPr lang="en-US" dirty="0" smtClean="0"/>
              <a:t>evaluating </a:t>
            </a:r>
            <a:r>
              <a:rPr lang="en-US" dirty="0"/>
              <a:t>feasibility, and negotiating priorities. </a:t>
            </a:r>
            <a:endParaRPr lang="en-US" dirty="0" smtClean="0"/>
          </a:p>
          <a:p>
            <a:pPr algn="just"/>
            <a:r>
              <a:rPr lang="en-US" dirty="0" smtClean="0"/>
              <a:t>The </a:t>
            </a:r>
            <a:r>
              <a:rPr lang="en-US" dirty="0"/>
              <a:t>goal is to develop requirements of sufficient quality and precision that managers can construct realistic project estimates and technical staff can proceed with design, construction, and testing</a:t>
            </a:r>
          </a:p>
        </p:txBody>
      </p:sp>
      <p:sp>
        <p:nvSpPr>
          <p:cNvPr id="4" name="Slide Number Placeholder 3"/>
          <p:cNvSpPr>
            <a:spLocks noGrp="1"/>
          </p:cNvSpPr>
          <p:nvPr>
            <p:ph type="sldNum" sz="quarter" idx="12"/>
          </p:nvPr>
        </p:nvSpPr>
        <p:spPr/>
        <p:txBody>
          <a:bodyPr/>
          <a:lstStyle/>
          <a:p>
            <a:fld id="{43A3F630-EDB4-4719-A0AA-067CC114C37D}" type="slidenum">
              <a:rPr lang="en-US" smtClean="0"/>
              <a:t>25</a:t>
            </a:fld>
            <a:endParaRPr lang="en-US"/>
          </a:p>
        </p:txBody>
      </p:sp>
    </p:spTree>
    <p:extLst>
      <p:ext uri="{BB962C8B-B14F-4D97-AF65-F5344CB8AC3E}">
        <p14:creationId xmlns:p14="http://schemas.microsoft.com/office/powerpoint/2010/main" val="2090114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a:bodyPr>
          <a:lstStyle/>
          <a:p>
            <a:r>
              <a:rPr lang="en-US" b="1" dirty="0"/>
              <a:t>Model the application </a:t>
            </a:r>
            <a:r>
              <a:rPr lang="en-US" b="1" dirty="0" smtClean="0"/>
              <a:t>environment:</a:t>
            </a:r>
          </a:p>
          <a:p>
            <a:pPr lvl="1" algn="just"/>
            <a:r>
              <a:rPr lang="en-US" dirty="0" smtClean="0"/>
              <a:t> </a:t>
            </a:r>
            <a:r>
              <a:rPr lang="en-US" dirty="0"/>
              <a:t>The context diagram is a simple analysis model that shows how the new system fits into its environment. </a:t>
            </a:r>
            <a:endParaRPr lang="en-US" dirty="0" smtClean="0"/>
          </a:p>
          <a:p>
            <a:pPr lvl="1" algn="just"/>
            <a:r>
              <a:rPr lang="en-US" dirty="0" smtClean="0"/>
              <a:t>It </a:t>
            </a:r>
            <a:r>
              <a:rPr lang="en-US" dirty="0"/>
              <a:t>defines the boundaries and interfaces between the system being developed and external entities, such as users, hardware devices, and other systems. </a:t>
            </a:r>
            <a:endParaRPr lang="en-US" dirty="0" smtClean="0"/>
          </a:p>
          <a:p>
            <a:pPr lvl="1" algn="just"/>
            <a:r>
              <a:rPr lang="en-US" dirty="0" smtClean="0"/>
              <a:t>An </a:t>
            </a:r>
            <a:r>
              <a:rPr lang="en-US" dirty="0"/>
              <a:t>ecosystem map shows the various systems in the solution space that interact with each other and the nature of their interconnections </a:t>
            </a:r>
          </a:p>
        </p:txBody>
      </p:sp>
      <p:sp>
        <p:nvSpPr>
          <p:cNvPr id="4" name="Slide Number Placeholder 3"/>
          <p:cNvSpPr>
            <a:spLocks noGrp="1"/>
          </p:cNvSpPr>
          <p:nvPr>
            <p:ph type="sldNum" sz="quarter" idx="12"/>
          </p:nvPr>
        </p:nvSpPr>
        <p:spPr/>
        <p:txBody>
          <a:bodyPr/>
          <a:lstStyle/>
          <a:p>
            <a:fld id="{43A3F630-EDB4-4719-A0AA-067CC114C37D}" type="slidenum">
              <a:rPr lang="en-US" smtClean="0"/>
              <a:t>26</a:t>
            </a:fld>
            <a:endParaRPr lang="en-US"/>
          </a:p>
        </p:txBody>
      </p:sp>
    </p:spTree>
    <p:extLst>
      <p:ext uri="{BB962C8B-B14F-4D97-AF65-F5344CB8AC3E}">
        <p14:creationId xmlns:p14="http://schemas.microsoft.com/office/powerpoint/2010/main" val="1018356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lnSpcReduction="10000"/>
          </a:bodyPr>
          <a:lstStyle/>
          <a:p>
            <a:r>
              <a:rPr lang="en-US" b="1" dirty="0"/>
              <a:t>Create user interface and technical </a:t>
            </a:r>
            <a:r>
              <a:rPr lang="en-US" b="1" dirty="0" smtClean="0"/>
              <a:t>prototypes:</a:t>
            </a:r>
          </a:p>
          <a:p>
            <a:pPr lvl="1" algn="just"/>
            <a:r>
              <a:rPr lang="en-US" dirty="0" smtClean="0"/>
              <a:t> </a:t>
            </a:r>
            <a:r>
              <a:rPr lang="en-US" dirty="0"/>
              <a:t>When developers or users aren’t certain about the requirements, construct a prototype—a partial, possible, or preliminary implementation—to make the concepts and possibilities more tangible. </a:t>
            </a:r>
            <a:endParaRPr lang="en-US" dirty="0" smtClean="0"/>
          </a:p>
          <a:p>
            <a:pPr lvl="1" algn="just"/>
            <a:r>
              <a:rPr lang="en-US" dirty="0" smtClean="0"/>
              <a:t>Prototypes </a:t>
            </a:r>
            <a:r>
              <a:rPr lang="en-US" dirty="0"/>
              <a:t>allow developers and users to achieve a mutual understanding of the problem being solved, as well as helping to validate requirements</a:t>
            </a:r>
          </a:p>
        </p:txBody>
      </p:sp>
      <p:sp>
        <p:nvSpPr>
          <p:cNvPr id="4" name="Slide Number Placeholder 3"/>
          <p:cNvSpPr>
            <a:spLocks noGrp="1"/>
          </p:cNvSpPr>
          <p:nvPr>
            <p:ph type="sldNum" sz="quarter" idx="12"/>
          </p:nvPr>
        </p:nvSpPr>
        <p:spPr/>
        <p:txBody>
          <a:bodyPr/>
          <a:lstStyle/>
          <a:p>
            <a:fld id="{43A3F630-EDB4-4719-A0AA-067CC114C37D}" type="slidenum">
              <a:rPr lang="en-US" smtClean="0"/>
              <a:t>27</a:t>
            </a:fld>
            <a:endParaRPr lang="en-US"/>
          </a:p>
        </p:txBody>
      </p:sp>
    </p:spTree>
    <p:extLst>
      <p:ext uri="{BB962C8B-B14F-4D97-AF65-F5344CB8AC3E}">
        <p14:creationId xmlns:p14="http://schemas.microsoft.com/office/powerpoint/2010/main" val="917112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Analyze Requirement Feasibility:</a:t>
            </a:r>
          </a:p>
          <a:p>
            <a:pPr lvl="1" algn="just"/>
            <a:r>
              <a:rPr lang="en-US" dirty="0" smtClean="0"/>
              <a:t> </a:t>
            </a:r>
            <a:r>
              <a:rPr lang="en-US" dirty="0"/>
              <a:t>The BA should work with developers to evaluate the feasibility of implementing each requirement at acceptable cost and performance in the intended  operating environment. </a:t>
            </a:r>
            <a:endParaRPr lang="en-US" dirty="0" smtClean="0"/>
          </a:p>
          <a:p>
            <a:pPr lvl="1" algn="just"/>
            <a:r>
              <a:rPr lang="en-US" dirty="0" smtClean="0"/>
              <a:t>This </a:t>
            </a:r>
            <a:r>
              <a:rPr lang="en-US" dirty="0"/>
              <a:t>allows stakeholders to understand the risks associated with implementing each </a:t>
            </a:r>
            <a:r>
              <a:rPr lang="en-US" dirty="0" smtClean="0"/>
              <a:t>requirement</a:t>
            </a:r>
            <a:r>
              <a:rPr lang="en-US" dirty="0"/>
              <a:t>, including conflicts and dependencies with other requirements, dependencies on </a:t>
            </a:r>
            <a:r>
              <a:rPr lang="en-US" dirty="0" smtClean="0"/>
              <a:t> external </a:t>
            </a:r>
            <a:r>
              <a:rPr lang="en-US" dirty="0"/>
              <a:t>factors, and technical obstacles. </a:t>
            </a:r>
            <a:endParaRPr lang="en-US" dirty="0" smtClean="0"/>
          </a:p>
          <a:p>
            <a:pPr lvl="1" algn="just"/>
            <a:r>
              <a:rPr lang="en-US" dirty="0" smtClean="0"/>
              <a:t>Requirements </a:t>
            </a:r>
            <a:r>
              <a:rPr lang="en-US" dirty="0"/>
              <a:t>that are technically infeasible or overly </a:t>
            </a:r>
            <a:r>
              <a:rPr lang="en-US" dirty="0" smtClean="0"/>
              <a:t> expensive </a:t>
            </a:r>
            <a:r>
              <a:rPr lang="en-US" dirty="0"/>
              <a:t>to implement can perhaps be simplified and still contribute to achieving the project’s </a:t>
            </a:r>
            <a:r>
              <a:rPr lang="en-US" dirty="0" smtClean="0"/>
              <a:t> business </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28</a:t>
            </a:fld>
            <a:endParaRPr lang="en-US"/>
          </a:p>
        </p:txBody>
      </p:sp>
    </p:spTree>
    <p:extLst>
      <p:ext uri="{BB962C8B-B14F-4D97-AF65-F5344CB8AC3E}">
        <p14:creationId xmlns:p14="http://schemas.microsoft.com/office/powerpoint/2010/main" val="2013322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Prioritize the </a:t>
            </a:r>
            <a:r>
              <a:rPr lang="en-US" b="1" dirty="0" smtClean="0"/>
              <a:t>requirements:</a:t>
            </a:r>
          </a:p>
          <a:p>
            <a:pPr lvl="1" algn="just"/>
            <a:r>
              <a:rPr lang="en-US" dirty="0" smtClean="0"/>
              <a:t>It’s </a:t>
            </a:r>
            <a:r>
              <a:rPr lang="en-US" dirty="0"/>
              <a:t>important to prioritize requirements to ensure that the team implements the highest value or most timely functionality first. </a:t>
            </a:r>
            <a:endParaRPr lang="en-US" dirty="0" smtClean="0"/>
          </a:p>
          <a:p>
            <a:pPr lvl="1" algn="just"/>
            <a:r>
              <a:rPr lang="en-US" dirty="0" smtClean="0"/>
              <a:t>Apply </a:t>
            </a:r>
            <a:r>
              <a:rPr lang="en-US" dirty="0"/>
              <a:t>an analytical approach to </a:t>
            </a:r>
            <a:r>
              <a:rPr lang="en-US" dirty="0" smtClean="0"/>
              <a:t>determine </a:t>
            </a:r>
            <a:r>
              <a:rPr lang="en-US" dirty="0"/>
              <a:t>the relative implementation priority of product features, use cases, user stories, or </a:t>
            </a:r>
            <a:r>
              <a:rPr lang="en-US" dirty="0" smtClean="0"/>
              <a:t> functional </a:t>
            </a:r>
            <a:r>
              <a:rPr lang="en-US" dirty="0"/>
              <a:t>requirements. </a:t>
            </a:r>
            <a:endParaRPr lang="en-US" dirty="0" smtClean="0"/>
          </a:p>
          <a:p>
            <a:pPr lvl="1" algn="just"/>
            <a:r>
              <a:rPr lang="en-US" dirty="0" smtClean="0"/>
              <a:t>Based </a:t>
            </a:r>
            <a:r>
              <a:rPr lang="en-US" dirty="0"/>
              <a:t>on priority, determine which release or increment will contain each feature or set of requirements. </a:t>
            </a:r>
            <a:endParaRPr lang="en-US" dirty="0" smtClean="0"/>
          </a:p>
          <a:p>
            <a:pPr lvl="1" algn="just"/>
            <a:r>
              <a:rPr lang="en-US" dirty="0" smtClean="0"/>
              <a:t>Adjust </a:t>
            </a:r>
            <a:r>
              <a:rPr lang="en-US" dirty="0"/>
              <a:t>priorities throughout the project as new requirements are </a:t>
            </a:r>
            <a:r>
              <a:rPr lang="en-US" dirty="0" smtClean="0"/>
              <a:t> proposed </a:t>
            </a:r>
            <a:r>
              <a:rPr lang="en-US" dirty="0"/>
              <a:t>and as customer needs, market conditions, and business goals </a:t>
            </a:r>
            <a:r>
              <a:rPr lang="en-US" dirty="0" smtClean="0"/>
              <a:t>evolve.</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29</a:t>
            </a:fld>
            <a:endParaRPr lang="en-US"/>
          </a:p>
        </p:txBody>
      </p:sp>
    </p:spTree>
    <p:extLst>
      <p:ext uri="{BB962C8B-B14F-4D97-AF65-F5344CB8AC3E}">
        <p14:creationId xmlns:p14="http://schemas.microsoft.com/office/powerpoint/2010/main" val="271597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Best Practices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Table 3-1 lists more than 50 practices, grouped into 7 categories, that can help all development teams do a better job on their requirements activities. </a:t>
            </a:r>
          </a:p>
        </p:txBody>
      </p:sp>
      <p:sp>
        <p:nvSpPr>
          <p:cNvPr id="4" name="Slide Number Placeholder 3"/>
          <p:cNvSpPr>
            <a:spLocks noGrp="1"/>
          </p:cNvSpPr>
          <p:nvPr>
            <p:ph type="sldNum" sz="quarter" idx="12"/>
          </p:nvPr>
        </p:nvSpPr>
        <p:spPr/>
        <p:txBody>
          <a:bodyPr/>
          <a:lstStyle/>
          <a:p>
            <a:fld id="{43A3F630-EDB4-4719-A0AA-067CC114C37D}" type="slidenum">
              <a:rPr lang="en-US" smtClean="0"/>
              <a:t>3</a:t>
            </a:fld>
            <a:endParaRPr lang="en-US"/>
          </a:p>
        </p:txBody>
      </p:sp>
    </p:spTree>
    <p:extLst>
      <p:ext uri="{BB962C8B-B14F-4D97-AF65-F5344CB8AC3E}">
        <p14:creationId xmlns:p14="http://schemas.microsoft.com/office/powerpoint/2010/main" val="262251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a:bodyPr>
          <a:lstStyle/>
          <a:p>
            <a:r>
              <a:rPr lang="en-US" b="1" dirty="0"/>
              <a:t>Create a data </a:t>
            </a:r>
            <a:r>
              <a:rPr lang="en-US" b="1" dirty="0" smtClean="0"/>
              <a:t>dictionary:</a:t>
            </a:r>
          </a:p>
          <a:p>
            <a:pPr lvl="1" algn="just"/>
            <a:r>
              <a:rPr lang="en-US" dirty="0" smtClean="0"/>
              <a:t> </a:t>
            </a:r>
            <a:r>
              <a:rPr lang="en-US" dirty="0"/>
              <a:t>Definitions of the data items and structures associated with the system reside in the data dictionary. </a:t>
            </a:r>
            <a:endParaRPr lang="en-US" dirty="0" smtClean="0"/>
          </a:p>
          <a:p>
            <a:pPr lvl="1" algn="just"/>
            <a:r>
              <a:rPr lang="en-US" dirty="0" smtClean="0"/>
              <a:t>This </a:t>
            </a:r>
            <a:r>
              <a:rPr lang="en-US" dirty="0"/>
              <a:t>enables everyone working on the project to use consistent data definitions. </a:t>
            </a:r>
            <a:endParaRPr lang="en-US" dirty="0" smtClean="0"/>
          </a:p>
          <a:p>
            <a:pPr lvl="1" algn="just"/>
            <a:r>
              <a:rPr lang="en-US" dirty="0" smtClean="0"/>
              <a:t>As </a:t>
            </a:r>
            <a:r>
              <a:rPr lang="en-US" dirty="0"/>
              <a:t>requirements are developed, the data dictionary should define data items from the problem domain to facilitate communication between the customers and the development </a:t>
            </a:r>
            <a:r>
              <a:rPr lang="en-US" dirty="0" smtClean="0"/>
              <a:t>team.</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30</a:t>
            </a:fld>
            <a:endParaRPr lang="en-US"/>
          </a:p>
        </p:txBody>
      </p:sp>
    </p:spTree>
    <p:extLst>
      <p:ext uri="{BB962C8B-B14F-4D97-AF65-F5344CB8AC3E}">
        <p14:creationId xmlns:p14="http://schemas.microsoft.com/office/powerpoint/2010/main" val="3532446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a:bodyPr>
          <a:lstStyle/>
          <a:p>
            <a:r>
              <a:rPr lang="en-US" b="1" dirty="0"/>
              <a:t>Model the requirements </a:t>
            </a:r>
            <a:endParaRPr lang="en-US" b="1" dirty="0" smtClean="0"/>
          </a:p>
          <a:p>
            <a:pPr lvl="1" algn="just"/>
            <a:r>
              <a:rPr lang="en-US" dirty="0" smtClean="0"/>
              <a:t>An </a:t>
            </a:r>
            <a:r>
              <a:rPr lang="en-US" dirty="0"/>
              <a:t>analysis model is a diagram that depicts requirements visually, in contrast to the textual representation of a list of functional requirements. </a:t>
            </a:r>
            <a:endParaRPr lang="en-US" dirty="0" smtClean="0"/>
          </a:p>
          <a:p>
            <a:pPr lvl="1" algn="just"/>
            <a:r>
              <a:rPr lang="en-US" dirty="0" smtClean="0"/>
              <a:t>Models </a:t>
            </a:r>
            <a:r>
              <a:rPr lang="en-US" dirty="0"/>
              <a:t>can reveal incorrect, inconsistent, missing, and superfluous requirements. Such models include data flow diagrams, entity-relationship diagrams, state-transition diagrams, state tables, dialog maps, decision trees, and others </a:t>
            </a:r>
          </a:p>
        </p:txBody>
      </p:sp>
      <p:sp>
        <p:nvSpPr>
          <p:cNvPr id="4" name="Slide Number Placeholder 3"/>
          <p:cNvSpPr>
            <a:spLocks noGrp="1"/>
          </p:cNvSpPr>
          <p:nvPr>
            <p:ph type="sldNum" sz="quarter" idx="12"/>
          </p:nvPr>
        </p:nvSpPr>
        <p:spPr/>
        <p:txBody>
          <a:bodyPr/>
          <a:lstStyle/>
          <a:p>
            <a:fld id="{43A3F630-EDB4-4719-A0AA-067CC114C37D}" type="slidenum">
              <a:rPr lang="en-US" smtClean="0"/>
              <a:t>31</a:t>
            </a:fld>
            <a:endParaRPr lang="en-US"/>
          </a:p>
        </p:txBody>
      </p:sp>
    </p:spTree>
    <p:extLst>
      <p:ext uri="{BB962C8B-B14F-4D97-AF65-F5344CB8AC3E}">
        <p14:creationId xmlns:p14="http://schemas.microsoft.com/office/powerpoint/2010/main" val="915993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Analyze interfaces between your system and the outside </a:t>
            </a:r>
            <a:r>
              <a:rPr lang="en-US" b="1" dirty="0" smtClean="0"/>
              <a:t>world:</a:t>
            </a:r>
          </a:p>
          <a:p>
            <a:pPr lvl="1" algn="just"/>
            <a:r>
              <a:rPr lang="en-US" b="1" dirty="0" smtClean="0"/>
              <a:t> </a:t>
            </a:r>
            <a:r>
              <a:rPr lang="en-US" dirty="0"/>
              <a:t>All software systems have connections to other parts of the world through external interfaces. </a:t>
            </a:r>
            <a:endParaRPr lang="en-US" dirty="0" smtClean="0"/>
          </a:p>
          <a:p>
            <a:pPr lvl="1" algn="just"/>
            <a:r>
              <a:rPr lang="en-US" dirty="0" smtClean="0"/>
              <a:t>Information </a:t>
            </a:r>
            <a:r>
              <a:rPr lang="en-US" dirty="0"/>
              <a:t>systems have user interfaces and often exchange data with other software systems. </a:t>
            </a:r>
            <a:endParaRPr lang="en-US" dirty="0" smtClean="0"/>
          </a:p>
          <a:p>
            <a:pPr lvl="1" algn="just"/>
            <a:r>
              <a:rPr lang="en-US" dirty="0" smtClean="0"/>
              <a:t>Embedded </a:t>
            </a:r>
            <a:r>
              <a:rPr lang="en-US" dirty="0"/>
              <a:t>systems involve interconnections between software and hardware components. </a:t>
            </a:r>
            <a:endParaRPr lang="en-US" dirty="0" smtClean="0"/>
          </a:p>
          <a:p>
            <a:pPr lvl="1" algn="just"/>
            <a:r>
              <a:rPr lang="en-US" dirty="0" smtClean="0"/>
              <a:t>Network-connected </a:t>
            </a:r>
            <a:r>
              <a:rPr lang="en-US" dirty="0"/>
              <a:t>applications have communication interfaces. </a:t>
            </a:r>
            <a:endParaRPr lang="en-US" dirty="0" smtClean="0"/>
          </a:p>
          <a:p>
            <a:pPr lvl="1" algn="just"/>
            <a:r>
              <a:rPr lang="en-US" dirty="0" smtClean="0"/>
              <a:t>Analyzing </a:t>
            </a:r>
            <a:r>
              <a:rPr lang="en-US" dirty="0"/>
              <a:t>these helps make sure that your application will fit smoothly into its environment. </a:t>
            </a:r>
          </a:p>
        </p:txBody>
      </p:sp>
      <p:sp>
        <p:nvSpPr>
          <p:cNvPr id="4" name="Slide Number Placeholder 3"/>
          <p:cNvSpPr>
            <a:spLocks noGrp="1"/>
          </p:cNvSpPr>
          <p:nvPr>
            <p:ph type="sldNum" sz="quarter" idx="12"/>
          </p:nvPr>
        </p:nvSpPr>
        <p:spPr/>
        <p:txBody>
          <a:bodyPr/>
          <a:lstStyle/>
          <a:p>
            <a:fld id="{43A3F630-EDB4-4719-A0AA-067CC114C37D}" type="slidenum">
              <a:rPr lang="en-US" smtClean="0"/>
              <a:t>32</a:t>
            </a:fld>
            <a:endParaRPr lang="en-US"/>
          </a:p>
        </p:txBody>
      </p:sp>
    </p:spTree>
    <p:extLst>
      <p:ext uri="{BB962C8B-B14F-4D97-AF65-F5344CB8AC3E}">
        <p14:creationId xmlns:p14="http://schemas.microsoft.com/office/powerpoint/2010/main" val="2958157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Good practices: Requirements specification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essence of requirements specification is to document requirements of different types in a consistent, accessible, and reviewable way that is readily understandable by the intended audiences. </a:t>
            </a:r>
            <a:endParaRPr lang="en-US" dirty="0" smtClean="0"/>
          </a:p>
          <a:p>
            <a:pPr algn="just"/>
            <a:r>
              <a:rPr lang="en-US" dirty="0" smtClean="0"/>
              <a:t>You </a:t>
            </a:r>
            <a:r>
              <a:rPr lang="en-US" dirty="0"/>
              <a:t>can record the business requirements in a vision and scope document. </a:t>
            </a:r>
            <a:endParaRPr lang="en-US" dirty="0" smtClean="0"/>
          </a:p>
          <a:p>
            <a:pPr algn="just"/>
            <a:r>
              <a:rPr lang="en-US" dirty="0" smtClean="0"/>
              <a:t>User </a:t>
            </a:r>
            <a:r>
              <a:rPr lang="en-US" dirty="0"/>
              <a:t>requirements typically are represented in the form of use cases or user </a:t>
            </a:r>
            <a:r>
              <a:rPr lang="en-US" dirty="0" smtClean="0"/>
              <a:t>stories.</a:t>
            </a:r>
          </a:p>
          <a:p>
            <a:pPr algn="just"/>
            <a:r>
              <a:rPr lang="en-US" dirty="0" smtClean="0"/>
              <a:t>Detailed </a:t>
            </a:r>
            <a:r>
              <a:rPr lang="en-US" dirty="0"/>
              <a:t>software functional and nonfunctional requirements are recorded in a software requirements specification (SRS) or an alternative repository, such as a requirements management tool.</a:t>
            </a:r>
          </a:p>
        </p:txBody>
      </p:sp>
      <p:sp>
        <p:nvSpPr>
          <p:cNvPr id="4" name="Slide Number Placeholder 3"/>
          <p:cNvSpPr>
            <a:spLocks noGrp="1"/>
          </p:cNvSpPr>
          <p:nvPr>
            <p:ph type="sldNum" sz="quarter" idx="12"/>
          </p:nvPr>
        </p:nvSpPr>
        <p:spPr/>
        <p:txBody>
          <a:bodyPr/>
          <a:lstStyle/>
          <a:p>
            <a:fld id="{43A3F630-EDB4-4719-A0AA-067CC114C37D}" type="slidenum">
              <a:rPr lang="en-US" smtClean="0"/>
              <a:t>33</a:t>
            </a:fld>
            <a:endParaRPr lang="en-US"/>
          </a:p>
        </p:txBody>
      </p:sp>
    </p:spTree>
    <p:extLst>
      <p:ext uri="{BB962C8B-B14F-4D97-AF65-F5344CB8AC3E}">
        <p14:creationId xmlns:p14="http://schemas.microsoft.com/office/powerpoint/2010/main" val="4192744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Adopt requirement document </a:t>
            </a:r>
            <a:r>
              <a:rPr lang="en-US" b="1" dirty="0" smtClean="0">
                <a:latin typeface="Times New Roman" panose="02020603050405020304" pitchFamily="18" charset="0"/>
                <a:cs typeface="Times New Roman" panose="02020603050405020304" pitchFamily="18" charset="0"/>
              </a:rPr>
              <a:t>templates:</a:t>
            </a:r>
          </a:p>
          <a:p>
            <a:pPr lvl="1" algn="just"/>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Adopt standard templates for documenting requirements in your organization, such as the vision and scope document </a:t>
            </a:r>
            <a:r>
              <a:rPr lang="en-US" dirty="0" smtClean="0">
                <a:latin typeface="Times New Roman" panose="02020603050405020304" pitchFamily="18" charset="0"/>
                <a:cs typeface="Times New Roman" panose="02020603050405020304" pitchFamily="18" charset="0"/>
              </a:rPr>
              <a:t>template, </a:t>
            </a:r>
            <a:r>
              <a:rPr lang="en-US" dirty="0">
                <a:latin typeface="Times New Roman" panose="02020603050405020304" pitchFamily="18" charset="0"/>
                <a:cs typeface="Times New Roman" panose="02020603050405020304" pitchFamily="18" charset="0"/>
              </a:rPr>
              <a:t>the use case </a:t>
            </a:r>
            <a:r>
              <a:rPr lang="en-US" dirty="0" smtClean="0">
                <a:latin typeface="Times New Roman" panose="02020603050405020304" pitchFamily="18" charset="0"/>
                <a:cs typeface="Times New Roman" panose="02020603050405020304" pitchFamily="18" charset="0"/>
              </a:rPr>
              <a:t>template, </a:t>
            </a:r>
            <a:r>
              <a:rPr lang="en-US" dirty="0">
                <a:latin typeface="Times New Roman" panose="02020603050405020304" pitchFamily="18" charset="0"/>
                <a:cs typeface="Times New Roman" panose="02020603050405020304" pitchFamily="18" charset="0"/>
              </a:rPr>
              <a:t>and the SRS </a:t>
            </a:r>
            <a:r>
              <a:rPr lang="en-US" dirty="0" smtClean="0">
                <a:latin typeface="Times New Roman" panose="02020603050405020304" pitchFamily="18" charset="0"/>
                <a:cs typeface="Times New Roman" panose="02020603050405020304" pitchFamily="18" charset="0"/>
              </a:rPr>
              <a:t>template. </a:t>
            </a:r>
          </a:p>
          <a:p>
            <a:pPr lvl="1"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templates provide a consistent structure for recording various groups of requirements-related information.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Even </a:t>
            </a:r>
            <a:r>
              <a:rPr lang="en-US" dirty="0">
                <a:latin typeface="Times New Roman" panose="02020603050405020304" pitchFamily="18" charset="0"/>
                <a:cs typeface="Times New Roman" panose="02020603050405020304" pitchFamily="18" charset="0"/>
              </a:rPr>
              <a:t>if you don’t store the requirements in traditional document form, the template will remind you of the various kinds of requirements information to explore and record.</a:t>
            </a:r>
          </a:p>
        </p:txBody>
      </p:sp>
      <p:sp>
        <p:nvSpPr>
          <p:cNvPr id="4" name="Slide Number Placeholder 3"/>
          <p:cNvSpPr>
            <a:spLocks noGrp="1"/>
          </p:cNvSpPr>
          <p:nvPr>
            <p:ph type="sldNum" sz="quarter" idx="12"/>
          </p:nvPr>
        </p:nvSpPr>
        <p:spPr/>
        <p:txBody>
          <a:bodyPr/>
          <a:lstStyle/>
          <a:p>
            <a:fld id="{43A3F630-EDB4-4719-A0AA-067CC114C37D}" type="slidenum">
              <a:rPr lang="en-US" smtClean="0"/>
              <a:t>34</a:t>
            </a:fld>
            <a:endParaRPr lang="en-US"/>
          </a:p>
        </p:txBody>
      </p:sp>
    </p:spTree>
    <p:extLst>
      <p:ext uri="{BB962C8B-B14F-4D97-AF65-F5344CB8AC3E}">
        <p14:creationId xmlns:p14="http://schemas.microsoft.com/office/powerpoint/2010/main" val="1412404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Identify requirement </a:t>
            </a:r>
            <a:r>
              <a:rPr lang="en-US" b="1" dirty="0" smtClean="0">
                <a:latin typeface="Times New Roman" panose="02020603050405020304" pitchFamily="18" charset="0"/>
                <a:cs typeface="Times New Roman" panose="02020603050405020304" pitchFamily="18" charset="0"/>
              </a:rPr>
              <a:t>origins:</a:t>
            </a:r>
          </a:p>
          <a:p>
            <a:pPr lvl="1" algn="just"/>
            <a:r>
              <a:rPr lang="en-US" b="1" dirty="0" smtClean="0"/>
              <a:t> </a:t>
            </a:r>
            <a:r>
              <a:rPr lang="en-US" dirty="0">
                <a:latin typeface="Times New Roman" panose="02020603050405020304" pitchFamily="18" charset="0"/>
                <a:cs typeface="Times New Roman" panose="02020603050405020304" pitchFamily="18" charset="0"/>
              </a:rPr>
              <a:t>To ensure that all stakeholders know why every requirement is needed, trace each one back to its origin.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might be a use case or some other customer input, a high-level system requirement, or a business </a:t>
            </a:r>
            <a:r>
              <a:rPr lang="en-US" dirty="0" smtClean="0">
                <a:latin typeface="Times New Roman" panose="02020603050405020304" pitchFamily="18" charset="0"/>
                <a:cs typeface="Times New Roman" panose="02020603050405020304" pitchFamily="18" charset="0"/>
              </a:rPr>
              <a:t>rule.</a:t>
            </a:r>
          </a:p>
          <a:p>
            <a:pPr lvl="1" algn="just"/>
            <a:r>
              <a:rPr lang="en-US" dirty="0" smtClean="0">
                <a:latin typeface="Times New Roman" panose="02020603050405020304" pitchFamily="18" charset="0"/>
                <a:cs typeface="Times New Roman" panose="02020603050405020304" pitchFamily="18" charset="0"/>
              </a:rPr>
              <a:t>Recording </a:t>
            </a:r>
            <a:r>
              <a:rPr lang="en-US" dirty="0">
                <a:latin typeface="Times New Roman" panose="02020603050405020304" pitchFamily="18" charset="0"/>
                <a:cs typeface="Times New Roman" panose="02020603050405020304" pitchFamily="18" charset="0"/>
              </a:rPr>
              <a:t>the stakeholders who are affected by each requirement tells you whom to contact when a change is requested.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Requirement </a:t>
            </a:r>
            <a:r>
              <a:rPr lang="en-US" dirty="0">
                <a:latin typeface="Times New Roman" panose="02020603050405020304" pitchFamily="18" charset="0"/>
                <a:cs typeface="Times New Roman" panose="02020603050405020304" pitchFamily="18" charset="0"/>
              </a:rPr>
              <a:t>origins can be identified through traceability links or by defining a requirement attribute for this purpose </a:t>
            </a:r>
          </a:p>
        </p:txBody>
      </p:sp>
      <p:sp>
        <p:nvSpPr>
          <p:cNvPr id="4" name="Slide Number Placeholder 3"/>
          <p:cNvSpPr>
            <a:spLocks noGrp="1"/>
          </p:cNvSpPr>
          <p:nvPr>
            <p:ph type="sldNum" sz="quarter" idx="12"/>
          </p:nvPr>
        </p:nvSpPr>
        <p:spPr/>
        <p:txBody>
          <a:bodyPr/>
          <a:lstStyle/>
          <a:p>
            <a:fld id="{43A3F630-EDB4-4719-A0AA-067CC114C37D}" type="slidenum">
              <a:rPr lang="en-US" smtClean="0"/>
              <a:t>35</a:t>
            </a:fld>
            <a:endParaRPr lang="en-US"/>
          </a:p>
        </p:txBody>
      </p:sp>
    </p:spTree>
    <p:extLst>
      <p:ext uri="{BB962C8B-B14F-4D97-AF65-F5344CB8AC3E}">
        <p14:creationId xmlns:p14="http://schemas.microsoft.com/office/powerpoint/2010/main" val="2234817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a:bodyPr>
          <a:lstStyle/>
          <a:p>
            <a:r>
              <a:rPr lang="en-US" b="1" dirty="0"/>
              <a:t>Uniquely label each </a:t>
            </a:r>
            <a:r>
              <a:rPr lang="en-US" b="1" dirty="0" smtClean="0"/>
              <a:t>requirement:</a:t>
            </a:r>
          </a:p>
          <a:p>
            <a:pPr lvl="1" algn="just"/>
            <a:r>
              <a:rPr lang="en-US" dirty="0" smtClean="0"/>
              <a:t>Define </a:t>
            </a:r>
            <a:r>
              <a:rPr lang="en-US" dirty="0"/>
              <a:t>a convention for giving each requirement a unique identifying label. </a:t>
            </a:r>
            <a:endParaRPr lang="en-US" dirty="0" smtClean="0"/>
          </a:p>
          <a:p>
            <a:pPr lvl="1" algn="just"/>
            <a:r>
              <a:rPr lang="en-US" dirty="0" smtClean="0"/>
              <a:t>The </a:t>
            </a:r>
            <a:r>
              <a:rPr lang="en-US" dirty="0"/>
              <a:t>convention must be robust enough to withstand additions, deletions, and changes made in the requirements over time. </a:t>
            </a:r>
            <a:endParaRPr lang="en-US" dirty="0" smtClean="0"/>
          </a:p>
          <a:p>
            <a:pPr lvl="1" algn="just"/>
            <a:r>
              <a:rPr lang="en-US" dirty="0" smtClean="0"/>
              <a:t>Labeling </a:t>
            </a:r>
            <a:r>
              <a:rPr lang="en-US" dirty="0"/>
              <a:t>the requirements permits requirements traceability and the recording of changes made </a:t>
            </a:r>
          </a:p>
        </p:txBody>
      </p:sp>
      <p:sp>
        <p:nvSpPr>
          <p:cNvPr id="4" name="Slide Number Placeholder 3"/>
          <p:cNvSpPr>
            <a:spLocks noGrp="1"/>
          </p:cNvSpPr>
          <p:nvPr>
            <p:ph type="sldNum" sz="quarter" idx="12"/>
          </p:nvPr>
        </p:nvSpPr>
        <p:spPr/>
        <p:txBody>
          <a:bodyPr/>
          <a:lstStyle/>
          <a:p>
            <a:fld id="{43A3F630-EDB4-4719-A0AA-067CC114C37D}" type="slidenum">
              <a:rPr lang="en-US" smtClean="0"/>
              <a:t>36</a:t>
            </a:fld>
            <a:endParaRPr lang="en-US"/>
          </a:p>
        </p:txBody>
      </p:sp>
    </p:spTree>
    <p:extLst>
      <p:ext uri="{BB962C8B-B14F-4D97-AF65-F5344CB8AC3E}">
        <p14:creationId xmlns:p14="http://schemas.microsoft.com/office/powerpoint/2010/main" val="2292282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Record Business Rules:</a:t>
            </a:r>
          </a:p>
          <a:p>
            <a:pPr lvl="1" algn="just"/>
            <a:r>
              <a:rPr lang="en-US" b="1" dirty="0" smtClean="0"/>
              <a:t> </a:t>
            </a:r>
            <a:r>
              <a:rPr lang="en-US" dirty="0"/>
              <a:t>Business rules include corporate policies, government regulations, standards, and computational </a:t>
            </a:r>
            <a:r>
              <a:rPr lang="en-US" dirty="0" smtClean="0"/>
              <a:t>algorithms.</a:t>
            </a:r>
          </a:p>
          <a:p>
            <a:pPr lvl="1" algn="just"/>
            <a:r>
              <a:rPr lang="en-US" dirty="0" smtClean="0"/>
              <a:t>Document </a:t>
            </a:r>
            <a:r>
              <a:rPr lang="en-US" dirty="0"/>
              <a:t>your business rules separately from a project’s requirements because they typically have an existence beyond the scope of a specific project. </a:t>
            </a:r>
            <a:endParaRPr lang="en-US" dirty="0" smtClean="0"/>
          </a:p>
          <a:p>
            <a:pPr lvl="1" algn="just"/>
            <a:r>
              <a:rPr lang="en-US" dirty="0" smtClean="0"/>
              <a:t>That </a:t>
            </a:r>
            <a:r>
              <a:rPr lang="en-US" dirty="0"/>
              <a:t>is, treat business rules as an enterprise-level asset, not a project-level asset. Some rules will lead to functional requirements that enforce them, so define traceability links between those requirements and the corresponding rules </a:t>
            </a:r>
          </a:p>
        </p:txBody>
      </p:sp>
      <p:sp>
        <p:nvSpPr>
          <p:cNvPr id="4" name="Slide Number Placeholder 3"/>
          <p:cNvSpPr>
            <a:spLocks noGrp="1"/>
          </p:cNvSpPr>
          <p:nvPr>
            <p:ph type="sldNum" sz="quarter" idx="12"/>
          </p:nvPr>
        </p:nvSpPr>
        <p:spPr/>
        <p:txBody>
          <a:bodyPr/>
          <a:lstStyle/>
          <a:p>
            <a:fld id="{43A3F630-EDB4-4719-A0AA-067CC114C37D}" type="slidenum">
              <a:rPr lang="en-US" smtClean="0"/>
              <a:t>37</a:t>
            </a:fld>
            <a:endParaRPr lang="en-US"/>
          </a:p>
        </p:txBody>
      </p:sp>
    </p:spTree>
    <p:extLst>
      <p:ext uri="{BB962C8B-B14F-4D97-AF65-F5344CB8AC3E}">
        <p14:creationId xmlns:p14="http://schemas.microsoft.com/office/powerpoint/2010/main" val="2619969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b="1" dirty="0"/>
              <a:t>Specify nonfunctional </a:t>
            </a:r>
            <a:r>
              <a:rPr lang="en-US" b="1" dirty="0" smtClean="0"/>
              <a:t>requirements:</a:t>
            </a:r>
          </a:p>
          <a:p>
            <a:pPr lvl="1" algn="just"/>
            <a:r>
              <a:rPr lang="en-US" b="1" dirty="0" smtClean="0"/>
              <a:t> </a:t>
            </a:r>
            <a:r>
              <a:rPr lang="en-US" dirty="0"/>
              <a:t>It’s possible to implement a solution that does exactly what it’s supposed to do but does not satisfy the users’ quality expectations. </a:t>
            </a:r>
            <a:endParaRPr lang="en-US" dirty="0" smtClean="0"/>
          </a:p>
          <a:p>
            <a:pPr lvl="1" algn="just"/>
            <a:r>
              <a:rPr lang="en-US" dirty="0" smtClean="0"/>
              <a:t>To </a:t>
            </a:r>
            <a:r>
              <a:rPr lang="en-US" dirty="0"/>
              <a:t>avoid that problem, you need to go beyond the functionality discussion to understand the quality characteristics that are important to success. </a:t>
            </a:r>
            <a:endParaRPr lang="en-US" dirty="0" smtClean="0"/>
          </a:p>
          <a:p>
            <a:pPr lvl="1" algn="just"/>
            <a:r>
              <a:rPr lang="en-US" dirty="0" smtClean="0"/>
              <a:t>These </a:t>
            </a:r>
            <a:r>
              <a:rPr lang="en-US" dirty="0"/>
              <a:t>characteristics include performance, reliability, usability, modifiability, and many others. </a:t>
            </a:r>
            <a:endParaRPr lang="en-US" dirty="0" smtClean="0"/>
          </a:p>
          <a:p>
            <a:pPr lvl="1" algn="just"/>
            <a:r>
              <a:rPr lang="en-US" dirty="0" smtClean="0"/>
              <a:t>Customer </a:t>
            </a:r>
            <a:r>
              <a:rPr lang="en-US" dirty="0"/>
              <a:t>input on the relative importance of these quality attributes lets the developer make appropriate design decisions</a:t>
            </a:r>
            <a:r>
              <a:rPr lang="en-US" dirty="0" smtClean="0"/>
              <a:t>.</a:t>
            </a:r>
          </a:p>
          <a:p>
            <a:pPr lvl="1" algn="just"/>
            <a:r>
              <a:rPr lang="en-US" dirty="0" smtClean="0"/>
              <a:t> </a:t>
            </a:r>
            <a:r>
              <a:rPr lang="en-US" dirty="0"/>
              <a:t>Also, specify external interface requirements, design and implementation constraints, internationalization issues, and other nonfunctional requirements. </a:t>
            </a:r>
          </a:p>
        </p:txBody>
      </p:sp>
      <p:sp>
        <p:nvSpPr>
          <p:cNvPr id="4" name="Slide Number Placeholder 3"/>
          <p:cNvSpPr>
            <a:spLocks noGrp="1"/>
          </p:cNvSpPr>
          <p:nvPr>
            <p:ph type="sldNum" sz="quarter" idx="12"/>
          </p:nvPr>
        </p:nvSpPr>
        <p:spPr/>
        <p:txBody>
          <a:bodyPr/>
          <a:lstStyle/>
          <a:p>
            <a:fld id="{43A3F630-EDB4-4719-A0AA-067CC114C37D}" type="slidenum">
              <a:rPr lang="en-US" smtClean="0"/>
              <a:t>38</a:t>
            </a:fld>
            <a:endParaRPr lang="en-US"/>
          </a:p>
        </p:txBody>
      </p:sp>
    </p:spTree>
    <p:extLst>
      <p:ext uri="{BB962C8B-B14F-4D97-AF65-F5344CB8AC3E}">
        <p14:creationId xmlns:p14="http://schemas.microsoft.com/office/powerpoint/2010/main" val="409731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Good practices: Requirements validation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Validation ensures that the requirements are correct, demonstrate the desired quality characteristics, and will satisfy customer needs. </a:t>
            </a:r>
            <a:endParaRPr lang="en-US" dirty="0" smtClean="0"/>
          </a:p>
          <a:p>
            <a:pPr algn="just"/>
            <a:r>
              <a:rPr lang="en-US" dirty="0" smtClean="0"/>
              <a:t>Requirements </a:t>
            </a:r>
            <a:r>
              <a:rPr lang="en-US" dirty="0"/>
              <a:t>that seem fine when you read them might turn out to have ambiguities and gaps when developers try to work with them. </a:t>
            </a:r>
            <a:endParaRPr lang="en-US" dirty="0" smtClean="0"/>
          </a:p>
          <a:p>
            <a:pPr algn="just"/>
            <a:r>
              <a:rPr lang="en-US" dirty="0" smtClean="0"/>
              <a:t>You </a:t>
            </a:r>
            <a:r>
              <a:rPr lang="en-US" dirty="0"/>
              <a:t>must correct these problems if the requirements are to serve as a reliable foundation for design and for final system testing and user acceptance testing </a:t>
            </a:r>
          </a:p>
        </p:txBody>
      </p:sp>
      <p:sp>
        <p:nvSpPr>
          <p:cNvPr id="4" name="Slide Number Placeholder 3"/>
          <p:cNvSpPr>
            <a:spLocks noGrp="1"/>
          </p:cNvSpPr>
          <p:nvPr>
            <p:ph type="sldNum" sz="quarter" idx="12"/>
          </p:nvPr>
        </p:nvSpPr>
        <p:spPr/>
        <p:txBody>
          <a:bodyPr/>
          <a:lstStyle/>
          <a:p>
            <a:fld id="{43A3F630-EDB4-4719-A0AA-067CC114C37D}" type="slidenum">
              <a:rPr lang="en-US" smtClean="0"/>
              <a:t>39</a:t>
            </a:fld>
            <a:endParaRPr lang="en-US"/>
          </a:p>
        </p:txBody>
      </p:sp>
    </p:spTree>
    <p:extLst>
      <p:ext uri="{BB962C8B-B14F-4D97-AF65-F5344CB8AC3E}">
        <p14:creationId xmlns:p14="http://schemas.microsoft.com/office/powerpoint/2010/main" val="207327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6106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4</a:t>
            </a:fld>
            <a:endParaRPr lang="en-US"/>
          </a:p>
        </p:txBody>
      </p:sp>
    </p:spTree>
    <p:extLst>
      <p:ext uri="{BB962C8B-B14F-4D97-AF65-F5344CB8AC3E}">
        <p14:creationId xmlns:p14="http://schemas.microsoft.com/office/powerpoint/2010/main" val="3801464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Review the requirements </a:t>
            </a:r>
            <a:endParaRPr lang="en-US" b="1" dirty="0" smtClean="0"/>
          </a:p>
          <a:p>
            <a:pPr lvl="1" algn="just"/>
            <a:r>
              <a:rPr lang="en-US" dirty="0" smtClean="0"/>
              <a:t>Peer </a:t>
            </a:r>
            <a:r>
              <a:rPr lang="en-US" dirty="0"/>
              <a:t>review of requirements, particularly the type of rigorous review called inspection, is one of the highest-value software quality practices available (</a:t>
            </a:r>
            <a:r>
              <a:rPr lang="en-US" dirty="0" err="1"/>
              <a:t>Wiegers</a:t>
            </a:r>
            <a:r>
              <a:rPr lang="en-US" dirty="0"/>
              <a:t> 2002). </a:t>
            </a:r>
            <a:endParaRPr lang="en-US" dirty="0" smtClean="0"/>
          </a:p>
          <a:p>
            <a:pPr lvl="1" algn="just"/>
            <a:r>
              <a:rPr lang="en-US" dirty="0" smtClean="0"/>
              <a:t>Assemble </a:t>
            </a:r>
            <a:r>
              <a:rPr lang="en-US" dirty="0"/>
              <a:t>a small team of reviewers who represent different perspectives (such as analyst, customer, developer, and tester), and carefully examine the written requirements, analysis models, and related information for defects. </a:t>
            </a:r>
            <a:endParaRPr lang="en-US" dirty="0" smtClean="0"/>
          </a:p>
          <a:p>
            <a:pPr lvl="1" algn="just"/>
            <a:r>
              <a:rPr lang="en-US" dirty="0" smtClean="0"/>
              <a:t>Informal </a:t>
            </a:r>
            <a:r>
              <a:rPr lang="en-US" dirty="0"/>
              <a:t>preliminary reviews during requirements development are also valuable. It’s important to train the team members in how to perform effective requirements reviews and to adopt a review process for your organization </a:t>
            </a:r>
          </a:p>
        </p:txBody>
      </p:sp>
      <p:sp>
        <p:nvSpPr>
          <p:cNvPr id="4" name="Slide Number Placeholder 3"/>
          <p:cNvSpPr>
            <a:spLocks noGrp="1"/>
          </p:cNvSpPr>
          <p:nvPr>
            <p:ph type="sldNum" sz="quarter" idx="12"/>
          </p:nvPr>
        </p:nvSpPr>
        <p:spPr/>
        <p:txBody>
          <a:bodyPr/>
          <a:lstStyle/>
          <a:p>
            <a:fld id="{43A3F630-EDB4-4719-A0AA-067CC114C37D}" type="slidenum">
              <a:rPr lang="en-US" smtClean="0"/>
              <a:t>40</a:t>
            </a:fld>
            <a:endParaRPr lang="en-US"/>
          </a:p>
        </p:txBody>
      </p:sp>
    </p:spTree>
    <p:extLst>
      <p:ext uri="{BB962C8B-B14F-4D97-AF65-F5344CB8AC3E}">
        <p14:creationId xmlns:p14="http://schemas.microsoft.com/office/powerpoint/2010/main" val="279903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b="1" dirty="0"/>
              <a:t>Test the requirements </a:t>
            </a:r>
            <a:r>
              <a:rPr lang="en-US" b="1" dirty="0" smtClean="0"/>
              <a:t>:</a:t>
            </a:r>
          </a:p>
          <a:p>
            <a:pPr lvl="1" algn="just"/>
            <a:r>
              <a:rPr lang="en-US" dirty="0" smtClean="0"/>
              <a:t>Tests </a:t>
            </a:r>
            <a:r>
              <a:rPr lang="en-US" dirty="0"/>
              <a:t>constitute an alternative view of the requirements. Writing tests requires you to think about how to tell if the expected functionality was correctly implemented. </a:t>
            </a:r>
            <a:endParaRPr lang="en-US" dirty="0" smtClean="0"/>
          </a:p>
          <a:p>
            <a:pPr lvl="1" algn="just"/>
            <a:r>
              <a:rPr lang="en-US" dirty="0" smtClean="0"/>
              <a:t>Derive </a:t>
            </a:r>
            <a:r>
              <a:rPr lang="en-US" dirty="0"/>
              <a:t>tests from the user requirements to document the expected behavior of the product under specified conditions. </a:t>
            </a:r>
            <a:endParaRPr lang="en-US" dirty="0" smtClean="0"/>
          </a:p>
          <a:p>
            <a:pPr lvl="1" algn="just"/>
            <a:r>
              <a:rPr lang="en-US" dirty="0" smtClean="0"/>
              <a:t>Walk </a:t>
            </a:r>
            <a:r>
              <a:rPr lang="en-US" dirty="0"/>
              <a:t>through the tests with customers to ensure that they reflect user expectations. </a:t>
            </a:r>
            <a:endParaRPr lang="en-US" dirty="0" smtClean="0"/>
          </a:p>
          <a:p>
            <a:pPr lvl="1" algn="just"/>
            <a:r>
              <a:rPr lang="en-US" dirty="0" smtClean="0"/>
              <a:t>Map </a:t>
            </a:r>
            <a:r>
              <a:rPr lang="en-US" dirty="0"/>
              <a:t>the tests to the functional requirements to make sure that no requirements have been overlooked and that all have corresponding tests. Use the tests to verify the correctness of analysis models and prototypes. </a:t>
            </a:r>
            <a:endParaRPr lang="en-US" dirty="0" smtClean="0"/>
          </a:p>
          <a:p>
            <a:pPr lvl="1" algn="just"/>
            <a:r>
              <a:rPr lang="en-US" dirty="0" smtClean="0"/>
              <a:t>Agile </a:t>
            </a:r>
            <a:r>
              <a:rPr lang="en-US" dirty="0"/>
              <a:t>projects often create acceptance tests in lieu of detailed functional requirements. </a:t>
            </a:r>
          </a:p>
        </p:txBody>
      </p:sp>
      <p:sp>
        <p:nvSpPr>
          <p:cNvPr id="4" name="Slide Number Placeholder 3"/>
          <p:cNvSpPr>
            <a:spLocks noGrp="1"/>
          </p:cNvSpPr>
          <p:nvPr>
            <p:ph type="sldNum" sz="quarter" idx="12"/>
          </p:nvPr>
        </p:nvSpPr>
        <p:spPr/>
        <p:txBody>
          <a:bodyPr/>
          <a:lstStyle/>
          <a:p>
            <a:fld id="{43A3F630-EDB4-4719-A0AA-067CC114C37D}" type="slidenum">
              <a:rPr lang="en-US" smtClean="0"/>
              <a:t>41</a:t>
            </a:fld>
            <a:endParaRPr lang="en-US"/>
          </a:p>
        </p:txBody>
      </p:sp>
    </p:spTree>
    <p:extLst>
      <p:ext uri="{BB962C8B-B14F-4D97-AF65-F5344CB8AC3E}">
        <p14:creationId xmlns:p14="http://schemas.microsoft.com/office/powerpoint/2010/main" val="110156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153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5</a:t>
            </a:fld>
            <a:endParaRPr lang="en-US"/>
          </a:p>
        </p:txBody>
      </p:sp>
    </p:spTree>
    <p:extLst>
      <p:ext uri="{BB962C8B-B14F-4D97-AF65-F5344CB8AC3E}">
        <p14:creationId xmlns:p14="http://schemas.microsoft.com/office/powerpoint/2010/main" val="365241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A Requirements Development Process Framework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practice, </a:t>
            </a:r>
            <a:r>
              <a:rPr lang="en-US" dirty="0" smtClean="0">
                <a:latin typeface="Times New Roman" panose="02020603050405020304" pitchFamily="18" charset="0"/>
                <a:cs typeface="Times New Roman" panose="02020603050405020304" pitchFamily="18" charset="0"/>
              </a:rPr>
              <a:t>the requirements engineering </a:t>
            </a:r>
            <a:r>
              <a:rPr lang="en-US" dirty="0">
                <a:latin typeface="Times New Roman" panose="02020603050405020304" pitchFamily="18" charset="0"/>
                <a:cs typeface="Times New Roman" panose="02020603050405020304" pitchFamily="18" charset="0"/>
              </a:rPr>
              <a:t>activities are </a:t>
            </a:r>
            <a:r>
              <a:rPr lang="en-US" dirty="0" smtClean="0">
                <a:latin typeface="Times New Roman" panose="02020603050405020304" pitchFamily="18" charset="0"/>
                <a:cs typeface="Times New Roman" panose="02020603050405020304" pitchFamily="18" charset="0"/>
              </a:rPr>
              <a:t>interlinked, </a:t>
            </a:r>
            <a:r>
              <a:rPr lang="en-US" dirty="0">
                <a:latin typeface="Times New Roman" panose="02020603050405020304" pitchFamily="18" charset="0"/>
                <a:cs typeface="Times New Roman" panose="02020603050405020304" pitchFamily="18" charset="0"/>
              </a:rPr>
              <a:t>incremental, and iterative, as shown in Figure 3-1.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Progressive refinement of detail” is a key operating phrase for requirements development, moving from initial concepts of what is needed toward further precision of understanding and expression</a:t>
            </a:r>
          </a:p>
        </p:txBody>
      </p:sp>
      <p:sp>
        <p:nvSpPr>
          <p:cNvPr id="4" name="Slide Number Placeholder 3"/>
          <p:cNvSpPr>
            <a:spLocks noGrp="1"/>
          </p:cNvSpPr>
          <p:nvPr>
            <p:ph type="sldNum" sz="quarter" idx="12"/>
          </p:nvPr>
        </p:nvSpPr>
        <p:spPr/>
        <p:txBody>
          <a:bodyPr/>
          <a:lstStyle/>
          <a:p>
            <a:fld id="{43A3F630-EDB4-4719-A0AA-067CC114C37D}" type="slidenum">
              <a:rPr lang="en-US" smtClean="0"/>
              <a:t>6</a:t>
            </a:fld>
            <a:endParaRPr lang="en-US"/>
          </a:p>
        </p:txBody>
      </p:sp>
    </p:spTree>
    <p:extLst>
      <p:ext uri="{BB962C8B-B14F-4D97-AF65-F5344CB8AC3E}">
        <p14:creationId xmlns:p14="http://schemas.microsoft.com/office/powerpoint/2010/main" val="320924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8382000" cy="2743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7</a:t>
            </a:fld>
            <a:endParaRPr lang="en-US"/>
          </a:p>
        </p:txBody>
      </p:sp>
    </p:spTree>
    <p:extLst>
      <p:ext uri="{BB962C8B-B14F-4D97-AF65-F5344CB8AC3E}">
        <p14:creationId xmlns:p14="http://schemas.microsoft.com/office/powerpoint/2010/main" val="407501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Requirements Development Process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The business need or market opportunity is the predecessor for the process shown in Figure 3-2.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steps are generally performed approximately in numerical sequence, but the process is not strictly sequential.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seven steps are typically performed once early in the project (although the team will need to revisit all of these activities periodically).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remaining steps are performed for each release or development iteration.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Many </a:t>
            </a:r>
            <a:r>
              <a:rPr lang="en-US" dirty="0">
                <a:latin typeface="Times New Roman" panose="02020603050405020304" pitchFamily="18" charset="0"/>
                <a:cs typeface="Times New Roman" panose="02020603050405020304" pitchFamily="18" charset="0"/>
              </a:rPr>
              <a:t>of these activities can be performed iteratively, and they can be interwoven. For instance, you can perform steps 8, 9, and 10 in small chunks, performing a review (step 12) after each iteration.</a:t>
            </a:r>
          </a:p>
          <a:p>
            <a:pPr marL="0" indent="0">
              <a:buNone/>
            </a:pP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8</a:t>
            </a:fld>
            <a:endParaRPr lang="en-US"/>
          </a:p>
        </p:txBody>
      </p:sp>
    </p:spTree>
    <p:extLst>
      <p:ext uri="{BB962C8B-B14F-4D97-AF65-F5344CB8AC3E}">
        <p14:creationId xmlns:p14="http://schemas.microsoft.com/office/powerpoint/2010/main" val="225579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a:t>
            </a:r>
            <a:endParaRPr lang="en-US"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0010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9</a:t>
            </a:fld>
            <a:endParaRPr lang="en-US"/>
          </a:p>
        </p:txBody>
      </p:sp>
    </p:spTree>
    <p:extLst>
      <p:ext uri="{BB962C8B-B14F-4D97-AF65-F5344CB8AC3E}">
        <p14:creationId xmlns:p14="http://schemas.microsoft.com/office/powerpoint/2010/main" val="3738474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2745</Words>
  <Application>Microsoft Office PowerPoint</Application>
  <PresentationFormat>On-screen Show (4:3)</PresentationFormat>
  <Paragraphs>231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Software Requirements Engineering</vt:lpstr>
      <vt:lpstr>Agenda</vt:lpstr>
      <vt:lpstr>Best Practices</vt:lpstr>
      <vt:lpstr>PowerPoint Presentation</vt:lpstr>
      <vt:lpstr>PowerPoint Presentation</vt:lpstr>
      <vt:lpstr>A Requirements Development Process Framework</vt:lpstr>
      <vt:lpstr>Cont..</vt:lpstr>
      <vt:lpstr>Requirements Development Process</vt:lpstr>
      <vt:lpstr>Cont..</vt:lpstr>
      <vt:lpstr>Cont..</vt:lpstr>
      <vt:lpstr>Cont..</vt:lpstr>
      <vt:lpstr>Good practices: Requirements elicitation</vt:lpstr>
      <vt:lpstr>Cont..</vt:lpstr>
      <vt:lpstr>Cont..</vt:lpstr>
      <vt:lpstr>Cont..</vt:lpstr>
      <vt:lpstr>Cont..</vt:lpstr>
      <vt:lpstr>Cont..</vt:lpstr>
      <vt:lpstr>Cont..</vt:lpstr>
      <vt:lpstr>Cont..</vt:lpstr>
      <vt:lpstr>Cont..</vt:lpstr>
      <vt:lpstr>Cont..</vt:lpstr>
      <vt:lpstr>Cont..</vt:lpstr>
      <vt:lpstr>Cont..</vt:lpstr>
      <vt:lpstr>Cont..</vt:lpstr>
      <vt:lpstr>Good Practices: Requirements Analysis</vt:lpstr>
      <vt:lpstr>Cont..</vt:lpstr>
      <vt:lpstr>Cont..</vt:lpstr>
      <vt:lpstr>Cont..</vt:lpstr>
      <vt:lpstr>Cont..</vt:lpstr>
      <vt:lpstr>Cont..</vt:lpstr>
      <vt:lpstr>Cont..</vt:lpstr>
      <vt:lpstr>Cont..</vt:lpstr>
      <vt:lpstr>Good practices: Requirements specification</vt:lpstr>
      <vt:lpstr>Cont..</vt:lpstr>
      <vt:lpstr>Cont..</vt:lpstr>
      <vt:lpstr>Cont..</vt:lpstr>
      <vt:lpstr>Cont..</vt:lpstr>
      <vt:lpstr>Cont..</vt:lpstr>
      <vt:lpstr>Good practices: Requirements validation</vt:lpstr>
      <vt:lpstr>Cont..</vt:lpstr>
      <vt:lpstr>Cont..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ismail - [2010]</cp:lastModifiedBy>
  <cp:revision>56</cp:revision>
  <dcterms:created xsi:type="dcterms:W3CDTF">2017-02-18T04:35:16Z</dcterms:created>
  <dcterms:modified xsi:type="dcterms:W3CDTF">2017-10-03T03:44:24Z</dcterms:modified>
</cp:coreProperties>
</file>