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F647C-5305-4458-A442-E88FBD29D2EB}" type="datetimeFigureOut">
              <a:rPr lang="en-US" smtClean="0"/>
              <a:pPr/>
              <a:t>11/22/2017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pPr/>
              <a:t>‹#›</a:t>
            </a:fld>
            <a:endParaRPr lang="en-US"/>
          </a:p>
        </p:txBody>
      </p:sp>
    </p:spTree>
    <p:extLst>
      <p:ext uri="{BB962C8B-B14F-4D97-AF65-F5344CB8AC3E}">
        <p14:creationId xmlns:p14="http://schemas.microsoft.com/office/powerpoint/2010/main" xmlns=""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#6</a:t>
            </a:r>
          </a:p>
          <a:p>
            <a:endParaRPr lang="en-US" b="1" dirty="0"/>
          </a:p>
        </p:txBody>
      </p:sp>
    </p:spTree>
    <p:extLst>
      <p:ext uri="{BB962C8B-B14F-4D97-AF65-F5344CB8AC3E}">
        <p14:creationId xmlns:p14="http://schemas.microsoft.com/office/powerpoint/2010/main" xmlns=""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b="1" dirty="0"/>
              <a:t>Maintain a requirements traceability </a:t>
            </a:r>
            <a:r>
              <a:rPr lang="en-US" b="1" dirty="0" smtClean="0"/>
              <a:t>matrix:</a:t>
            </a:r>
          </a:p>
          <a:p>
            <a:pPr lvl="1" algn="just"/>
            <a:r>
              <a:rPr lang="en-US" b="1" dirty="0" smtClean="0"/>
              <a:t> </a:t>
            </a:r>
            <a:r>
              <a:rPr lang="en-US" dirty="0"/>
              <a:t>It’s often valuable—and sometimes required—to assemble a set of links that connect each functional requirement to the design and code elements that implement it and the tests that verify it. </a:t>
            </a:r>
            <a:endParaRPr lang="en-US" dirty="0" smtClean="0"/>
          </a:p>
          <a:p>
            <a:pPr lvl="1" algn="just"/>
            <a:r>
              <a:rPr lang="en-US" dirty="0" smtClean="0"/>
              <a:t>Such </a:t>
            </a:r>
            <a:r>
              <a:rPr lang="en-US" dirty="0"/>
              <a:t>a </a:t>
            </a:r>
            <a:r>
              <a:rPr lang="en-US" i="1" dirty="0"/>
              <a:t>requirements traceability matrix </a:t>
            </a:r>
            <a:r>
              <a:rPr lang="en-US" dirty="0"/>
              <a:t>is helpful for confirming that all requirements are implemented and verified. </a:t>
            </a:r>
            <a:endParaRPr lang="en-US" dirty="0" smtClean="0"/>
          </a:p>
          <a:p>
            <a:pPr lvl="1" algn="just"/>
            <a:r>
              <a:rPr lang="en-US" dirty="0" smtClean="0"/>
              <a:t>It’s </a:t>
            </a:r>
            <a:r>
              <a:rPr lang="en-US" dirty="0"/>
              <a:t>also useful during maintenance when a requirement has to be modified. </a:t>
            </a:r>
            <a:endParaRPr lang="en-US" dirty="0" smtClean="0"/>
          </a:p>
          <a:p>
            <a:pPr lvl="1" algn="just"/>
            <a:r>
              <a:rPr lang="en-US" dirty="0" smtClean="0"/>
              <a:t>The </a:t>
            </a:r>
            <a:r>
              <a:rPr lang="en-US" dirty="0"/>
              <a:t>requirements traceability matrix can also connect functional requirements to the higher-level requirements from which they were derived and to other related requirements. </a:t>
            </a:r>
            <a:endParaRPr lang="en-US" dirty="0" smtClean="0"/>
          </a:p>
          <a:p>
            <a:pPr lvl="1" algn="just"/>
            <a:r>
              <a:rPr lang="en-US" dirty="0" smtClean="0"/>
              <a:t>Populate </a:t>
            </a:r>
            <a:r>
              <a:rPr lang="en-US" dirty="0"/>
              <a:t>this matrix during development, not at the end. </a:t>
            </a:r>
            <a:endParaRPr lang="en-US" dirty="0" smtClean="0"/>
          </a:p>
          <a:p>
            <a:pPr lvl="1" algn="just"/>
            <a:r>
              <a:rPr lang="en-US" dirty="0" smtClean="0"/>
              <a:t>Tool </a:t>
            </a:r>
            <a:r>
              <a:rPr lang="en-US" dirty="0"/>
              <a:t>support is essential on all but the smallest projects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10</a:t>
            </a:fld>
            <a:endParaRPr lang="en-US"/>
          </a:p>
        </p:txBody>
      </p:sp>
    </p:spTree>
    <p:extLst>
      <p:ext uri="{BB962C8B-B14F-4D97-AF65-F5344CB8AC3E}">
        <p14:creationId xmlns:p14="http://schemas.microsoft.com/office/powerpoint/2010/main" xmlns="" val="419039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r>
              <a:rPr lang="en-US" b="1" dirty="0"/>
              <a:t>Use a requirements management </a:t>
            </a:r>
            <a:r>
              <a:rPr lang="en-US" b="1" dirty="0" smtClean="0"/>
              <a:t>tool:</a:t>
            </a:r>
          </a:p>
          <a:p>
            <a:pPr lvl="1" algn="just"/>
            <a:r>
              <a:rPr lang="en-US" dirty="0" smtClean="0"/>
              <a:t>Commercial </a:t>
            </a:r>
            <a:r>
              <a:rPr lang="en-US" dirty="0"/>
              <a:t>requirements management tools let you store various types of requirements in a database. </a:t>
            </a:r>
            <a:endParaRPr lang="en-US" dirty="0" smtClean="0"/>
          </a:p>
          <a:p>
            <a:pPr lvl="1" algn="just"/>
            <a:r>
              <a:rPr lang="en-US" dirty="0" smtClean="0"/>
              <a:t>Such </a:t>
            </a:r>
            <a:r>
              <a:rPr lang="en-US" dirty="0"/>
              <a:t>tools help you implement and automate many of the other requirements management practices described in this section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11</a:t>
            </a:fld>
            <a:endParaRPr lang="en-US"/>
          </a:p>
        </p:txBody>
      </p:sp>
    </p:spTree>
    <p:extLst>
      <p:ext uri="{BB962C8B-B14F-4D97-AF65-F5344CB8AC3E}">
        <p14:creationId xmlns:p14="http://schemas.microsoft.com/office/powerpoint/2010/main" xmlns="" val="85692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Good practices: Project management</a:t>
            </a:r>
            <a:endParaRPr lang="en-US" dirty="0"/>
          </a:p>
        </p:txBody>
      </p:sp>
      <p:sp>
        <p:nvSpPr>
          <p:cNvPr id="3" name="Content Placeholder 2"/>
          <p:cNvSpPr>
            <a:spLocks noGrp="1"/>
          </p:cNvSpPr>
          <p:nvPr>
            <p:ph idx="1"/>
          </p:nvPr>
        </p:nvSpPr>
        <p:spPr>
          <a:xfrm>
            <a:off x="457200" y="1447800"/>
            <a:ext cx="8229600" cy="5562600"/>
          </a:xfrm>
        </p:spPr>
        <p:txBody>
          <a:bodyPr>
            <a:normAutofit fontScale="77500" lnSpcReduction="20000"/>
          </a:bodyPr>
          <a:lstStyle/>
          <a:p>
            <a:pPr algn="just"/>
            <a:r>
              <a:rPr lang="en-US" dirty="0"/>
              <a:t>Software project management approaches are tightly coupled to a project’s requirements processes. </a:t>
            </a:r>
            <a:endParaRPr lang="en-US" dirty="0" smtClean="0"/>
          </a:p>
          <a:p>
            <a:pPr algn="just"/>
            <a:r>
              <a:rPr lang="en-US" dirty="0" smtClean="0"/>
              <a:t>The </a:t>
            </a:r>
            <a:r>
              <a:rPr lang="en-US" dirty="0"/>
              <a:t>project manager should base project schedules, resources, and commitments on the requirements that are to be implemented. </a:t>
            </a:r>
            <a:endParaRPr lang="en-US" dirty="0" smtClean="0"/>
          </a:p>
          <a:p>
            <a:pPr algn="just"/>
            <a:r>
              <a:rPr lang="en-US" dirty="0" smtClean="0"/>
              <a:t>An </a:t>
            </a:r>
            <a:r>
              <a:rPr lang="en-US" dirty="0"/>
              <a:t>alternative strategy is to </a:t>
            </a:r>
            <a:r>
              <a:rPr lang="en-US" dirty="0" err="1"/>
              <a:t>timebox</a:t>
            </a:r>
            <a:r>
              <a:rPr lang="en-US" dirty="0"/>
              <a:t> development cycles, such that the team estimates the scope of the work they can fit into an iteration of fixed duration. </a:t>
            </a:r>
            <a:endParaRPr lang="en-US" dirty="0" smtClean="0"/>
          </a:p>
          <a:p>
            <a:pPr algn="just"/>
            <a:r>
              <a:rPr lang="en-US" dirty="0" smtClean="0"/>
              <a:t>This </a:t>
            </a:r>
            <a:r>
              <a:rPr lang="en-US" dirty="0"/>
              <a:t>is the approach taken by agile development projects. Scope is regarded as negotiable within the schedule. </a:t>
            </a:r>
            <a:endParaRPr lang="en-US" dirty="0" smtClean="0"/>
          </a:p>
          <a:p>
            <a:pPr algn="just"/>
            <a:r>
              <a:rPr lang="en-US" dirty="0" smtClean="0"/>
              <a:t>This </a:t>
            </a:r>
            <a:r>
              <a:rPr lang="en-US" dirty="0"/>
              <a:t>transforms scope creep into “scope choice”—the product owner can ask for anything and as much as he wants, but he must prioritize it, and the team quits developing when they run out of time. </a:t>
            </a:r>
            <a:endParaRPr lang="en-US" dirty="0" smtClean="0"/>
          </a:p>
          <a:p>
            <a:pPr algn="just"/>
            <a:r>
              <a:rPr lang="en-US" dirty="0" smtClean="0"/>
              <a:t>Then </a:t>
            </a:r>
            <a:r>
              <a:rPr lang="en-US" dirty="0"/>
              <a:t>the team plans a subsequent release for the remaining requirements</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12</a:t>
            </a:fld>
            <a:endParaRPr lang="en-US"/>
          </a:p>
        </p:txBody>
      </p:sp>
    </p:spTree>
    <p:extLst>
      <p:ext uri="{BB962C8B-B14F-4D97-AF65-F5344CB8AC3E}">
        <p14:creationId xmlns:p14="http://schemas.microsoft.com/office/powerpoint/2010/main" xmlns="" val="59648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b="1" dirty="0"/>
              <a:t>Select an appropriate software development life </a:t>
            </a:r>
            <a:r>
              <a:rPr lang="en-US" b="1" dirty="0" smtClean="0"/>
              <a:t>cycle:</a:t>
            </a:r>
          </a:p>
          <a:p>
            <a:pPr lvl="1" algn="just"/>
            <a:r>
              <a:rPr lang="en-US" b="1" dirty="0" smtClean="0"/>
              <a:t> </a:t>
            </a:r>
            <a:r>
              <a:rPr lang="en-US" dirty="0"/>
              <a:t>Your organization should define several development life cycles that are appropriate for various types of projects and different degrees of requirements uncertainty (Boehm and Turner 2004). </a:t>
            </a:r>
            <a:endParaRPr lang="en-US" dirty="0" smtClean="0"/>
          </a:p>
          <a:p>
            <a:pPr lvl="1" algn="just"/>
            <a:r>
              <a:rPr lang="en-US" dirty="0" smtClean="0"/>
              <a:t>Each </a:t>
            </a:r>
            <a:r>
              <a:rPr lang="en-US" dirty="0"/>
              <a:t>project manager should select and adapt the life cycle that best suits her project. </a:t>
            </a:r>
            <a:endParaRPr lang="en-US" dirty="0" smtClean="0"/>
          </a:p>
          <a:p>
            <a:pPr lvl="1" algn="just"/>
            <a:r>
              <a:rPr lang="en-US" dirty="0" smtClean="0"/>
              <a:t>Include </a:t>
            </a:r>
            <a:r>
              <a:rPr lang="en-US" dirty="0"/>
              <a:t>requirements activities in your life cycle definitions. When possible, specify and implement sets of functionality incrementally so that you can deliver useful software to the customer as early as possible (</a:t>
            </a:r>
            <a:r>
              <a:rPr lang="en-US" dirty="0" err="1"/>
              <a:t>Larman</a:t>
            </a:r>
            <a:r>
              <a:rPr lang="en-US" dirty="0"/>
              <a:t> 2004; </a:t>
            </a:r>
            <a:r>
              <a:rPr lang="en-US" dirty="0" err="1"/>
              <a:t>Schwaber</a:t>
            </a:r>
            <a:r>
              <a:rPr lang="en-US" dirty="0"/>
              <a:t> 2004; </a:t>
            </a:r>
            <a:r>
              <a:rPr lang="en-US" dirty="0" err="1"/>
              <a:t>Leffingwell</a:t>
            </a:r>
            <a:r>
              <a:rPr lang="en-US" dirty="0"/>
              <a:t> 2011</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13</a:t>
            </a:fld>
            <a:endParaRPr lang="en-US"/>
          </a:p>
        </p:txBody>
      </p:sp>
    </p:spTree>
    <p:extLst>
      <p:ext uri="{BB962C8B-B14F-4D97-AF65-F5344CB8AC3E}">
        <p14:creationId xmlns:p14="http://schemas.microsoft.com/office/powerpoint/2010/main" xmlns="" val="350634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Plan requirements </a:t>
            </a:r>
            <a:r>
              <a:rPr lang="en-US" b="1" dirty="0" smtClean="0"/>
              <a:t>approach:</a:t>
            </a:r>
          </a:p>
          <a:p>
            <a:pPr lvl="1" algn="just"/>
            <a:r>
              <a:rPr lang="en-US" b="1" dirty="0" smtClean="0"/>
              <a:t> </a:t>
            </a:r>
            <a:r>
              <a:rPr lang="en-US" dirty="0"/>
              <a:t>Each project team should plan how it will handle its requirements development and management activities. </a:t>
            </a:r>
            <a:endParaRPr lang="en-US" dirty="0" smtClean="0"/>
          </a:p>
          <a:p>
            <a:pPr lvl="1" algn="just"/>
            <a:r>
              <a:rPr lang="en-US" dirty="0" smtClean="0"/>
              <a:t>An </a:t>
            </a:r>
            <a:r>
              <a:rPr lang="en-US" dirty="0"/>
              <a:t>elicitation plan helps ensure that you identify and obtain input from appropriate stakeholders at the right stages of the project using the most appropriate techniques. </a:t>
            </a:r>
            <a:endParaRPr lang="en-US" dirty="0" smtClean="0"/>
          </a:p>
          <a:p>
            <a:pPr lvl="1" algn="just"/>
            <a:r>
              <a:rPr lang="en-US" dirty="0" smtClean="0"/>
              <a:t>The </a:t>
            </a:r>
            <a:r>
              <a:rPr lang="en-US" dirty="0"/>
              <a:t>BA and project manager should work together to ensure that tasks and deliverables related to requirements engineering appear in the project management plan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14</a:t>
            </a:fld>
            <a:endParaRPr lang="en-US"/>
          </a:p>
        </p:txBody>
      </p:sp>
    </p:spTree>
    <p:extLst>
      <p:ext uri="{BB962C8B-B14F-4D97-AF65-F5344CB8AC3E}">
        <p14:creationId xmlns:p14="http://schemas.microsoft.com/office/powerpoint/2010/main" xmlns="" val="395152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Estimate requirements </a:t>
            </a:r>
            <a:r>
              <a:rPr lang="en-US" b="1" dirty="0" smtClean="0"/>
              <a:t>effort:</a:t>
            </a:r>
          </a:p>
          <a:p>
            <a:pPr lvl="1" algn="just"/>
            <a:r>
              <a:rPr lang="en-US" b="1" dirty="0" smtClean="0"/>
              <a:t> </a:t>
            </a:r>
            <a:r>
              <a:rPr lang="en-US" i="1" dirty="0"/>
              <a:t>S</a:t>
            </a:r>
            <a:r>
              <a:rPr lang="en-US" dirty="0"/>
              <a:t>takeholders often want to know how long it’s going to take to develop the requirements for a project and what percentage of their total effort should be devoted to requirements development and management. </a:t>
            </a:r>
            <a:endParaRPr lang="en-US" dirty="0" smtClean="0"/>
          </a:p>
          <a:p>
            <a:pPr lvl="1" algn="just"/>
            <a:r>
              <a:rPr lang="en-US" dirty="0" smtClean="0"/>
              <a:t>Naturally</a:t>
            </a:r>
            <a:r>
              <a:rPr lang="en-US" dirty="0"/>
              <a:t>, this depends on many factors. Consider the factors that would indicate that you should spend either more or less time than average to ensure the requirements lay a solid foundation for development (</a:t>
            </a:r>
            <a:r>
              <a:rPr lang="en-US" dirty="0" err="1"/>
              <a:t>Wiegers</a:t>
            </a:r>
            <a:r>
              <a:rPr lang="en-US" dirty="0"/>
              <a:t> 2006).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15</a:t>
            </a:fld>
            <a:endParaRPr lang="en-US"/>
          </a:p>
        </p:txBody>
      </p:sp>
    </p:spTree>
    <p:extLst>
      <p:ext uri="{BB962C8B-B14F-4D97-AF65-F5344CB8AC3E}">
        <p14:creationId xmlns:p14="http://schemas.microsoft.com/office/powerpoint/2010/main" xmlns="" val="272603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181600"/>
          </a:xfrm>
        </p:spPr>
        <p:txBody>
          <a:bodyPr>
            <a:normAutofit fontScale="92500" lnSpcReduction="20000"/>
          </a:bodyPr>
          <a:lstStyle/>
          <a:p>
            <a:r>
              <a:rPr lang="en-US" b="1" dirty="0"/>
              <a:t>Base project plans on </a:t>
            </a:r>
            <a:r>
              <a:rPr lang="en-US" b="1" dirty="0" smtClean="0"/>
              <a:t>requirements:</a:t>
            </a:r>
          </a:p>
          <a:p>
            <a:pPr lvl="1" algn="just"/>
            <a:r>
              <a:rPr lang="en-US" dirty="0" smtClean="0"/>
              <a:t>Develop </a:t>
            </a:r>
            <a:r>
              <a:rPr lang="en-US" dirty="0"/>
              <a:t>plans and schedules for your project iteratively as the scope and detailed requirements become clear. </a:t>
            </a:r>
            <a:endParaRPr lang="en-US" dirty="0" smtClean="0"/>
          </a:p>
          <a:p>
            <a:pPr lvl="1" algn="just"/>
            <a:r>
              <a:rPr lang="en-US" dirty="0" smtClean="0"/>
              <a:t>Begin </a:t>
            </a:r>
            <a:r>
              <a:rPr lang="en-US" dirty="0"/>
              <a:t>by estimating the effort needed to develop the user requirements from the initial product vision and project scope. </a:t>
            </a:r>
            <a:endParaRPr lang="en-US" dirty="0" smtClean="0"/>
          </a:p>
          <a:p>
            <a:pPr lvl="1" algn="just"/>
            <a:r>
              <a:rPr lang="en-US" dirty="0" smtClean="0"/>
              <a:t>Early </a:t>
            </a:r>
            <a:r>
              <a:rPr lang="en-US" dirty="0"/>
              <a:t>cost and schedule estimates based on fuzzy requirements will be highly uncertain, but you can improve the estimates as your understanding of the requirements improves. </a:t>
            </a:r>
            <a:endParaRPr lang="en-US" dirty="0" smtClean="0"/>
          </a:p>
          <a:p>
            <a:pPr lvl="1" algn="just"/>
            <a:r>
              <a:rPr lang="en-US" dirty="0" smtClean="0"/>
              <a:t>On </a:t>
            </a:r>
            <a:r>
              <a:rPr lang="en-US" dirty="0"/>
              <a:t>agile projects, the </a:t>
            </a:r>
            <a:r>
              <a:rPr lang="en-US" dirty="0" err="1"/>
              <a:t>timeboxed</a:t>
            </a:r>
            <a:r>
              <a:rPr lang="en-US" dirty="0"/>
              <a:t> nature of iterations means that planning involves adjusting the scope to fit within the fixed schedule and resource constraints.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16</a:t>
            </a:fld>
            <a:endParaRPr lang="en-US"/>
          </a:p>
        </p:txBody>
      </p:sp>
    </p:spTree>
    <p:extLst>
      <p:ext uri="{BB962C8B-B14F-4D97-AF65-F5344CB8AC3E}">
        <p14:creationId xmlns:p14="http://schemas.microsoft.com/office/powerpoint/2010/main" xmlns="" val="60492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Identify requirements decision </a:t>
            </a:r>
            <a:r>
              <a:rPr lang="en-US" b="1" dirty="0" smtClean="0"/>
              <a:t>makers:</a:t>
            </a:r>
          </a:p>
          <a:p>
            <a:pPr lvl="1" algn="just"/>
            <a:r>
              <a:rPr lang="en-US" b="1" dirty="0" smtClean="0"/>
              <a:t> </a:t>
            </a:r>
            <a:r>
              <a:rPr lang="en-US" dirty="0"/>
              <a:t>Software development involves making many decisions. </a:t>
            </a:r>
            <a:endParaRPr lang="en-US" dirty="0" smtClean="0"/>
          </a:p>
          <a:p>
            <a:pPr lvl="1" algn="just"/>
            <a:r>
              <a:rPr lang="en-US" dirty="0" smtClean="0"/>
              <a:t>Conflicting </a:t>
            </a:r>
            <a:r>
              <a:rPr lang="en-US" dirty="0"/>
              <a:t>user inputs must be resolved, commercial package components must be selected, change requests must be evaluated, and on and on. </a:t>
            </a:r>
            <a:endParaRPr lang="en-US" dirty="0" smtClean="0"/>
          </a:p>
          <a:p>
            <a:pPr lvl="1" algn="just"/>
            <a:r>
              <a:rPr lang="en-US" dirty="0" smtClean="0"/>
              <a:t>Because </a:t>
            </a:r>
            <a:r>
              <a:rPr lang="en-US" dirty="0"/>
              <a:t>so many decisions involve requirements issues, it’s essential for the project team to identify and empower its requirements decision makers, preferably before they confront their first significant decision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17</a:t>
            </a:fld>
            <a:endParaRPr lang="en-US"/>
          </a:p>
        </p:txBody>
      </p:sp>
    </p:spTree>
    <p:extLst>
      <p:ext uri="{BB962C8B-B14F-4D97-AF65-F5344CB8AC3E}">
        <p14:creationId xmlns:p14="http://schemas.microsoft.com/office/powerpoint/2010/main" xmlns="" val="109185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b="1" dirty="0"/>
              <a:t>Renegotiate project commitments when requirements </a:t>
            </a:r>
            <a:r>
              <a:rPr lang="en-US" b="1" dirty="0" smtClean="0"/>
              <a:t>change:</a:t>
            </a:r>
          </a:p>
          <a:p>
            <a:pPr lvl="1" algn="just"/>
            <a:r>
              <a:rPr lang="en-US" b="1" dirty="0" smtClean="0"/>
              <a:t> </a:t>
            </a:r>
            <a:r>
              <a:rPr lang="en-US" dirty="0"/>
              <a:t>A project team makes commitments to deliver specific sets of requirements within a particular schedule and </a:t>
            </a:r>
            <a:r>
              <a:rPr lang="en-US" dirty="0" smtClean="0"/>
              <a:t>budget.</a:t>
            </a:r>
          </a:p>
          <a:p>
            <a:pPr lvl="1" algn="just"/>
            <a:r>
              <a:rPr lang="en-US" dirty="0" smtClean="0"/>
              <a:t>As </a:t>
            </a:r>
            <a:r>
              <a:rPr lang="en-US" dirty="0"/>
              <a:t>you incorporate new requirements into the project, evaluate whether you can still achieve the current commitments with the available resources. </a:t>
            </a:r>
            <a:endParaRPr lang="en-US" dirty="0" smtClean="0"/>
          </a:p>
          <a:p>
            <a:pPr lvl="1" algn="just"/>
            <a:r>
              <a:rPr lang="en-US" dirty="0" smtClean="0"/>
              <a:t>If </a:t>
            </a:r>
            <a:r>
              <a:rPr lang="en-US" dirty="0"/>
              <a:t>not, communicate the project realities to management and negotiate new, realistically achievable commitments (</a:t>
            </a:r>
            <a:r>
              <a:rPr lang="en-US" dirty="0" err="1"/>
              <a:t>Wiegers</a:t>
            </a:r>
            <a:r>
              <a:rPr lang="en-US" dirty="0"/>
              <a:t> 2007; Fisher, </a:t>
            </a:r>
            <a:r>
              <a:rPr lang="en-US" dirty="0" err="1"/>
              <a:t>Ury</a:t>
            </a:r>
            <a:r>
              <a:rPr lang="en-US" dirty="0"/>
              <a:t>, and Patton 2011). </a:t>
            </a:r>
            <a:endParaRPr lang="en-US" dirty="0" smtClean="0"/>
          </a:p>
          <a:p>
            <a:pPr lvl="1" algn="just"/>
            <a:r>
              <a:rPr lang="en-US" dirty="0" smtClean="0"/>
              <a:t>You </a:t>
            </a:r>
            <a:r>
              <a:rPr lang="en-US" dirty="0"/>
              <a:t>might also need to renegotiate commitments as requirements evolve from their fuzzy beginnings with initial implementation estimates to clear, validated requirements</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18</a:t>
            </a:fld>
            <a:endParaRPr lang="en-US"/>
          </a:p>
        </p:txBody>
      </p:sp>
    </p:spTree>
    <p:extLst>
      <p:ext uri="{BB962C8B-B14F-4D97-AF65-F5344CB8AC3E}">
        <p14:creationId xmlns:p14="http://schemas.microsoft.com/office/powerpoint/2010/main" xmlns="" val="16027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lnSpcReduction="10000"/>
          </a:bodyPr>
          <a:lstStyle/>
          <a:p>
            <a:r>
              <a:rPr lang="en-US" b="1" dirty="0"/>
              <a:t>Analyze, document, and manage requirements-related </a:t>
            </a:r>
            <a:r>
              <a:rPr lang="en-US" b="1" dirty="0" smtClean="0"/>
              <a:t>risks:</a:t>
            </a:r>
          </a:p>
          <a:p>
            <a:pPr lvl="1" algn="just"/>
            <a:r>
              <a:rPr lang="en-US" b="1" dirty="0" smtClean="0"/>
              <a:t> </a:t>
            </a:r>
            <a:r>
              <a:rPr lang="en-US" dirty="0"/>
              <a:t>Unanticipated events and conditions can wreak havoc on an unprepared project. </a:t>
            </a:r>
            <a:endParaRPr lang="en-US" dirty="0" smtClean="0"/>
          </a:p>
          <a:p>
            <a:pPr lvl="1" algn="just"/>
            <a:r>
              <a:rPr lang="en-US" dirty="0" smtClean="0"/>
              <a:t>Identify </a:t>
            </a:r>
            <a:r>
              <a:rPr lang="en-US" dirty="0"/>
              <a:t>and document risks related to requirements as part of the project’s risk-management </a:t>
            </a:r>
            <a:r>
              <a:rPr lang="en-US" dirty="0" smtClean="0"/>
              <a:t>activities.</a:t>
            </a:r>
          </a:p>
          <a:p>
            <a:pPr lvl="1" algn="just"/>
            <a:r>
              <a:rPr lang="en-US" dirty="0" smtClean="0"/>
              <a:t>Brainstorm </a:t>
            </a:r>
            <a:r>
              <a:rPr lang="en-US" dirty="0"/>
              <a:t>approaches to mitigate or prevent these risks, implement the mitigation actions, and track their progress and effectiveness.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19</a:t>
            </a:fld>
            <a:endParaRPr lang="en-US"/>
          </a:p>
        </p:txBody>
      </p:sp>
    </p:spTree>
    <p:extLst>
      <p:ext uri="{BB962C8B-B14F-4D97-AF65-F5344CB8AC3E}">
        <p14:creationId xmlns:p14="http://schemas.microsoft.com/office/powerpoint/2010/main" xmlns="" val="20261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Good practices: Requirements </a:t>
            </a:r>
            <a:r>
              <a:rPr lang="en-US" dirty="0" smtClean="0"/>
              <a:t>management</a:t>
            </a:r>
          </a:p>
          <a:p>
            <a:r>
              <a:rPr lang="en-US" dirty="0" smtClean="0"/>
              <a:t>Good </a:t>
            </a:r>
            <a:r>
              <a:rPr lang="en-US" dirty="0"/>
              <a:t>practices: Knowledge . . . . . . . . . . . . . </a:t>
            </a:r>
            <a:r>
              <a:rPr lang="en-US" dirty="0" smtClean="0"/>
              <a:t>.</a:t>
            </a:r>
            <a:endParaRPr lang="en-US" dirty="0"/>
          </a:p>
          <a:p>
            <a:r>
              <a:rPr lang="en-US" dirty="0" smtClean="0"/>
              <a:t>Good </a:t>
            </a:r>
            <a:r>
              <a:rPr lang="en-US" dirty="0"/>
              <a:t>practices: Project management . . . .</a:t>
            </a:r>
          </a:p>
          <a:p>
            <a:r>
              <a:rPr lang="en-US" dirty="0" smtClean="0"/>
              <a:t>Getting </a:t>
            </a:r>
            <a:r>
              <a:rPr lang="en-US" dirty="0"/>
              <a:t>started with new practices . . . . </a:t>
            </a:r>
          </a:p>
          <a:p>
            <a:endParaRPr lang="en-US" dirty="0"/>
          </a:p>
        </p:txBody>
      </p:sp>
    </p:spTree>
    <p:extLst>
      <p:ext uri="{BB962C8B-B14F-4D97-AF65-F5344CB8AC3E}">
        <p14:creationId xmlns:p14="http://schemas.microsoft.com/office/powerpoint/2010/main" xmlns="" val="85681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lnSpcReduction="10000"/>
          </a:bodyPr>
          <a:lstStyle/>
          <a:p>
            <a:r>
              <a:rPr lang="en-US" b="1" dirty="0"/>
              <a:t>Track the effort spent on </a:t>
            </a:r>
            <a:r>
              <a:rPr lang="en-US" b="1" dirty="0" smtClean="0"/>
              <a:t>requirements:</a:t>
            </a:r>
          </a:p>
          <a:p>
            <a:pPr lvl="1" algn="just"/>
            <a:r>
              <a:rPr lang="en-US" b="1" dirty="0" smtClean="0"/>
              <a:t> </a:t>
            </a:r>
            <a:r>
              <a:rPr lang="en-US" dirty="0"/>
              <a:t>To improve your ability to estimate the resources needed for requirements work on future projects, record the effort your team expends on requirements development and management activities (</a:t>
            </a:r>
            <a:r>
              <a:rPr lang="en-US" dirty="0" err="1"/>
              <a:t>Wiegers</a:t>
            </a:r>
            <a:r>
              <a:rPr lang="en-US" dirty="0"/>
              <a:t> 2006). </a:t>
            </a:r>
            <a:endParaRPr lang="en-US" dirty="0" smtClean="0"/>
          </a:p>
          <a:p>
            <a:pPr lvl="1" algn="just"/>
            <a:r>
              <a:rPr lang="en-US" dirty="0" smtClean="0"/>
              <a:t>Monitor </a:t>
            </a:r>
            <a:r>
              <a:rPr lang="en-US" dirty="0"/>
              <a:t>the effect that your requirements activities have on the project to help judge the return on your investment in requirements engineering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20</a:t>
            </a:fld>
            <a:endParaRPr lang="en-US"/>
          </a:p>
        </p:txBody>
      </p:sp>
    </p:spTree>
    <p:extLst>
      <p:ext uri="{BB962C8B-B14F-4D97-AF65-F5344CB8AC3E}">
        <p14:creationId xmlns:p14="http://schemas.microsoft.com/office/powerpoint/2010/main" xmlns="" val="328626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Review lessons learned regarding requirements on other </a:t>
            </a:r>
            <a:r>
              <a:rPr lang="en-US" b="1" dirty="0" smtClean="0"/>
              <a:t>projects:</a:t>
            </a:r>
          </a:p>
          <a:p>
            <a:pPr lvl="1" algn="just"/>
            <a:r>
              <a:rPr lang="en-US" b="1" dirty="0" smtClean="0"/>
              <a:t> </a:t>
            </a:r>
            <a:r>
              <a:rPr lang="en-US" dirty="0"/>
              <a:t>A learning organization conducts periodic retrospectives to collect lessons learned from completed projects or from earlier iterations of the current project (</a:t>
            </a:r>
            <a:r>
              <a:rPr lang="en-US" dirty="0" err="1"/>
              <a:t>Kerth</a:t>
            </a:r>
            <a:r>
              <a:rPr lang="en-US" dirty="0"/>
              <a:t> 2001; Derby and Larsen 2006; </a:t>
            </a:r>
            <a:r>
              <a:rPr lang="en-US" dirty="0" err="1"/>
              <a:t>Wiegers</a:t>
            </a:r>
            <a:r>
              <a:rPr lang="en-US" dirty="0"/>
              <a:t> 2007). </a:t>
            </a:r>
            <a:endParaRPr lang="en-US" dirty="0" smtClean="0"/>
          </a:p>
          <a:p>
            <a:pPr lvl="1" algn="just"/>
            <a:r>
              <a:rPr lang="en-US" dirty="0" smtClean="0"/>
              <a:t>Studying </a:t>
            </a:r>
            <a:r>
              <a:rPr lang="en-US" dirty="0"/>
              <a:t>the lessons learned from previous requirements experiences can help project managers and business analysts steer a more confident course in the future.</a:t>
            </a:r>
          </a:p>
        </p:txBody>
      </p:sp>
      <p:sp>
        <p:nvSpPr>
          <p:cNvPr id="4" name="Slide Number Placeholder 3"/>
          <p:cNvSpPr>
            <a:spLocks noGrp="1"/>
          </p:cNvSpPr>
          <p:nvPr>
            <p:ph type="sldNum" sz="quarter" idx="12"/>
          </p:nvPr>
        </p:nvSpPr>
        <p:spPr/>
        <p:txBody>
          <a:bodyPr/>
          <a:lstStyle/>
          <a:p>
            <a:fld id="{43A3F630-EDB4-4719-A0AA-067CC114C37D}" type="slidenum">
              <a:rPr lang="en-US" smtClean="0"/>
              <a:pPr/>
              <a:t>21</a:t>
            </a:fld>
            <a:endParaRPr lang="en-US"/>
          </a:p>
        </p:txBody>
      </p:sp>
    </p:spTree>
    <p:extLst>
      <p:ext uri="{BB962C8B-B14F-4D97-AF65-F5344CB8AC3E}">
        <p14:creationId xmlns:p14="http://schemas.microsoft.com/office/powerpoint/2010/main" xmlns="" val="700606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Getting Started With New Practices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423988"/>
            <a:ext cx="8686800" cy="48244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pPr/>
              <a:t>22</a:t>
            </a:fld>
            <a:endParaRPr lang="en-US"/>
          </a:p>
        </p:txBody>
      </p:sp>
    </p:spTree>
    <p:extLst>
      <p:ext uri="{BB962C8B-B14F-4D97-AF65-F5344CB8AC3E}">
        <p14:creationId xmlns:p14="http://schemas.microsoft.com/office/powerpoint/2010/main" xmlns="" val="2510468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624013"/>
            <a:ext cx="8763000" cy="5081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pPr/>
              <a:t>23</a:t>
            </a:fld>
            <a:endParaRPr lang="en-US"/>
          </a:p>
        </p:txBody>
      </p:sp>
    </p:spTree>
    <p:extLst>
      <p:ext uri="{BB962C8B-B14F-4D97-AF65-F5344CB8AC3E}">
        <p14:creationId xmlns:p14="http://schemas.microsoft.com/office/powerpoint/2010/main" xmlns="" val="297754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Good practices: Requirements management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5334000"/>
          </a:xfrm>
        </p:spPr>
        <p:txBody>
          <a:bodyPr>
            <a:normAutofit fontScale="77500" lnSpcReduction="20000"/>
          </a:bodyPr>
          <a:lstStyle/>
          <a:p>
            <a:pPr algn="just"/>
            <a:r>
              <a:rPr lang="en-US" dirty="0"/>
              <a:t>After you have the initial requirements for a body of work in hand, you must cope with the inevitable changes that customers, managers, marketing, the development team, and others request during development. </a:t>
            </a:r>
            <a:endParaRPr lang="en-US" dirty="0" smtClean="0"/>
          </a:p>
          <a:p>
            <a:pPr algn="just"/>
            <a:r>
              <a:rPr lang="en-US" dirty="0" smtClean="0"/>
              <a:t>Effective </a:t>
            </a:r>
            <a:r>
              <a:rPr lang="en-US" dirty="0"/>
              <a:t>change management demands a process for proposing changes, evaluating their potential cost and impact on the project, and making sure that appropriate stakeholders make sensible business decisions about which proposed changes to incorporate.</a:t>
            </a:r>
          </a:p>
          <a:p>
            <a:pPr algn="just"/>
            <a:r>
              <a:rPr lang="en-US" dirty="0"/>
              <a:t>Well-established configuration management practices are a prerequisite for effective requirements management. </a:t>
            </a:r>
            <a:endParaRPr lang="en-US" dirty="0" smtClean="0"/>
          </a:p>
          <a:p>
            <a:pPr algn="just"/>
            <a:r>
              <a:rPr lang="en-US" dirty="0" smtClean="0"/>
              <a:t>The </a:t>
            </a:r>
            <a:r>
              <a:rPr lang="en-US" dirty="0"/>
              <a:t>same version control tools that you use to control your code base can manage your requirements documents. </a:t>
            </a:r>
            <a:endParaRPr lang="en-US" dirty="0" smtClean="0"/>
          </a:p>
          <a:p>
            <a:pPr algn="just"/>
            <a:r>
              <a:rPr lang="en-US" dirty="0" smtClean="0"/>
              <a:t>Even </a:t>
            </a:r>
            <a:r>
              <a:rPr lang="en-US" dirty="0"/>
              <a:t>better, store requirements in a requirements management tool, which provides many capabilities to perform these practices.</a:t>
            </a:r>
          </a:p>
        </p:txBody>
      </p:sp>
      <p:sp>
        <p:nvSpPr>
          <p:cNvPr id="4" name="Slide Number Placeholder 3"/>
          <p:cNvSpPr>
            <a:spLocks noGrp="1"/>
          </p:cNvSpPr>
          <p:nvPr>
            <p:ph type="sldNum" sz="quarter" idx="12"/>
          </p:nvPr>
        </p:nvSpPr>
        <p:spPr/>
        <p:txBody>
          <a:bodyPr/>
          <a:lstStyle/>
          <a:p>
            <a:fld id="{43A3F630-EDB4-4719-A0AA-067CC114C37D}" type="slidenum">
              <a:rPr lang="en-US" smtClean="0"/>
              <a:pPr/>
              <a:t>3</a:t>
            </a:fld>
            <a:endParaRPr lang="en-US"/>
          </a:p>
        </p:txBody>
      </p:sp>
    </p:spTree>
    <p:extLst>
      <p:ext uri="{BB962C8B-B14F-4D97-AF65-F5344CB8AC3E}">
        <p14:creationId xmlns:p14="http://schemas.microsoft.com/office/powerpoint/2010/main" xmlns="" val="343833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Establish a requirements change control process </a:t>
            </a:r>
            <a:r>
              <a:rPr lang="en-US" b="1" dirty="0" smtClean="0"/>
              <a:t>:</a:t>
            </a:r>
          </a:p>
          <a:p>
            <a:pPr lvl="1" algn="just"/>
            <a:r>
              <a:rPr lang="en-US" dirty="0" smtClean="0"/>
              <a:t>Rather </a:t>
            </a:r>
            <a:r>
              <a:rPr lang="en-US" dirty="0"/>
              <a:t>than stifling change or hoping changes don’t happen, accept the fact that they will and establish a mechanism to prevent rampant changes from causing chaos. </a:t>
            </a:r>
            <a:endParaRPr lang="en-US" dirty="0" smtClean="0"/>
          </a:p>
          <a:p>
            <a:pPr lvl="1" algn="just"/>
            <a:r>
              <a:rPr lang="en-US" dirty="0" smtClean="0"/>
              <a:t>Your </a:t>
            </a:r>
            <a:r>
              <a:rPr lang="en-US" dirty="0"/>
              <a:t>change process should define how requirements changes are proposed, analyzed, and resolved. Manage all proposed changes through this process. </a:t>
            </a:r>
            <a:endParaRPr lang="en-US" dirty="0" smtClean="0"/>
          </a:p>
          <a:p>
            <a:pPr lvl="1" algn="just"/>
            <a:r>
              <a:rPr lang="en-US" dirty="0" smtClean="0"/>
              <a:t>Defect-tracking </a:t>
            </a:r>
            <a:r>
              <a:rPr lang="en-US" dirty="0"/>
              <a:t>tools can support the change control process. Charter a small group of project stakeholders as a change control board (CCB) to evaluate proposed requirements changes, decide which ones to accept, and set implementation priorities or target releases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4</a:t>
            </a:fld>
            <a:endParaRPr lang="en-US"/>
          </a:p>
        </p:txBody>
      </p:sp>
    </p:spTree>
    <p:extLst>
      <p:ext uri="{BB962C8B-B14F-4D97-AF65-F5344CB8AC3E}">
        <p14:creationId xmlns:p14="http://schemas.microsoft.com/office/powerpoint/2010/main" xmlns="" val="34958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Perform impact analysis on </a:t>
            </a:r>
            <a:r>
              <a:rPr lang="en-US" b="1" dirty="0" smtClean="0"/>
              <a:t>requirements changes:</a:t>
            </a:r>
          </a:p>
          <a:p>
            <a:pPr lvl="1" algn="just"/>
            <a:r>
              <a:rPr lang="en-US" b="1" dirty="0" smtClean="0"/>
              <a:t> </a:t>
            </a:r>
            <a:r>
              <a:rPr lang="en-US" dirty="0"/>
              <a:t>Impact analysis is an important element of the change process that helps the CCB make informed business decisions. </a:t>
            </a:r>
            <a:endParaRPr lang="en-US" dirty="0" smtClean="0"/>
          </a:p>
          <a:p>
            <a:pPr lvl="1" algn="just"/>
            <a:r>
              <a:rPr lang="en-US" dirty="0" smtClean="0"/>
              <a:t>Evaluate </a:t>
            </a:r>
            <a:r>
              <a:rPr lang="en-US" dirty="0"/>
              <a:t>each proposed requirement change to assess the effect it will have on the project. Use the requirements traceability matrix to identify the other requirements, design elements, source code, and tests that you might need to modify. </a:t>
            </a:r>
            <a:endParaRPr lang="en-US" dirty="0" smtClean="0"/>
          </a:p>
          <a:p>
            <a:pPr lvl="1" algn="just"/>
            <a:r>
              <a:rPr lang="en-US" dirty="0" smtClean="0"/>
              <a:t>Identify </a:t>
            </a:r>
            <a:r>
              <a:rPr lang="en-US" dirty="0"/>
              <a:t>the tasks required to implement the change and estimate the effort needed to perform those tasks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5</a:t>
            </a:fld>
            <a:endParaRPr lang="en-US"/>
          </a:p>
        </p:txBody>
      </p:sp>
    </p:spTree>
    <p:extLst>
      <p:ext uri="{BB962C8B-B14F-4D97-AF65-F5344CB8AC3E}">
        <p14:creationId xmlns:p14="http://schemas.microsoft.com/office/powerpoint/2010/main" xmlns="" val="403664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Establish baselines and control versions of requirements </a:t>
            </a:r>
            <a:r>
              <a:rPr lang="en-US" b="1" dirty="0" smtClean="0"/>
              <a:t>sets:</a:t>
            </a:r>
          </a:p>
          <a:p>
            <a:pPr lvl="1" algn="just"/>
            <a:r>
              <a:rPr lang="en-US" b="1" dirty="0" smtClean="0"/>
              <a:t> </a:t>
            </a:r>
            <a:r>
              <a:rPr lang="en-US" dirty="0"/>
              <a:t>A baseline defines a set of agreed-upon requirements, typically for a specific release or iteration. </a:t>
            </a:r>
            <a:endParaRPr lang="en-US" dirty="0" smtClean="0"/>
          </a:p>
          <a:p>
            <a:pPr lvl="1" algn="just"/>
            <a:r>
              <a:rPr lang="en-US" dirty="0" smtClean="0"/>
              <a:t>After </a:t>
            </a:r>
            <a:r>
              <a:rPr lang="en-US" dirty="0"/>
              <a:t>the requirements have been baselined, changes should be made only through the project’s change control process every version of the requirements specification a unique identifier to avoid confusion between drafts and baselines and between previous and current versions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6</a:t>
            </a:fld>
            <a:endParaRPr lang="en-US"/>
          </a:p>
        </p:txBody>
      </p:sp>
    </p:spTree>
    <p:extLst>
      <p:ext uri="{BB962C8B-B14F-4D97-AF65-F5344CB8AC3E}">
        <p14:creationId xmlns:p14="http://schemas.microsoft.com/office/powerpoint/2010/main" xmlns="" val="160689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Maintain a history of requirements </a:t>
            </a:r>
            <a:r>
              <a:rPr lang="en-US" b="1" dirty="0" smtClean="0"/>
              <a:t>changes:</a:t>
            </a:r>
          </a:p>
          <a:p>
            <a:pPr lvl="1" algn="just"/>
            <a:r>
              <a:rPr lang="en-US" dirty="0" smtClean="0"/>
              <a:t>Retain </a:t>
            </a:r>
            <a:r>
              <a:rPr lang="en-US" dirty="0"/>
              <a:t>a history of the changes made to individual requirements. </a:t>
            </a:r>
            <a:endParaRPr lang="en-US" dirty="0" smtClean="0"/>
          </a:p>
          <a:p>
            <a:pPr lvl="1" algn="just"/>
            <a:r>
              <a:rPr lang="en-US" dirty="0" smtClean="0"/>
              <a:t>Sometimes </a:t>
            </a:r>
            <a:r>
              <a:rPr lang="en-US" dirty="0"/>
              <a:t>you need to revert to an earlier version of a requirement or want to know how a requirement came to be in its current form. </a:t>
            </a:r>
            <a:endParaRPr lang="en-US" dirty="0" smtClean="0"/>
          </a:p>
          <a:p>
            <a:pPr lvl="1" algn="just"/>
            <a:r>
              <a:rPr lang="en-US" dirty="0" smtClean="0"/>
              <a:t>Record </a:t>
            </a:r>
            <a:r>
              <a:rPr lang="en-US" dirty="0"/>
              <a:t>the dates that requirements were changed, the changes that were made, who made each change, and why. </a:t>
            </a:r>
            <a:endParaRPr lang="en-US" dirty="0" smtClean="0"/>
          </a:p>
          <a:p>
            <a:pPr lvl="1" algn="just"/>
            <a:r>
              <a:rPr lang="en-US" dirty="0" smtClean="0"/>
              <a:t>A </a:t>
            </a:r>
            <a:r>
              <a:rPr lang="en-US" dirty="0"/>
              <a:t>version control tool or requirements management tool can help with these tasks.</a:t>
            </a:r>
          </a:p>
        </p:txBody>
      </p:sp>
      <p:sp>
        <p:nvSpPr>
          <p:cNvPr id="4" name="Slide Number Placeholder 3"/>
          <p:cNvSpPr>
            <a:spLocks noGrp="1"/>
          </p:cNvSpPr>
          <p:nvPr>
            <p:ph type="sldNum" sz="quarter" idx="12"/>
          </p:nvPr>
        </p:nvSpPr>
        <p:spPr/>
        <p:txBody>
          <a:bodyPr/>
          <a:lstStyle/>
          <a:p>
            <a:fld id="{43A3F630-EDB4-4719-A0AA-067CC114C37D}" type="slidenum">
              <a:rPr lang="en-US" smtClean="0"/>
              <a:pPr/>
              <a:t>7</a:t>
            </a:fld>
            <a:endParaRPr lang="en-US"/>
          </a:p>
        </p:txBody>
      </p:sp>
    </p:spTree>
    <p:extLst>
      <p:ext uri="{BB962C8B-B14F-4D97-AF65-F5344CB8AC3E}">
        <p14:creationId xmlns:p14="http://schemas.microsoft.com/office/powerpoint/2010/main" xmlns="" val="146452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Track the status of each </a:t>
            </a:r>
            <a:r>
              <a:rPr lang="en-US" b="1" dirty="0" smtClean="0"/>
              <a:t>requirement:</a:t>
            </a:r>
          </a:p>
          <a:p>
            <a:pPr lvl="1" algn="just"/>
            <a:r>
              <a:rPr lang="en-US" b="1" dirty="0" smtClean="0"/>
              <a:t> </a:t>
            </a:r>
            <a:r>
              <a:rPr lang="en-US" dirty="0"/>
              <a:t>Establish a repository with one record for each discrete requirement of any type that affects implementation. </a:t>
            </a:r>
            <a:endParaRPr lang="en-US" dirty="0" smtClean="0"/>
          </a:p>
          <a:p>
            <a:pPr lvl="1" algn="just"/>
            <a:r>
              <a:rPr lang="en-US" dirty="0" smtClean="0"/>
              <a:t>Store </a:t>
            </a:r>
            <a:r>
              <a:rPr lang="en-US" dirty="0"/>
              <a:t>key attributes about each requirement, including its status (such as proposed, approved, implemented, or verified), so you can monitor the number of requirements in each status category at any time. </a:t>
            </a:r>
            <a:endParaRPr lang="en-US" dirty="0" smtClean="0"/>
          </a:p>
          <a:p>
            <a:pPr lvl="1" algn="just"/>
            <a:r>
              <a:rPr lang="en-US" dirty="0" smtClean="0"/>
              <a:t>Tracking </a:t>
            </a:r>
            <a:r>
              <a:rPr lang="en-US" dirty="0"/>
              <a:t>the status of each requirement as it moves through development and system testing provides insight into overall project status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8</a:t>
            </a:fld>
            <a:endParaRPr lang="en-US"/>
          </a:p>
        </p:txBody>
      </p:sp>
    </p:spTree>
    <p:extLst>
      <p:ext uri="{BB962C8B-B14F-4D97-AF65-F5344CB8AC3E}">
        <p14:creationId xmlns:p14="http://schemas.microsoft.com/office/powerpoint/2010/main" xmlns="" val="47407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Track requirements </a:t>
            </a:r>
            <a:r>
              <a:rPr lang="en-US" b="1" dirty="0" smtClean="0"/>
              <a:t>issues:</a:t>
            </a:r>
          </a:p>
          <a:p>
            <a:pPr lvl="1" algn="just"/>
            <a:r>
              <a:rPr lang="en-US" b="1" dirty="0" smtClean="0"/>
              <a:t> </a:t>
            </a:r>
            <a:r>
              <a:rPr lang="en-US" dirty="0"/>
              <a:t>When busy people are working on a complex project, it’s easy to lose sight of the many issues that arise, including questions about requirements that need resolution, gaps to eradicate, and issues arising from requirements reviews. </a:t>
            </a:r>
            <a:endParaRPr lang="en-US" dirty="0" smtClean="0"/>
          </a:p>
          <a:p>
            <a:pPr lvl="1" algn="just"/>
            <a:r>
              <a:rPr lang="en-US" dirty="0" smtClean="0"/>
              <a:t>Issue-tracking </a:t>
            </a:r>
            <a:r>
              <a:rPr lang="en-US" dirty="0"/>
              <a:t>tools can keep these items from falling through the cracks. Assign a single owner to each issue. </a:t>
            </a:r>
            <a:endParaRPr lang="en-US" dirty="0" smtClean="0"/>
          </a:p>
          <a:p>
            <a:pPr lvl="1" algn="just"/>
            <a:r>
              <a:rPr lang="en-US" dirty="0" smtClean="0"/>
              <a:t>Monitor </a:t>
            </a:r>
            <a:r>
              <a:rPr lang="en-US" dirty="0"/>
              <a:t>the status of requirement issues to determine the overall state of the requirements </a:t>
            </a:r>
          </a:p>
        </p:txBody>
      </p:sp>
      <p:sp>
        <p:nvSpPr>
          <p:cNvPr id="4" name="Slide Number Placeholder 3"/>
          <p:cNvSpPr>
            <a:spLocks noGrp="1"/>
          </p:cNvSpPr>
          <p:nvPr>
            <p:ph type="sldNum" sz="quarter" idx="12"/>
          </p:nvPr>
        </p:nvSpPr>
        <p:spPr/>
        <p:txBody>
          <a:bodyPr/>
          <a:lstStyle/>
          <a:p>
            <a:fld id="{43A3F630-EDB4-4719-A0AA-067CC114C37D}" type="slidenum">
              <a:rPr lang="en-US" smtClean="0"/>
              <a:pPr/>
              <a:t>9</a:t>
            </a:fld>
            <a:endParaRPr lang="en-US"/>
          </a:p>
        </p:txBody>
      </p:sp>
    </p:spTree>
    <p:extLst>
      <p:ext uri="{BB962C8B-B14F-4D97-AF65-F5344CB8AC3E}">
        <p14:creationId xmlns:p14="http://schemas.microsoft.com/office/powerpoint/2010/main" xmlns="" val="3256599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1736</Words>
  <Application>Microsoft Office PowerPoint</Application>
  <PresentationFormat>On-screen Show (4:3)</PresentationFormat>
  <Paragraphs>133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Software Requirements Engineering</vt:lpstr>
      <vt:lpstr>Agenda</vt:lpstr>
      <vt:lpstr>Good practices: Requirements management</vt:lpstr>
      <vt:lpstr>Cont..</vt:lpstr>
      <vt:lpstr>Cont..</vt:lpstr>
      <vt:lpstr>Cont..</vt:lpstr>
      <vt:lpstr>Cont..</vt:lpstr>
      <vt:lpstr>Cont..</vt:lpstr>
      <vt:lpstr>Cont..</vt:lpstr>
      <vt:lpstr>Cont..</vt:lpstr>
      <vt:lpstr>Cont..</vt:lpstr>
      <vt:lpstr>Good practices: Project management</vt:lpstr>
      <vt:lpstr>Cont..</vt:lpstr>
      <vt:lpstr>Cont..</vt:lpstr>
      <vt:lpstr>Cont..</vt:lpstr>
      <vt:lpstr>Cont..</vt:lpstr>
      <vt:lpstr>Cont..</vt:lpstr>
      <vt:lpstr>Cont..</vt:lpstr>
      <vt:lpstr>Cont..</vt:lpstr>
      <vt:lpstr>Cont..</vt:lpstr>
      <vt:lpstr>Cont..</vt:lpstr>
      <vt:lpstr>Getting Started With New Practices</vt:lpstr>
      <vt:lpstr>Cont..</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Faisal Javed</cp:lastModifiedBy>
  <cp:revision>21</cp:revision>
  <dcterms:created xsi:type="dcterms:W3CDTF">2017-02-18T04:35:16Z</dcterms:created>
  <dcterms:modified xsi:type="dcterms:W3CDTF">2017-11-22T02:54:20Z</dcterms:modified>
</cp:coreProperties>
</file>