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AC9118-605B-4EFC-8C62-BCC47FF187C8}" type="datetimeFigureOut">
              <a:rPr lang="en-US" smtClean="0"/>
              <a:t>10/3/2017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4CD894-9FC0-4F6F-91AA-62885D077110}" type="slidenum">
              <a:rPr lang="en-US" smtClean="0"/>
              <a:t>‹#›</a:t>
            </a:fld>
            <a:endParaRPr lang="en-US"/>
          </a:p>
        </p:txBody>
      </p:sp>
    </p:spTree>
    <p:extLst>
      <p:ext uri="{BB962C8B-B14F-4D97-AF65-F5344CB8AC3E}">
        <p14:creationId xmlns:p14="http://schemas.microsoft.com/office/powerpoint/2010/main" val="902249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460A31F-81F4-4F60-A7E1-B41DB8722149}" type="datetime1">
              <a:rPr lang="en-US" smtClean="0"/>
              <a:t>10/3/2017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3934837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B1C010-73F3-43CF-9EA4-299BF5E74268}" type="datetime1">
              <a:rPr lang="en-US" smtClean="0"/>
              <a:t>10/3/2017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366846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FCF92F-4E74-4DF8-ADCF-3F83B310D2B3}" type="datetime1">
              <a:rPr lang="en-US" smtClean="0"/>
              <a:t>10/3/2017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3255208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D960A1-8C50-430F-A0F4-05A12D0DF571}" type="datetime1">
              <a:rPr lang="en-US" smtClean="0"/>
              <a:t>10/3/2017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967505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E1AD20-6F7F-4476-8F81-3219F7E9CC00}" type="datetime1">
              <a:rPr lang="en-US" smtClean="0"/>
              <a:t>10/3/2017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250997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3C479A-48C2-4A4B-80EF-A7EC6E500A48}" type="datetime1">
              <a:rPr lang="en-US" smtClean="0"/>
              <a:t>10/3/2017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1187443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E2548E-5980-4F28-8E28-EFD3A55455EA}" type="datetime1">
              <a:rPr lang="en-US" smtClean="0"/>
              <a:t>10/3/2017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1705882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288E69-53C9-46B4-9EC5-2C2E43FAEB79}" type="datetime1">
              <a:rPr lang="en-US" smtClean="0"/>
              <a:t>10/3/2017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766278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338013-81EB-427C-AECB-3E9C5E590CC0}" type="datetime1">
              <a:rPr lang="en-US" smtClean="0"/>
              <a:t>10/3/2017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3547828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F94FAB-34FD-4770-AF65-3EAEB30B79D2}" type="datetime1">
              <a:rPr lang="en-US" smtClean="0"/>
              <a:t>10/3/2017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2445406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DCC1CF-5D97-43A2-A6CC-30697A0BFF00}" type="datetime1">
              <a:rPr lang="en-US" smtClean="0"/>
              <a:t>10/3/2017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1585542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42F214-BF85-4F1D-8756-B0F3CE34FA7E}" type="datetime1">
              <a:rPr lang="en-US" smtClean="0"/>
              <a:t>10/3/2017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A3F630-EDB4-4719-A0AA-067CC114C37D}" type="slidenum">
              <a:rPr lang="en-US" smtClean="0"/>
              <a:t>‹#›</a:t>
            </a:fld>
            <a:endParaRPr lang="en-US"/>
          </a:p>
        </p:txBody>
      </p:sp>
    </p:spTree>
    <p:extLst>
      <p:ext uri="{BB962C8B-B14F-4D97-AF65-F5344CB8AC3E}">
        <p14:creationId xmlns:p14="http://schemas.microsoft.com/office/powerpoint/2010/main" val="810969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1470025"/>
          </a:xfrm>
        </p:spPr>
        <p:txBody>
          <a:bodyPr/>
          <a:lstStyle/>
          <a:p>
            <a:r>
              <a:rPr lang="en-US" b="1" dirty="0" smtClean="0"/>
              <a:t>Software Requirements Engineering</a:t>
            </a:r>
            <a:endParaRPr lang="en-US" b="1" dirty="0"/>
          </a:p>
        </p:txBody>
      </p:sp>
      <p:sp>
        <p:nvSpPr>
          <p:cNvPr id="3" name="Subtitle 2"/>
          <p:cNvSpPr>
            <a:spLocks noGrp="1"/>
          </p:cNvSpPr>
          <p:nvPr>
            <p:ph type="subTitle" idx="1"/>
          </p:nvPr>
        </p:nvSpPr>
        <p:spPr>
          <a:xfrm>
            <a:off x="1143000" y="2667000"/>
            <a:ext cx="6400800" cy="2362200"/>
          </a:xfrm>
        </p:spPr>
        <p:txBody>
          <a:bodyPr>
            <a:normAutofit fontScale="92500" lnSpcReduction="20000"/>
          </a:bodyPr>
          <a:lstStyle/>
          <a:p>
            <a:r>
              <a:rPr lang="en-US" dirty="0" smtClean="0">
                <a:solidFill>
                  <a:schemeClr val="tx1"/>
                </a:solidFill>
              </a:rPr>
              <a:t>By</a:t>
            </a:r>
          </a:p>
          <a:p>
            <a:r>
              <a:rPr lang="en-US" dirty="0" err="1" smtClean="0">
                <a:solidFill>
                  <a:schemeClr val="tx1"/>
                </a:solidFill>
              </a:rPr>
              <a:t>Abid</a:t>
            </a:r>
            <a:r>
              <a:rPr lang="en-US" dirty="0" smtClean="0">
                <a:solidFill>
                  <a:schemeClr val="tx1"/>
                </a:solidFill>
              </a:rPr>
              <a:t> Ali</a:t>
            </a:r>
          </a:p>
          <a:p>
            <a:r>
              <a:rPr lang="en-US" dirty="0" smtClean="0">
                <a:solidFill>
                  <a:schemeClr val="tx1"/>
                </a:solidFill>
              </a:rPr>
              <a:t>BS Software Engineering </a:t>
            </a:r>
          </a:p>
          <a:p>
            <a:r>
              <a:rPr lang="en-US" dirty="0">
                <a:solidFill>
                  <a:schemeClr val="tx1"/>
                </a:solidFill>
              </a:rPr>
              <a:t>5</a:t>
            </a:r>
            <a:r>
              <a:rPr lang="en-US" baseline="30000" dirty="0" smtClean="0">
                <a:solidFill>
                  <a:schemeClr val="tx1"/>
                </a:solidFill>
              </a:rPr>
              <a:t>th</a:t>
            </a:r>
            <a:endParaRPr lang="en-US" dirty="0" smtClean="0">
              <a:solidFill>
                <a:schemeClr val="tx1"/>
              </a:solidFill>
            </a:endParaRPr>
          </a:p>
          <a:p>
            <a:r>
              <a:rPr lang="en-US" dirty="0" smtClean="0">
                <a:solidFill>
                  <a:schemeClr val="tx1"/>
                </a:solidFill>
              </a:rPr>
              <a:t>Lecture </a:t>
            </a:r>
            <a:r>
              <a:rPr lang="en-US" dirty="0" smtClean="0">
                <a:solidFill>
                  <a:schemeClr val="tx1"/>
                </a:solidFill>
              </a:rPr>
              <a:t>#7</a:t>
            </a:r>
            <a:endParaRPr lang="en-US" dirty="0" smtClean="0">
              <a:solidFill>
                <a:schemeClr val="tx1"/>
              </a:solidFill>
            </a:endParaRPr>
          </a:p>
          <a:p>
            <a:endParaRPr lang="en-US" b="1" dirty="0"/>
          </a:p>
        </p:txBody>
      </p:sp>
      <p:sp>
        <p:nvSpPr>
          <p:cNvPr id="4" name="Slide Number Placeholder 3"/>
          <p:cNvSpPr>
            <a:spLocks noGrp="1"/>
          </p:cNvSpPr>
          <p:nvPr>
            <p:ph type="sldNum" sz="quarter" idx="12"/>
          </p:nvPr>
        </p:nvSpPr>
        <p:spPr/>
        <p:txBody>
          <a:bodyPr/>
          <a:lstStyle/>
          <a:p>
            <a:fld id="{43A3F630-EDB4-4719-A0AA-067CC114C37D}" type="slidenum">
              <a:rPr lang="en-US" smtClean="0"/>
              <a:t>1</a:t>
            </a:fld>
            <a:endParaRPr lang="en-US"/>
          </a:p>
        </p:txBody>
      </p:sp>
    </p:spTree>
    <p:extLst>
      <p:ext uri="{BB962C8B-B14F-4D97-AF65-F5344CB8AC3E}">
        <p14:creationId xmlns:p14="http://schemas.microsoft.com/office/powerpoint/2010/main" val="3519544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a:bodyPr>
          <a:lstStyle/>
          <a:p>
            <a:r>
              <a:rPr lang="en-US" b="1" dirty="0"/>
              <a:t>Identify project stakeholders and user </a:t>
            </a:r>
            <a:r>
              <a:rPr lang="en-US" b="1" dirty="0" smtClean="0"/>
              <a:t>classes:</a:t>
            </a:r>
          </a:p>
          <a:p>
            <a:pPr lvl="1" algn="just"/>
            <a:r>
              <a:rPr lang="en-US" b="1" dirty="0" smtClean="0"/>
              <a:t> </a:t>
            </a:r>
            <a:r>
              <a:rPr lang="en-US" dirty="0"/>
              <a:t>Work with the business sponsors to select appropriate representatives for each user class </a:t>
            </a:r>
            <a:r>
              <a:rPr lang="en-US" dirty="0" smtClean="0"/>
              <a:t>enlist </a:t>
            </a:r>
            <a:r>
              <a:rPr lang="en-US" dirty="0"/>
              <a:t>their participation, and negotiate their responsibilities. </a:t>
            </a:r>
            <a:endParaRPr lang="en-US" dirty="0" smtClean="0"/>
          </a:p>
          <a:p>
            <a:pPr lvl="1" algn="just"/>
            <a:r>
              <a:rPr lang="en-US" dirty="0" smtClean="0"/>
              <a:t>Explain </a:t>
            </a:r>
            <a:r>
              <a:rPr lang="en-US" dirty="0"/>
              <a:t>what you would like from your customer collaborators and agree on an appropriate level of engagement from each one.</a:t>
            </a:r>
          </a:p>
        </p:txBody>
      </p:sp>
      <p:sp>
        <p:nvSpPr>
          <p:cNvPr id="4" name="Slide Number Placeholder 3"/>
          <p:cNvSpPr>
            <a:spLocks noGrp="1"/>
          </p:cNvSpPr>
          <p:nvPr>
            <p:ph type="sldNum" sz="quarter" idx="12"/>
          </p:nvPr>
        </p:nvSpPr>
        <p:spPr/>
        <p:txBody>
          <a:bodyPr/>
          <a:lstStyle/>
          <a:p>
            <a:fld id="{43A3F630-EDB4-4719-A0AA-067CC114C37D}" type="slidenum">
              <a:rPr lang="en-US" smtClean="0"/>
              <a:t>10</a:t>
            </a:fld>
            <a:endParaRPr lang="en-US"/>
          </a:p>
        </p:txBody>
      </p:sp>
    </p:spTree>
    <p:extLst>
      <p:ext uri="{BB962C8B-B14F-4D97-AF65-F5344CB8AC3E}">
        <p14:creationId xmlns:p14="http://schemas.microsoft.com/office/powerpoint/2010/main" val="717245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lstStyle/>
          <a:p>
            <a:r>
              <a:rPr lang="en-US" b="1" dirty="0"/>
              <a:t>Elicit </a:t>
            </a:r>
            <a:r>
              <a:rPr lang="en-US" b="1" dirty="0" smtClean="0"/>
              <a:t>requirements:</a:t>
            </a:r>
          </a:p>
          <a:p>
            <a:pPr lvl="1" algn="just"/>
            <a:r>
              <a:rPr lang="en-US" b="1" dirty="0" smtClean="0"/>
              <a:t> </a:t>
            </a:r>
            <a:r>
              <a:rPr lang="en-US" dirty="0"/>
              <a:t>A proactive analyst helps users articulate the system capabilities they need to meet their business objectives by using a variety of information-gathering </a:t>
            </a:r>
            <a:r>
              <a:rPr lang="en-US" dirty="0" smtClean="0"/>
              <a:t>techniques.</a:t>
            </a:r>
            <a:endParaRPr lang="en-US" dirty="0"/>
          </a:p>
        </p:txBody>
      </p:sp>
      <p:sp>
        <p:nvSpPr>
          <p:cNvPr id="4" name="Slide Number Placeholder 3"/>
          <p:cNvSpPr>
            <a:spLocks noGrp="1"/>
          </p:cNvSpPr>
          <p:nvPr>
            <p:ph type="sldNum" sz="quarter" idx="12"/>
          </p:nvPr>
        </p:nvSpPr>
        <p:spPr/>
        <p:txBody>
          <a:bodyPr/>
          <a:lstStyle/>
          <a:p>
            <a:fld id="{43A3F630-EDB4-4719-A0AA-067CC114C37D}" type="slidenum">
              <a:rPr lang="en-US" smtClean="0"/>
              <a:t>11</a:t>
            </a:fld>
            <a:endParaRPr lang="en-US"/>
          </a:p>
        </p:txBody>
      </p:sp>
    </p:spTree>
    <p:extLst>
      <p:ext uri="{BB962C8B-B14F-4D97-AF65-F5344CB8AC3E}">
        <p14:creationId xmlns:p14="http://schemas.microsoft.com/office/powerpoint/2010/main" val="84144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Analyze requirements </a:t>
            </a:r>
            <a:r>
              <a:rPr lang="en-US" b="1" dirty="0" smtClean="0"/>
              <a:t>:</a:t>
            </a:r>
          </a:p>
          <a:p>
            <a:pPr lvl="1" algn="just"/>
            <a:r>
              <a:rPr lang="en-US" dirty="0" smtClean="0"/>
              <a:t>Look </a:t>
            </a:r>
            <a:r>
              <a:rPr lang="en-US" dirty="0"/>
              <a:t>for derived requirements that are a logical consequence of what the customers requested and for implicit requirements that the customers seem to expect without saying so. </a:t>
            </a:r>
            <a:endParaRPr lang="en-US" dirty="0" smtClean="0"/>
          </a:p>
          <a:p>
            <a:pPr lvl="1" algn="just"/>
            <a:r>
              <a:rPr lang="en-US" dirty="0" smtClean="0"/>
              <a:t>Use </a:t>
            </a:r>
            <a:r>
              <a:rPr lang="en-US" dirty="0"/>
              <a:t>requirements models to recognize patterns, identify gaps in the requirements, reveal conflicting requirements, and confirm that all requirements specified are within scope. </a:t>
            </a:r>
            <a:endParaRPr lang="en-US" dirty="0" smtClean="0"/>
          </a:p>
          <a:p>
            <a:pPr lvl="1" algn="just"/>
            <a:r>
              <a:rPr lang="en-US" dirty="0" smtClean="0"/>
              <a:t>Work </a:t>
            </a:r>
            <a:r>
              <a:rPr lang="en-US" dirty="0"/>
              <a:t>with stakeholders to determine the necessary level of detail for specifying user and functional requirements.</a:t>
            </a:r>
          </a:p>
        </p:txBody>
      </p:sp>
      <p:sp>
        <p:nvSpPr>
          <p:cNvPr id="4" name="Slide Number Placeholder 3"/>
          <p:cNvSpPr>
            <a:spLocks noGrp="1"/>
          </p:cNvSpPr>
          <p:nvPr>
            <p:ph type="sldNum" sz="quarter" idx="12"/>
          </p:nvPr>
        </p:nvSpPr>
        <p:spPr/>
        <p:txBody>
          <a:bodyPr/>
          <a:lstStyle/>
          <a:p>
            <a:fld id="{43A3F630-EDB4-4719-A0AA-067CC114C37D}" type="slidenum">
              <a:rPr lang="en-US" smtClean="0"/>
              <a:t>12</a:t>
            </a:fld>
            <a:endParaRPr lang="en-US"/>
          </a:p>
        </p:txBody>
      </p:sp>
    </p:spTree>
    <p:extLst>
      <p:ext uri="{BB962C8B-B14F-4D97-AF65-F5344CB8AC3E}">
        <p14:creationId xmlns:p14="http://schemas.microsoft.com/office/powerpoint/2010/main" val="386903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a:bodyPr>
          <a:lstStyle/>
          <a:p>
            <a:r>
              <a:rPr lang="en-US" b="1" dirty="0"/>
              <a:t>Document </a:t>
            </a:r>
            <a:r>
              <a:rPr lang="en-US" b="1" dirty="0" smtClean="0"/>
              <a:t>requirements:</a:t>
            </a:r>
          </a:p>
          <a:p>
            <a:pPr lvl="1" algn="just"/>
            <a:r>
              <a:rPr lang="en-US" b="1" dirty="0" smtClean="0"/>
              <a:t> </a:t>
            </a:r>
            <a:r>
              <a:rPr lang="en-US" dirty="0"/>
              <a:t>The analyst is responsible for documenting requirements in a well-organized and well-written manner that clearly describes the solution that will address the customer’s problem. </a:t>
            </a:r>
            <a:endParaRPr lang="en-US" dirty="0" smtClean="0"/>
          </a:p>
          <a:p>
            <a:pPr lvl="1" algn="just"/>
            <a:r>
              <a:rPr lang="en-US" dirty="0" smtClean="0"/>
              <a:t>Using </a:t>
            </a:r>
            <a:r>
              <a:rPr lang="en-US" dirty="0"/>
              <a:t>standard templates accelerates requirements development by reminding the BA of topics to discuss with the user representatives.</a:t>
            </a:r>
          </a:p>
        </p:txBody>
      </p:sp>
      <p:sp>
        <p:nvSpPr>
          <p:cNvPr id="4" name="Slide Number Placeholder 3"/>
          <p:cNvSpPr>
            <a:spLocks noGrp="1"/>
          </p:cNvSpPr>
          <p:nvPr>
            <p:ph type="sldNum" sz="quarter" idx="12"/>
          </p:nvPr>
        </p:nvSpPr>
        <p:spPr/>
        <p:txBody>
          <a:bodyPr/>
          <a:lstStyle/>
          <a:p>
            <a:fld id="{43A3F630-EDB4-4719-A0AA-067CC114C37D}" type="slidenum">
              <a:rPr lang="en-US" smtClean="0"/>
              <a:t>13</a:t>
            </a:fld>
            <a:endParaRPr lang="en-US"/>
          </a:p>
        </p:txBody>
      </p:sp>
    </p:spTree>
    <p:extLst>
      <p:ext uri="{BB962C8B-B14F-4D97-AF65-F5344CB8AC3E}">
        <p14:creationId xmlns:p14="http://schemas.microsoft.com/office/powerpoint/2010/main" val="4269708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Communicate requirements </a:t>
            </a:r>
            <a:r>
              <a:rPr lang="en-US" b="1" dirty="0" smtClean="0"/>
              <a:t>:</a:t>
            </a:r>
          </a:p>
          <a:p>
            <a:pPr lvl="1" algn="just"/>
            <a:r>
              <a:rPr lang="en-US" dirty="0" smtClean="0"/>
              <a:t>You </a:t>
            </a:r>
            <a:r>
              <a:rPr lang="en-US" dirty="0"/>
              <a:t>must communicate the requirements effectively and efficiently to all parties. </a:t>
            </a:r>
            <a:endParaRPr lang="en-US" dirty="0" smtClean="0"/>
          </a:p>
          <a:p>
            <a:pPr lvl="1" algn="just"/>
            <a:r>
              <a:rPr lang="en-US" dirty="0" smtClean="0"/>
              <a:t>The </a:t>
            </a:r>
            <a:r>
              <a:rPr lang="en-US" dirty="0"/>
              <a:t>BA should determine when it is helpful to represent requirements by using methods other than text, including various types of visual analysis models </a:t>
            </a:r>
            <a:r>
              <a:rPr lang="en-US" dirty="0" smtClean="0"/>
              <a:t>tables</a:t>
            </a:r>
            <a:r>
              <a:rPr lang="en-US" dirty="0"/>
              <a:t>, mathematical equations, and </a:t>
            </a:r>
            <a:r>
              <a:rPr lang="en-US" dirty="0" smtClean="0"/>
              <a:t>prototypes.</a:t>
            </a:r>
          </a:p>
          <a:p>
            <a:pPr lvl="1" algn="just"/>
            <a:r>
              <a:rPr lang="en-US" dirty="0" smtClean="0"/>
              <a:t>Communication </a:t>
            </a:r>
            <a:r>
              <a:rPr lang="en-US" dirty="0"/>
              <a:t>is not simply a matter of putting requirements on paper and tossing them over a </a:t>
            </a:r>
            <a:r>
              <a:rPr lang="en-US" dirty="0" smtClean="0"/>
              <a:t>wall.</a:t>
            </a:r>
          </a:p>
          <a:p>
            <a:pPr lvl="1" algn="just"/>
            <a:r>
              <a:rPr lang="en-US" dirty="0" smtClean="0"/>
              <a:t>It </a:t>
            </a:r>
            <a:r>
              <a:rPr lang="en-US" dirty="0"/>
              <a:t>involves ongoing collaboration with the team to ensure that they understand the information you are communicating.</a:t>
            </a:r>
          </a:p>
        </p:txBody>
      </p:sp>
      <p:sp>
        <p:nvSpPr>
          <p:cNvPr id="4" name="Slide Number Placeholder 3"/>
          <p:cNvSpPr>
            <a:spLocks noGrp="1"/>
          </p:cNvSpPr>
          <p:nvPr>
            <p:ph type="sldNum" sz="quarter" idx="12"/>
          </p:nvPr>
        </p:nvSpPr>
        <p:spPr/>
        <p:txBody>
          <a:bodyPr/>
          <a:lstStyle/>
          <a:p>
            <a:fld id="{43A3F630-EDB4-4719-A0AA-067CC114C37D}" type="slidenum">
              <a:rPr lang="en-US" smtClean="0"/>
              <a:t>14</a:t>
            </a:fld>
            <a:endParaRPr lang="en-US"/>
          </a:p>
        </p:txBody>
      </p:sp>
    </p:spTree>
    <p:extLst>
      <p:ext uri="{BB962C8B-B14F-4D97-AF65-F5344CB8AC3E}">
        <p14:creationId xmlns:p14="http://schemas.microsoft.com/office/powerpoint/2010/main" val="3046491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Lead requirements </a:t>
            </a:r>
            <a:r>
              <a:rPr lang="en-US" b="1" dirty="0" smtClean="0"/>
              <a:t>validation:</a:t>
            </a:r>
          </a:p>
          <a:p>
            <a:pPr lvl="1" algn="just"/>
            <a:r>
              <a:rPr lang="en-US" b="1" dirty="0" smtClean="0"/>
              <a:t> </a:t>
            </a:r>
            <a:r>
              <a:rPr lang="en-US" dirty="0"/>
              <a:t>The BA must ensure that requirement statements possess the desired characteristics </a:t>
            </a:r>
            <a:r>
              <a:rPr lang="en-US" dirty="0" smtClean="0"/>
              <a:t>and </a:t>
            </a:r>
            <a:r>
              <a:rPr lang="en-US" dirty="0"/>
              <a:t>that a solution based on the requirements will satisfy stakeholder needs. </a:t>
            </a:r>
            <a:endParaRPr lang="en-US" dirty="0" smtClean="0"/>
          </a:p>
          <a:p>
            <a:pPr lvl="1" algn="just"/>
            <a:r>
              <a:rPr lang="en-US" dirty="0" smtClean="0"/>
              <a:t>Analysts </a:t>
            </a:r>
            <a:r>
              <a:rPr lang="en-US" dirty="0"/>
              <a:t>are the central participants in reviews of requirements. You should also review designs and tests that were derived from the requirements to ensure that the requirements were interpreted correctly. </a:t>
            </a:r>
            <a:endParaRPr lang="en-US" dirty="0" smtClean="0"/>
          </a:p>
          <a:p>
            <a:pPr lvl="1" algn="just"/>
            <a:r>
              <a:rPr lang="en-US" dirty="0" smtClean="0"/>
              <a:t>If </a:t>
            </a:r>
            <a:r>
              <a:rPr lang="en-US" dirty="0"/>
              <a:t>you are creating acceptance tests in place of detailed requirements on an agile project, those should also be reviewed.</a:t>
            </a:r>
          </a:p>
        </p:txBody>
      </p:sp>
      <p:sp>
        <p:nvSpPr>
          <p:cNvPr id="4" name="Slide Number Placeholder 3"/>
          <p:cNvSpPr>
            <a:spLocks noGrp="1"/>
          </p:cNvSpPr>
          <p:nvPr>
            <p:ph type="sldNum" sz="quarter" idx="12"/>
          </p:nvPr>
        </p:nvSpPr>
        <p:spPr/>
        <p:txBody>
          <a:bodyPr/>
          <a:lstStyle/>
          <a:p>
            <a:fld id="{43A3F630-EDB4-4719-A0AA-067CC114C37D}" type="slidenum">
              <a:rPr lang="en-US" smtClean="0"/>
              <a:t>15</a:t>
            </a:fld>
            <a:endParaRPr lang="en-US"/>
          </a:p>
        </p:txBody>
      </p:sp>
    </p:spTree>
    <p:extLst>
      <p:ext uri="{BB962C8B-B14F-4D97-AF65-F5344CB8AC3E}">
        <p14:creationId xmlns:p14="http://schemas.microsoft.com/office/powerpoint/2010/main" val="968960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lstStyle/>
          <a:p>
            <a:r>
              <a:rPr lang="en-US" b="1" dirty="0"/>
              <a:t>Facilitate requirements </a:t>
            </a:r>
            <a:r>
              <a:rPr lang="en-US" b="1" dirty="0" smtClean="0"/>
              <a:t>prioritization:</a:t>
            </a:r>
          </a:p>
          <a:p>
            <a:pPr lvl="1" algn="just"/>
            <a:r>
              <a:rPr lang="en-US" b="1" dirty="0" smtClean="0"/>
              <a:t> </a:t>
            </a:r>
            <a:r>
              <a:rPr lang="en-US" dirty="0"/>
              <a:t>The analyst brokers collaboration and negotiation among the various stakeholders and the developers to ensure that they make sensible priority decisions in alignment with achieving business objectives</a:t>
            </a:r>
          </a:p>
        </p:txBody>
      </p:sp>
      <p:sp>
        <p:nvSpPr>
          <p:cNvPr id="4" name="Slide Number Placeholder 3"/>
          <p:cNvSpPr>
            <a:spLocks noGrp="1"/>
          </p:cNvSpPr>
          <p:nvPr>
            <p:ph type="sldNum" sz="quarter" idx="12"/>
          </p:nvPr>
        </p:nvSpPr>
        <p:spPr/>
        <p:txBody>
          <a:bodyPr/>
          <a:lstStyle/>
          <a:p>
            <a:fld id="{43A3F630-EDB4-4719-A0AA-067CC114C37D}" type="slidenum">
              <a:rPr lang="en-US" smtClean="0"/>
              <a:t>16</a:t>
            </a:fld>
            <a:endParaRPr lang="en-US"/>
          </a:p>
        </p:txBody>
      </p:sp>
    </p:spTree>
    <p:extLst>
      <p:ext uri="{BB962C8B-B14F-4D97-AF65-F5344CB8AC3E}">
        <p14:creationId xmlns:p14="http://schemas.microsoft.com/office/powerpoint/2010/main" val="750063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Cont..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b="1" dirty="0"/>
              <a:t>Manage </a:t>
            </a:r>
            <a:r>
              <a:rPr lang="en-US" b="1" dirty="0" smtClean="0"/>
              <a:t>requirements :</a:t>
            </a:r>
          </a:p>
          <a:p>
            <a:pPr lvl="2" algn="just"/>
            <a:r>
              <a:rPr lang="en-US" dirty="0" smtClean="0"/>
              <a:t>A </a:t>
            </a:r>
            <a:r>
              <a:rPr lang="en-US" dirty="0"/>
              <a:t>business analyst is involved throughout the entire software development life cycle, so she should help create, review, and execute the project’s requirements management plan. </a:t>
            </a:r>
            <a:endParaRPr lang="en-US" dirty="0" smtClean="0"/>
          </a:p>
          <a:p>
            <a:pPr lvl="2" algn="just"/>
            <a:r>
              <a:rPr lang="en-US" dirty="0" smtClean="0"/>
              <a:t>After </a:t>
            </a:r>
            <a:r>
              <a:rPr lang="en-US" dirty="0"/>
              <a:t>establishing a requirements baseline for a given product release or development iteration, the BA’s focus shifts to tracking the status of those requirements, verifying their satisfaction in the product, and managing changes to the requirements baseline. </a:t>
            </a:r>
            <a:endParaRPr lang="en-US" dirty="0" smtClean="0"/>
          </a:p>
          <a:p>
            <a:pPr lvl="2" algn="just"/>
            <a:r>
              <a:rPr lang="en-US" dirty="0" smtClean="0"/>
              <a:t>With </a:t>
            </a:r>
            <a:r>
              <a:rPr lang="en-US" dirty="0"/>
              <a:t>input from various colleagues, the analyst collects traceability information that connects individual requirements to other system elements.</a:t>
            </a:r>
          </a:p>
        </p:txBody>
      </p:sp>
      <p:sp>
        <p:nvSpPr>
          <p:cNvPr id="4" name="Slide Number Placeholder 3"/>
          <p:cNvSpPr>
            <a:spLocks noGrp="1"/>
          </p:cNvSpPr>
          <p:nvPr>
            <p:ph type="sldNum" sz="quarter" idx="12"/>
          </p:nvPr>
        </p:nvSpPr>
        <p:spPr/>
        <p:txBody>
          <a:bodyPr/>
          <a:lstStyle/>
          <a:p>
            <a:fld id="{43A3F630-EDB4-4719-A0AA-067CC114C37D}" type="slidenum">
              <a:rPr lang="en-US" smtClean="0"/>
              <a:t>17</a:t>
            </a:fld>
            <a:endParaRPr lang="en-US"/>
          </a:p>
        </p:txBody>
      </p:sp>
    </p:spTree>
    <p:extLst>
      <p:ext uri="{BB962C8B-B14F-4D97-AF65-F5344CB8AC3E}">
        <p14:creationId xmlns:p14="http://schemas.microsoft.com/office/powerpoint/2010/main" val="2467575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Essential analyst skills</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r>
              <a:rPr lang="en-US" b="1" dirty="0"/>
              <a:t>Listening </a:t>
            </a:r>
            <a:r>
              <a:rPr lang="en-US" b="1" dirty="0" smtClean="0"/>
              <a:t>skills:</a:t>
            </a:r>
          </a:p>
          <a:p>
            <a:pPr lvl="1" algn="just"/>
            <a:r>
              <a:rPr lang="en-US" b="1" dirty="0" smtClean="0"/>
              <a:t> </a:t>
            </a:r>
            <a:r>
              <a:rPr lang="en-US" dirty="0"/>
              <a:t>To become proficient at two-way communication, learn how to listen effectively. </a:t>
            </a:r>
            <a:endParaRPr lang="en-US" dirty="0" smtClean="0"/>
          </a:p>
          <a:p>
            <a:pPr lvl="1" algn="just"/>
            <a:r>
              <a:rPr lang="en-US" dirty="0" smtClean="0"/>
              <a:t>Active </a:t>
            </a:r>
            <a:r>
              <a:rPr lang="en-US" dirty="0"/>
              <a:t>listening involves eliminating distractions, maintaining an attentive posture and eye contact, and restating key points to confirm your understanding. </a:t>
            </a:r>
            <a:endParaRPr lang="en-US" dirty="0" smtClean="0"/>
          </a:p>
          <a:p>
            <a:pPr lvl="1" algn="just"/>
            <a:r>
              <a:rPr lang="en-US" dirty="0" smtClean="0"/>
              <a:t>You </a:t>
            </a:r>
            <a:r>
              <a:rPr lang="en-US" dirty="0"/>
              <a:t>need to grasp what people are saying and also to read between the lines to detect what they might be hesitant to say. </a:t>
            </a:r>
            <a:endParaRPr lang="en-US" dirty="0" smtClean="0"/>
          </a:p>
          <a:p>
            <a:pPr lvl="1" algn="just"/>
            <a:r>
              <a:rPr lang="en-US" dirty="0" smtClean="0"/>
              <a:t>Learn </a:t>
            </a:r>
            <a:r>
              <a:rPr lang="en-US" dirty="0"/>
              <a:t>how your collaborators prefer to communicate, and avoid imposing your personal filter of understanding on what you hear from the customers. </a:t>
            </a:r>
            <a:endParaRPr lang="en-US" dirty="0" smtClean="0"/>
          </a:p>
          <a:p>
            <a:pPr lvl="1" algn="just"/>
            <a:r>
              <a:rPr lang="en-US" dirty="0" smtClean="0"/>
              <a:t>Watch </a:t>
            </a:r>
            <a:r>
              <a:rPr lang="en-US" dirty="0"/>
              <a:t>for unstated assumptions that underlie either what you hear from others or your own interpretation.</a:t>
            </a:r>
          </a:p>
        </p:txBody>
      </p:sp>
      <p:sp>
        <p:nvSpPr>
          <p:cNvPr id="4" name="Slide Number Placeholder 3"/>
          <p:cNvSpPr>
            <a:spLocks noGrp="1"/>
          </p:cNvSpPr>
          <p:nvPr>
            <p:ph type="sldNum" sz="quarter" idx="12"/>
          </p:nvPr>
        </p:nvSpPr>
        <p:spPr/>
        <p:txBody>
          <a:bodyPr/>
          <a:lstStyle/>
          <a:p>
            <a:fld id="{43A3F630-EDB4-4719-A0AA-067CC114C37D}" type="slidenum">
              <a:rPr lang="en-US" smtClean="0"/>
              <a:t>18</a:t>
            </a:fld>
            <a:endParaRPr lang="en-US"/>
          </a:p>
        </p:txBody>
      </p:sp>
    </p:spTree>
    <p:extLst>
      <p:ext uri="{BB962C8B-B14F-4D97-AF65-F5344CB8AC3E}">
        <p14:creationId xmlns:p14="http://schemas.microsoft.com/office/powerpoint/2010/main" val="3495880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r>
              <a:rPr lang="en-US" b="1" dirty="0"/>
              <a:t>Interviewing and questioning </a:t>
            </a:r>
            <a:r>
              <a:rPr lang="en-US" b="1" dirty="0" smtClean="0"/>
              <a:t>skills:</a:t>
            </a:r>
          </a:p>
          <a:p>
            <a:pPr lvl="1" algn="just"/>
            <a:r>
              <a:rPr lang="en-US" b="1" dirty="0" smtClean="0"/>
              <a:t> </a:t>
            </a:r>
            <a:r>
              <a:rPr lang="en-US" dirty="0"/>
              <a:t>Most requirements input comes through discussions, so the BA must be able to interact with diverse individuals and groups about their needs. </a:t>
            </a:r>
            <a:endParaRPr lang="en-US" dirty="0" smtClean="0"/>
          </a:p>
          <a:p>
            <a:pPr lvl="1" algn="just"/>
            <a:r>
              <a:rPr lang="en-US" dirty="0" smtClean="0"/>
              <a:t>It </a:t>
            </a:r>
            <a:r>
              <a:rPr lang="en-US" dirty="0"/>
              <a:t>can be intimidating to work with senior managers and with highly opinionated or aggressive individuals. </a:t>
            </a:r>
            <a:endParaRPr lang="en-US" dirty="0" smtClean="0"/>
          </a:p>
          <a:p>
            <a:pPr lvl="1" algn="just"/>
            <a:r>
              <a:rPr lang="en-US" dirty="0" smtClean="0"/>
              <a:t>You </a:t>
            </a:r>
            <a:r>
              <a:rPr lang="en-US" dirty="0"/>
              <a:t>need to ask the right questions to surface essential requirements </a:t>
            </a:r>
            <a:r>
              <a:rPr lang="en-US" dirty="0" smtClean="0"/>
              <a:t>information.</a:t>
            </a:r>
          </a:p>
          <a:p>
            <a:pPr lvl="1" algn="just"/>
            <a:r>
              <a:rPr lang="en-US" dirty="0" smtClean="0"/>
              <a:t>For </a:t>
            </a:r>
            <a:r>
              <a:rPr lang="en-US" dirty="0"/>
              <a:t>example, users naturally focus on the system’s normal, expected behaviors. However, much code gets written to handle exceptions. </a:t>
            </a:r>
            <a:endParaRPr lang="en-US" dirty="0" smtClean="0"/>
          </a:p>
          <a:p>
            <a:pPr lvl="1" algn="just"/>
            <a:r>
              <a:rPr lang="en-US" dirty="0" smtClean="0"/>
              <a:t>, you must </a:t>
            </a:r>
            <a:r>
              <a:rPr lang="en-US" dirty="0"/>
              <a:t>also probe to identify error conditions and determine how the system should respond. </a:t>
            </a:r>
            <a:endParaRPr lang="en-US" dirty="0" smtClean="0"/>
          </a:p>
          <a:p>
            <a:pPr lvl="1" algn="just"/>
            <a:r>
              <a:rPr lang="en-US" dirty="0" smtClean="0"/>
              <a:t>experience</a:t>
            </a:r>
            <a:r>
              <a:rPr lang="en-US" dirty="0"/>
              <a:t>, you’ll become skilled in the art of asking questions that reveal and clarify uncertainties, disagreements, assumptions, and unstated expectations (</a:t>
            </a:r>
            <a:r>
              <a:rPr lang="en-US" dirty="0" err="1"/>
              <a:t>Gause</a:t>
            </a:r>
            <a:r>
              <a:rPr lang="en-US" dirty="0"/>
              <a:t> and Weinberg 1989).</a:t>
            </a:r>
          </a:p>
        </p:txBody>
      </p:sp>
      <p:sp>
        <p:nvSpPr>
          <p:cNvPr id="4" name="Slide Number Placeholder 3"/>
          <p:cNvSpPr>
            <a:spLocks noGrp="1"/>
          </p:cNvSpPr>
          <p:nvPr>
            <p:ph type="sldNum" sz="quarter" idx="12"/>
          </p:nvPr>
        </p:nvSpPr>
        <p:spPr/>
        <p:txBody>
          <a:bodyPr/>
          <a:lstStyle/>
          <a:p>
            <a:fld id="{43A3F630-EDB4-4719-A0AA-067CC114C37D}" type="slidenum">
              <a:rPr lang="en-US" smtClean="0"/>
              <a:t>19</a:t>
            </a:fld>
            <a:endParaRPr lang="en-US"/>
          </a:p>
        </p:txBody>
      </p:sp>
    </p:spTree>
    <p:extLst>
      <p:ext uri="{BB962C8B-B14F-4D97-AF65-F5344CB8AC3E}">
        <p14:creationId xmlns:p14="http://schemas.microsoft.com/office/powerpoint/2010/main" val="63178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CHAPTER </a:t>
            </a:r>
            <a:r>
              <a:rPr lang="en-US" b="1" dirty="0" smtClean="0">
                <a:latin typeface="Times New Roman" panose="02020603050405020304" pitchFamily="18" charset="0"/>
                <a:cs typeface="Times New Roman" panose="02020603050405020304" pitchFamily="18" charset="0"/>
              </a:rPr>
              <a:t>4</a:t>
            </a:r>
            <a:endParaRPr lang="en-US" dirty="0"/>
          </a:p>
        </p:txBody>
      </p:sp>
      <p:sp>
        <p:nvSpPr>
          <p:cNvPr id="3" name="Content Placeholder 2"/>
          <p:cNvSpPr>
            <a:spLocks noGrp="1"/>
          </p:cNvSpPr>
          <p:nvPr>
            <p:ph idx="1"/>
          </p:nvPr>
        </p:nvSpPr>
        <p:spPr/>
        <p:txBody>
          <a:bodyPr>
            <a:normAutofit/>
          </a:bodyPr>
          <a:lstStyle/>
          <a:p>
            <a:pPr marL="0" indent="0" algn="ctr">
              <a:buNone/>
            </a:pPr>
            <a:r>
              <a:rPr lang="en-US" sz="7200" b="1" dirty="0" smtClean="0">
                <a:latin typeface="Times New Roman" panose="02020603050405020304" pitchFamily="18" charset="0"/>
                <a:cs typeface="Times New Roman" panose="02020603050405020304" pitchFamily="18" charset="0"/>
              </a:rPr>
              <a:t>The </a:t>
            </a:r>
            <a:r>
              <a:rPr lang="en-US" sz="7200" b="1" dirty="0">
                <a:latin typeface="Times New Roman" panose="02020603050405020304" pitchFamily="18" charset="0"/>
                <a:cs typeface="Times New Roman" panose="02020603050405020304" pitchFamily="18" charset="0"/>
              </a:rPr>
              <a:t>business analyst</a:t>
            </a:r>
            <a:endParaRPr lang="en-US" sz="7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3A3F630-EDB4-4719-A0AA-067CC114C37D}" type="slidenum">
              <a:rPr lang="en-US" smtClean="0"/>
              <a:t>2</a:t>
            </a:fld>
            <a:endParaRPr lang="en-US"/>
          </a:p>
        </p:txBody>
      </p:sp>
    </p:spTree>
    <p:extLst>
      <p:ext uri="{BB962C8B-B14F-4D97-AF65-F5344CB8AC3E}">
        <p14:creationId xmlns:p14="http://schemas.microsoft.com/office/powerpoint/2010/main" val="674171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b="1" dirty="0"/>
              <a:t>Thinking on your </a:t>
            </a:r>
            <a:r>
              <a:rPr lang="en-US" b="1" dirty="0" smtClean="0"/>
              <a:t>feet:</a:t>
            </a:r>
          </a:p>
          <a:p>
            <a:pPr lvl="1" algn="just"/>
            <a:r>
              <a:rPr lang="en-US" dirty="0" smtClean="0"/>
              <a:t>Business </a:t>
            </a:r>
            <a:r>
              <a:rPr lang="en-US" dirty="0"/>
              <a:t>analysts always need to be aware of the existing information and to process new information against </a:t>
            </a:r>
            <a:r>
              <a:rPr lang="en-US" dirty="0" smtClean="0"/>
              <a:t>it.</a:t>
            </a:r>
          </a:p>
          <a:p>
            <a:pPr lvl="1" algn="just"/>
            <a:r>
              <a:rPr lang="en-US" dirty="0" smtClean="0"/>
              <a:t>They </a:t>
            </a:r>
            <a:r>
              <a:rPr lang="en-US" dirty="0"/>
              <a:t>need to spot contradictions, uncertainty, vagueness, and assumptions so they can discuss them in the moment if appropriate. </a:t>
            </a:r>
            <a:endParaRPr lang="en-US" dirty="0" smtClean="0"/>
          </a:p>
          <a:p>
            <a:pPr lvl="1" algn="just"/>
            <a:r>
              <a:rPr lang="en-US" dirty="0" smtClean="0"/>
              <a:t>You </a:t>
            </a:r>
            <a:r>
              <a:rPr lang="en-US" dirty="0"/>
              <a:t>can try to script the perfect set of interview questions; however, you’ll always need to ask something you could not have foreseen. </a:t>
            </a:r>
            <a:endParaRPr lang="en-US" dirty="0" smtClean="0"/>
          </a:p>
          <a:p>
            <a:pPr lvl="1" algn="just"/>
            <a:r>
              <a:rPr lang="en-US" dirty="0" smtClean="0"/>
              <a:t>You </a:t>
            </a:r>
            <a:r>
              <a:rPr lang="en-US" dirty="0"/>
              <a:t>need to draft good questions, listen clearly to the responses, and quickly come up with the next smart thing to say or ask. </a:t>
            </a:r>
            <a:endParaRPr lang="en-US" dirty="0" smtClean="0"/>
          </a:p>
          <a:p>
            <a:pPr lvl="1" algn="just"/>
            <a:r>
              <a:rPr lang="en-US" dirty="0" smtClean="0"/>
              <a:t>Sometimes </a:t>
            </a:r>
            <a:r>
              <a:rPr lang="en-US" dirty="0"/>
              <a:t>you won’t be asking a question but rather giving an appropriate example in context to help your stakeholder formulate the next answer.</a:t>
            </a:r>
          </a:p>
        </p:txBody>
      </p:sp>
      <p:sp>
        <p:nvSpPr>
          <p:cNvPr id="4" name="Slide Number Placeholder 3"/>
          <p:cNvSpPr>
            <a:spLocks noGrp="1"/>
          </p:cNvSpPr>
          <p:nvPr>
            <p:ph type="sldNum" sz="quarter" idx="12"/>
          </p:nvPr>
        </p:nvSpPr>
        <p:spPr/>
        <p:txBody>
          <a:bodyPr/>
          <a:lstStyle/>
          <a:p>
            <a:fld id="{43A3F630-EDB4-4719-A0AA-067CC114C37D}" type="slidenum">
              <a:rPr lang="en-US" smtClean="0"/>
              <a:t>20</a:t>
            </a:fld>
            <a:endParaRPr lang="en-US"/>
          </a:p>
        </p:txBody>
      </p:sp>
    </p:spTree>
    <p:extLst>
      <p:ext uri="{BB962C8B-B14F-4D97-AF65-F5344CB8AC3E}">
        <p14:creationId xmlns:p14="http://schemas.microsoft.com/office/powerpoint/2010/main" val="1303105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r>
              <a:rPr lang="en-US" b="1" dirty="0"/>
              <a:t>Analytical </a:t>
            </a:r>
            <a:r>
              <a:rPr lang="en-US" b="1" dirty="0" smtClean="0"/>
              <a:t>skills:</a:t>
            </a:r>
          </a:p>
          <a:p>
            <a:pPr lvl="1" algn="just"/>
            <a:r>
              <a:rPr lang="en-US" b="1" dirty="0" smtClean="0"/>
              <a:t> </a:t>
            </a:r>
            <a:r>
              <a:rPr lang="en-US" dirty="0"/>
              <a:t>An effective business analyst can think at both high and low levels of abstraction and knows when to move from one to another. </a:t>
            </a:r>
            <a:endParaRPr lang="en-US" dirty="0" smtClean="0"/>
          </a:p>
          <a:p>
            <a:pPr lvl="1" algn="just"/>
            <a:r>
              <a:rPr lang="en-US" dirty="0" smtClean="0"/>
              <a:t>Sometimes</a:t>
            </a:r>
            <a:r>
              <a:rPr lang="en-US" dirty="0"/>
              <a:t>, you must drill down from high-level information into details. </a:t>
            </a:r>
            <a:endParaRPr lang="en-US" dirty="0" smtClean="0"/>
          </a:p>
          <a:p>
            <a:pPr lvl="1" algn="just"/>
            <a:r>
              <a:rPr lang="en-US" dirty="0" smtClean="0"/>
              <a:t>In </a:t>
            </a:r>
            <a:r>
              <a:rPr lang="en-US" dirty="0"/>
              <a:t>other situations, you’ll need to generalize from a specific need that one user described to a set of requirements that will satisfy multiple stakeholders. </a:t>
            </a:r>
            <a:endParaRPr lang="en-US" dirty="0" smtClean="0"/>
          </a:p>
          <a:p>
            <a:pPr lvl="1" algn="just"/>
            <a:r>
              <a:rPr lang="en-US" dirty="0" smtClean="0"/>
              <a:t>need </a:t>
            </a:r>
            <a:r>
              <a:rPr lang="en-US" dirty="0"/>
              <a:t>to understand complex information coming from many sources and to solve hard problems related to that </a:t>
            </a:r>
            <a:r>
              <a:rPr lang="en-US" dirty="0" smtClean="0"/>
              <a:t>information.</a:t>
            </a:r>
          </a:p>
          <a:p>
            <a:pPr lvl="1" algn="just"/>
            <a:r>
              <a:rPr lang="en-US" dirty="0" smtClean="0"/>
              <a:t>They </a:t>
            </a:r>
            <a:r>
              <a:rPr lang="en-US" dirty="0"/>
              <a:t>need to critically evaluate the information to reconcile conflicts, separate user “wants” from the underlying true needs, and distinguish solution ideas from requirements</a:t>
            </a:r>
          </a:p>
        </p:txBody>
      </p:sp>
      <p:sp>
        <p:nvSpPr>
          <p:cNvPr id="4" name="Slide Number Placeholder 3"/>
          <p:cNvSpPr>
            <a:spLocks noGrp="1"/>
          </p:cNvSpPr>
          <p:nvPr>
            <p:ph type="sldNum" sz="quarter" idx="12"/>
          </p:nvPr>
        </p:nvSpPr>
        <p:spPr/>
        <p:txBody>
          <a:bodyPr/>
          <a:lstStyle/>
          <a:p>
            <a:fld id="{43A3F630-EDB4-4719-A0AA-067CC114C37D}" type="slidenum">
              <a:rPr lang="en-US" smtClean="0"/>
              <a:t>21</a:t>
            </a:fld>
            <a:endParaRPr lang="en-US"/>
          </a:p>
        </p:txBody>
      </p:sp>
    </p:spTree>
    <p:extLst>
      <p:ext uri="{BB962C8B-B14F-4D97-AF65-F5344CB8AC3E}">
        <p14:creationId xmlns:p14="http://schemas.microsoft.com/office/powerpoint/2010/main" val="113283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fontScale="85000" lnSpcReduction="10000"/>
          </a:bodyPr>
          <a:lstStyle/>
          <a:p>
            <a:r>
              <a:rPr lang="en-US" b="1" dirty="0"/>
              <a:t>Systems thinking </a:t>
            </a:r>
            <a:r>
              <a:rPr lang="en-US" b="1" dirty="0" smtClean="0"/>
              <a:t>skills:</a:t>
            </a:r>
          </a:p>
          <a:p>
            <a:pPr lvl="1" algn="just"/>
            <a:r>
              <a:rPr lang="en-US" b="1" dirty="0" smtClean="0"/>
              <a:t> </a:t>
            </a:r>
            <a:r>
              <a:rPr lang="en-US" dirty="0" smtClean="0"/>
              <a:t>Although </a:t>
            </a:r>
            <a:r>
              <a:rPr lang="en-US" dirty="0"/>
              <a:t>a business analyst must be detail-oriented, he must also see the big picture. </a:t>
            </a:r>
            <a:endParaRPr lang="en-US" dirty="0" smtClean="0"/>
          </a:p>
          <a:p>
            <a:pPr lvl="1" algn="just"/>
            <a:r>
              <a:rPr lang="en-US" dirty="0" smtClean="0"/>
              <a:t>BA </a:t>
            </a:r>
            <a:r>
              <a:rPr lang="en-US" dirty="0"/>
              <a:t>must check requirements against what he knows about the whole enterprise, the business environment, and the application to look for inconsistencies and impacts. </a:t>
            </a:r>
            <a:endParaRPr lang="en-US" dirty="0" smtClean="0"/>
          </a:p>
          <a:p>
            <a:pPr lvl="1" algn="just"/>
            <a:r>
              <a:rPr lang="en-US" dirty="0" smtClean="0"/>
              <a:t>The </a:t>
            </a:r>
            <a:r>
              <a:rPr lang="en-US" dirty="0"/>
              <a:t>BA needs to understand the interactions and relationships among the people, processes, and technology related to the system (IIBA 2009). </a:t>
            </a:r>
            <a:endParaRPr lang="en-US" dirty="0" smtClean="0"/>
          </a:p>
          <a:p>
            <a:pPr lvl="1" algn="just"/>
            <a:r>
              <a:rPr lang="en-US" dirty="0" smtClean="0"/>
              <a:t>a </a:t>
            </a:r>
            <a:r>
              <a:rPr lang="en-US" dirty="0"/>
              <a:t>customer requests a requirement for his functional area, the BA needs to judge whether the requirement affects other parts of the system in unobvious ways</a:t>
            </a:r>
          </a:p>
        </p:txBody>
      </p:sp>
      <p:sp>
        <p:nvSpPr>
          <p:cNvPr id="4" name="Slide Number Placeholder 3"/>
          <p:cNvSpPr>
            <a:spLocks noGrp="1"/>
          </p:cNvSpPr>
          <p:nvPr>
            <p:ph type="sldNum" sz="quarter" idx="12"/>
          </p:nvPr>
        </p:nvSpPr>
        <p:spPr/>
        <p:txBody>
          <a:bodyPr/>
          <a:lstStyle/>
          <a:p>
            <a:fld id="{43A3F630-EDB4-4719-A0AA-067CC114C37D}" type="slidenum">
              <a:rPr lang="en-US" smtClean="0"/>
              <a:t>22</a:t>
            </a:fld>
            <a:endParaRPr lang="en-US"/>
          </a:p>
        </p:txBody>
      </p:sp>
    </p:spTree>
    <p:extLst>
      <p:ext uri="{BB962C8B-B14F-4D97-AF65-F5344CB8AC3E}">
        <p14:creationId xmlns:p14="http://schemas.microsoft.com/office/powerpoint/2010/main" val="1241725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Learning </a:t>
            </a:r>
            <a:r>
              <a:rPr lang="en-US" b="1" dirty="0" smtClean="0"/>
              <a:t>skills:</a:t>
            </a:r>
          </a:p>
          <a:p>
            <a:pPr lvl="1" algn="just"/>
            <a:r>
              <a:rPr lang="en-US" b="1" dirty="0" smtClean="0"/>
              <a:t> </a:t>
            </a:r>
            <a:r>
              <a:rPr lang="en-US" dirty="0"/>
              <a:t>Analysts must learn new material quickly, whether it is about new requirements approaches or the application domain. </a:t>
            </a:r>
            <a:endParaRPr lang="en-US" dirty="0" smtClean="0"/>
          </a:p>
          <a:p>
            <a:pPr lvl="1" algn="just"/>
            <a:r>
              <a:rPr lang="en-US" dirty="0" smtClean="0"/>
              <a:t>need </a:t>
            </a:r>
            <a:r>
              <a:rPr lang="en-US" dirty="0"/>
              <a:t>to be able to translate that knowledge into practice efficiently. </a:t>
            </a:r>
            <a:endParaRPr lang="en-US" dirty="0" smtClean="0"/>
          </a:p>
          <a:p>
            <a:pPr lvl="1" algn="just"/>
            <a:r>
              <a:rPr lang="en-US" dirty="0" smtClean="0"/>
              <a:t>should </a:t>
            </a:r>
            <a:r>
              <a:rPr lang="en-US" dirty="0"/>
              <a:t>be efficient and critical readers because they have to wade through a lot of material and grasp the essence quickly. </a:t>
            </a:r>
            <a:endParaRPr lang="en-US" dirty="0" smtClean="0"/>
          </a:p>
          <a:p>
            <a:pPr lvl="1" algn="just"/>
            <a:r>
              <a:rPr lang="en-US" dirty="0" smtClean="0"/>
              <a:t>do </a:t>
            </a:r>
            <a:r>
              <a:rPr lang="en-US" dirty="0"/>
              <a:t>not have to be an expert in the domain, so don’t hesitate to ask clarifying questions. </a:t>
            </a:r>
            <a:endParaRPr lang="en-US" dirty="0" smtClean="0"/>
          </a:p>
          <a:p>
            <a:pPr lvl="1" algn="just"/>
            <a:r>
              <a:rPr lang="en-US" dirty="0" smtClean="0"/>
              <a:t>honest </a:t>
            </a:r>
            <a:r>
              <a:rPr lang="en-US" dirty="0"/>
              <a:t>about what you don’t know. It’s okay not to know it all, but it’s not okay to hide your ignorance.</a:t>
            </a:r>
          </a:p>
        </p:txBody>
      </p:sp>
      <p:sp>
        <p:nvSpPr>
          <p:cNvPr id="4" name="Slide Number Placeholder 3"/>
          <p:cNvSpPr>
            <a:spLocks noGrp="1"/>
          </p:cNvSpPr>
          <p:nvPr>
            <p:ph type="sldNum" sz="quarter" idx="12"/>
          </p:nvPr>
        </p:nvSpPr>
        <p:spPr/>
        <p:txBody>
          <a:bodyPr/>
          <a:lstStyle/>
          <a:p>
            <a:fld id="{43A3F630-EDB4-4719-A0AA-067CC114C37D}" type="slidenum">
              <a:rPr lang="en-US" smtClean="0"/>
              <a:t>23</a:t>
            </a:fld>
            <a:endParaRPr lang="en-US"/>
          </a:p>
        </p:txBody>
      </p:sp>
    </p:spTree>
    <p:extLst>
      <p:ext uri="{BB962C8B-B14F-4D97-AF65-F5344CB8AC3E}">
        <p14:creationId xmlns:p14="http://schemas.microsoft.com/office/powerpoint/2010/main" val="1637888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Facilitation </a:t>
            </a:r>
            <a:r>
              <a:rPr lang="en-US" b="1" dirty="0" smtClean="0"/>
              <a:t>skills:</a:t>
            </a:r>
          </a:p>
          <a:p>
            <a:pPr lvl="1" algn="just"/>
            <a:r>
              <a:rPr lang="en-US" b="1" dirty="0" smtClean="0"/>
              <a:t> </a:t>
            </a:r>
            <a:r>
              <a:rPr lang="en-US" dirty="0"/>
              <a:t>The ability to facilitate requirements discussions and elicitation workshops is a vital analyst capability. </a:t>
            </a:r>
            <a:endParaRPr lang="en-US" dirty="0" smtClean="0"/>
          </a:p>
          <a:p>
            <a:pPr lvl="1" algn="just"/>
            <a:r>
              <a:rPr lang="en-US" dirty="0" smtClean="0"/>
              <a:t>Facilitation </a:t>
            </a:r>
            <a:r>
              <a:rPr lang="en-US" dirty="0"/>
              <a:t>is the act of leading a group towards success. </a:t>
            </a:r>
            <a:endParaRPr lang="en-US" dirty="0" smtClean="0"/>
          </a:p>
          <a:p>
            <a:pPr lvl="1" algn="just"/>
            <a:r>
              <a:rPr lang="en-US" dirty="0" smtClean="0"/>
              <a:t>Facilitation </a:t>
            </a:r>
            <a:r>
              <a:rPr lang="en-US" dirty="0"/>
              <a:t>is essential when collaboratively defining requirements, prioritizing needs, and resolving conflicts. </a:t>
            </a:r>
            <a:endParaRPr lang="en-US" dirty="0" smtClean="0"/>
          </a:p>
          <a:p>
            <a:pPr lvl="1" algn="just"/>
            <a:r>
              <a:rPr lang="en-US" dirty="0" smtClean="0"/>
              <a:t>A </a:t>
            </a:r>
            <a:r>
              <a:rPr lang="en-US" dirty="0"/>
              <a:t>neutral facilitator who has strong questioning, observational, and facilitation skills can help a group build trust and improve the sometimes tense relationship between business and IT staff. </a:t>
            </a:r>
          </a:p>
        </p:txBody>
      </p:sp>
      <p:sp>
        <p:nvSpPr>
          <p:cNvPr id="4" name="Slide Number Placeholder 3"/>
          <p:cNvSpPr>
            <a:spLocks noGrp="1"/>
          </p:cNvSpPr>
          <p:nvPr>
            <p:ph type="sldNum" sz="quarter" idx="12"/>
          </p:nvPr>
        </p:nvSpPr>
        <p:spPr/>
        <p:txBody>
          <a:bodyPr/>
          <a:lstStyle/>
          <a:p>
            <a:fld id="{43A3F630-EDB4-4719-A0AA-067CC114C37D}" type="slidenum">
              <a:rPr lang="en-US" smtClean="0"/>
              <a:t>24</a:t>
            </a:fld>
            <a:endParaRPr lang="en-US"/>
          </a:p>
        </p:txBody>
      </p:sp>
    </p:spTree>
    <p:extLst>
      <p:ext uri="{BB962C8B-B14F-4D97-AF65-F5344CB8AC3E}">
        <p14:creationId xmlns:p14="http://schemas.microsoft.com/office/powerpoint/2010/main" val="1289937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Leadership </a:t>
            </a:r>
            <a:r>
              <a:rPr lang="en-US" b="1" dirty="0" smtClean="0"/>
              <a:t>skills:</a:t>
            </a:r>
          </a:p>
          <a:p>
            <a:pPr lvl="1" algn="just"/>
            <a:r>
              <a:rPr lang="en-US" b="1" dirty="0" smtClean="0"/>
              <a:t> </a:t>
            </a:r>
            <a:r>
              <a:rPr lang="en-US" dirty="0"/>
              <a:t>A strong analyst can influence a group of stakeholders to move in a certain direction to accomplish a common goal. </a:t>
            </a:r>
            <a:endParaRPr lang="en-US" dirty="0" smtClean="0"/>
          </a:p>
          <a:p>
            <a:pPr lvl="1" algn="just"/>
            <a:r>
              <a:rPr lang="en-US" dirty="0" smtClean="0"/>
              <a:t>Leadership </a:t>
            </a:r>
            <a:r>
              <a:rPr lang="en-US" dirty="0"/>
              <a:t>requires understanding a variety of techniques to negotiate agreements among project stakeholders, resolve conflicts, and make </a:t>
            </a:r>
            <a:r>
              <a:rPr lang="en-US" dirty="0" smtClean="0"/>
              <a:t>decisions.</a:t>
            </a:r>
          </a:p>
          <a:p>
            <a:pPr lvl="1" algn="just"/>
            <a:r>
              <a:rPr lang="en-US" dirty="0" smtClean="0"/>
              <a:t>The </a:t>
            </a:r>
            <a:r>
              <a:rPr lang="en-US" dirty="0"/>
              <a:t>analyst should create a collaborative environment, fostering trust among the various stakeholder groups who might not understand each other’s motivations, needs, and constraints.</a:t>
            </a:r>
          </a:p>
        </p:txBody>
      </p:sp>
      <p:sp>
        <p:nvSpPr>
          <p:cNvPr id="4" name="Slide Number Placeholder 3"/>
          <p:cNvSpPr>
            <a:spLocks noGrp="1"/>
          </p:cNvSpPr>
          <p:nvPr>
            <p:ph type="sldNum" sz="quarter" idx="12"/>
          </p:nvPr>
        </p:nvSpPr>
        <p:spPr/>
        <p:txBody>
          <a:bodyPr/>
          <a:lstStyle/>
          <a:p>
            <a:fld id="{43A3F630-EDB4-4719-A0AA-067CC114C37D}" type="slidenum">
              <a:rPr lang="en-US" smtClean="0"/>
              <a:t>25</a:t>
            </a:fld>
            <a:endParaRPr lang="en-US"/>
          </a:p>
        </p:txBody>
      </p:sp>
    </p:spTree>
    <p:extLst>
      <p:ext uri="{BB962C8B-B14F-4D97-AF65-F5344CB8AC3E}">
        <p14:creationId xmlns:p14="http://schemas.microsoft.com/office/powerpoint/2010/main" val="18223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lnSpcReduction="10000"/>
          </a:bodyPr>
          <a:lstStyle/>
          <a:p>
            <a:r>
              <a:rPr lang="en-US" b="1" dirty="0"/>
              <a:t>Observational </a:t>
            </a:r>
            <a:r>
              <a:rPr lang="en-US" b="1" dirty="0" smtClean="0"/>
              <a:t>skills:</a:t>
            </a:r>
          </a:p>
          <a:p>
            <a:pPr lvl="1" algn="just"/>
            <a:r>
              <a:rPr lang="en-US" b="1" dirty="0" smtClean="0"/>
              <a:t> </a:t>
            </a:r>
            <a:r>
              <a:rPr lang="en-US" dirty="0"/>
              <a:t>An observant analyst will detect comments made in passing that might turn out to be significant. </a:t>
            </a:r>
            <a:endParaRPr lang="en-US" dirty="0" smtClean="0"/>
          </a:p>
          <a:p>
            <a:pPr lvl="1" algn="just"/>
            <a:r>
              <a:rPr lang="en-US" dirty="0" smtClean="0"/>
              <a:t>By </a:t>
            </a:r>
            <a:r>
              <a:rPr lang="en-US" dirty="0"/>
              <a:t>watching a user perform her job or use a current application, a good observer can detect subtleties that the user might not think to mention. </a:t>
            </a:r>
            <a:endParaRPr lang="en-US" dirty="0" smtClean="0"/>
          </a:p>
          <a:p>
            <a:pPr lvl="1" algn="just"/>
            <a:r>
              <a:rPr lang="en-US" dirty="0" smtClean="0"/>
              <a:t>Strong </a:t>
            </a:r>
            <a:r>
              <a:rPr lang="en-US" dirty="0"/>
              <a:t>observational skills sometimes expose new areas for elicitation discussions, thereby revealing additional requirements</a:t>
            </a:r>
          </a:p>
        </p:txBody>
      </p:sp>
      <p:sp>
        <p:nvSpPr>
          <p:cNvPr id="4" name="Slide Number Placeholder 3"/>
          <p:cNvSpPr>
            <a:spLocks noGrp="1"/>
          </p:cNvSpPr>
          <p:nvPr>
            <p:ph type="sldNum" sz="quarter" idx="12"/>
          </p:nvPr>
        </p:nvSpPr>
        <p:spPr/>
        <p:txBody>
          <a:bodyPr/>
          <a:lstStyle/>
          <a:p>
            <a:fld id="{43A3F630-EDB4-4719-A0AA-067CC114C37D}" type="slidenum">
              <a:rPr lang="en-US" smtClean="0"/>
              <a:t>26</a:t>
            </a:fld>
            <a:endParaRPr lang="en-US"/>
          </a:p>
        </p:txBody>
      </p:sp>
    </p:spTree>
    <p:extLst>
      <p:ext uri="{BB962C8B-B14F-4D97-AF65-F5344CB8AC3E}">
        <p14:creationId xmlns:p14="http://schemas.microsoft.com/office/powerpoint/2010/main" val="536319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a:xfrm>
            <a:off x="457200" y="1600200"/>
            <a:ext cx="8229600" cy="5105400"/>
          </a:xfrm>
        </p:spPr>
        <p:txBody>
          <a:bodyPr>
            <a:normAutofit fontScale="77500" lnSpcReduction="20000"/>
          </a:bodyPr>
          <a:lstStyle/>
          <a:p>
            <a:r>
              <a:rPr lang="en-US" b="1" dirty="0"/>
              <a:t>Communication </a:t>
            </a:r>
            <a:r>
              <a:rPr lang="en-US" b="1" dirty="0" smtClean="0"/>
              <a:t>skills:</a:t>
            </a:r>
          </a:p>
          <a:p>
            <a:pPr lvl="1" algn="just"/>
            <a:r>
              <a:rPr lang="en-US" b="1" dirty="0" smtClean="0"/>
              <a:t> </a:t>
            </a:r>
            <a:r>
              <a:rPr lang="en-US" dirty="0"/>
              <a:t>The principal deliverable from requirements development is a set of written requirements that communicates information effectively among customers, marketing, managers, and technical staff. </a:t>
            </a:r>
            <a:endParaRPr lang="en-US" dirty="0" smtClean="0"/>
          </a:p>
          <a:p>
            <a:pPr lvl="1" algn="just"/>
            <a:r>
              <a:rPr lang="en-US" dirty="0" smtClean="0"/>
              <a:t>The </a:t>
            </a:r>
            <a:r>
              <a:rPr lang="en-US" dirty="0"/>
              <a:t>analyst needs a solid command of the language and the ability to express complex ideas clearly, both in written form and </a:t>
            </a:r>
            <a:r>
              <a:rPr lang="en-US" dirty="0" smtClean="0"/>
              <a:t>verbally.</a:t>
            </a:r>
          </a:p>
          <a:p>
            <a:pPr lvl="1" algn="just"/>
            <a:r>
              <a:rPr lang="en-US" dirty="0" smtClean="0"/>
              <a:t>You </a:t>
            </a:r>
            <a:r>
              <a:rPr lang="en-US" dirty="0"/>
              <a:t>must be able to write for multiple audiences, including customers who have to validate the requirements and developers who need clear, precise requirements for implementation. </a:t>
            </a:r>
            <a:endParaRPr lang="en-US" dirty="0" smtClean="0"/>
          </a:p>
          <a:p>
            <a:pPr lvl="1" algn="just"/>
            <a:r>
              <a:rPr lang="en-US" dirty="0" smtClean="0"/>
              <a:t>A </a:t>
            </a:r>
            <a:r>
              <a:rPr lang="en-US" dirty="0"/>
              <a:t>BA needs to speak clearly, adapting to local terminology and to regional differences in dialect. </a:t>
            </a:r>
            <a:endParaRPr lang="en-US" dirty="0" smtClean="0"/>
          </a:p>
          <a:p>
            <a:pPr lvl="1" algn="just"/>
            <a:r>
              <a:rPr lang="en-US" dirty="0" smtClean="0"/>
              <a:t>Also</a:t>
            </a:r>
            <a:r>
              <a:rPr lang="en-US" dirty="0"/>
              <a:t>, a BA must be able to summarize and present information at the level of detail the target audience needs.</a:t>
            </a:r>
          </a:p>
        </p:txBody>
      </p:sp>
      <p:sp>
        <p:nvSpPr>
          <p:cNvPr id="4" name="Slide Number Placeholder 3"/>
          <p:cNvSpPr>
            <a:spLocks noGrp="1"/>
          </p:cNvSpPr>
          <p:nvPr>
            <p:ph type="sldNum" sz="quarter" idx="12"/>
          </p:nvPr>
        </p:nvSpPr>
        <p:spPr/>
        <p:txBody>
          <a:bodyPr/>
          <a:lstStyle/>
          <a:p>
            <a:fld id="{43A3F630-EDB4-4719-A0AA-067CC114C37D}" type="slidenum">
              <a:rPr lang="en-US" smtClean="0"/>
              <a:t>27</a:t>
            </a:fld>
            <a:endParaRPr lang="en-US"/>
          </a:p>
        </p:txBody>
      </p:sp>
    </p:spTree>
    <p:extLst>
      <p:ext uri="{BB962C8B-B14F-4D97-AF65-F5344CB8AC3E}">
        <p14:creationId xmlns:p14="http://schemas.microsoft.com/office/powerpoint/2010/main" val="2519009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Modeling </a:t>
            </a:r>
            <a:r>
              <a:rPr lang="en-US" b="1" dirty="0" smtClean="0"/>
              <a:t>skills:</a:t>
            </a:r>
          </a:p>
          <a:p>
            <a:pPr lvl="1" algn="just"/>
            <a:r>
              <a:rPr lang="en-US" b="1" dirty="0" smtClean="0"/>
              <a:t> </a:t>
            </a:r>
            <a:r>
              <a:rPr lang="en-US" dirty="0"/>
              <a:t>Models ranging from the venerable flowchart through structured analysis models (data flow diagram, entity-relationship diagram, and similar diagrams) to Unified Modeling Language (UML) notations should be part of every analyst’s repertoire (Beatty and Chen 2012</a:t>
            </a:r>
            <a:r>
              <a:rPr lang="en-US" dirty="0" smtClean="0"/>
              <a:t>).</a:t>
            </a:r>
          </a:p>
          <a:p>
            <a:pPr lvl="1" algn="just"/>
            <a:r>
              <a:rPr lang="en-US" dirty="0" smtClean="0"/>
              <a:t>Some </a:t>
            </a:r>
            <a:r>
              <a:rPr lang="en-US" dirty="0"/>
              <a:t>will be useful when communicating with users, others when communicating with developers, and still others purely for analysis to help the BA improve the requirements. </a:t>
            </a:r>
            <a:endParaRPr lang="en-US" dirty="0" smtClean="0"/>
          </a:p>
          <a:p>
            <a:pPr lvl="1" algn="just"/>
            <a:r>
              <a:rPr lang="en-US" dirty="0" smtClean="0"/>
              <a:t>The </a:t>
            </a:r>
            <a:r>
              <a:rPr lang="en-US" dirty="0"/>
              <a:t>BA will need to know when to select specific models based on how they add value. Also, he’ll need to educate other stakeholders on the value of using these models and how to read them </a:t>
            </a:r>
          </a:p>
        </p:txBody>
      </p:sp>
      <p:sp>
        <p:nvSpPr>
          <p:cNvPr id="4" name="Slide Number Placeholder 3"/>
          <p:cNvSpPr>
            <a:spLocks noGrp="1"/>
          </p:cNvSpPr>
          <p:nvPr>
            <p:ph type="sldNum" sz="quarter" idx="12"/>
          </p:nvPr>
        </p:nvSpPr>
        <p:spPr/>
        <p:txBody>
          <a:bodyPr/>
          <a:lstStyle/>
          <a:p>
            <a:fld id="{43A3F630-EDB4-4719-A0AA-067CC114C37D}" type="slidenum">
              <a:rPr lang="en-US" smtClean="0"/>
              <a:t>28</a:t>
            </a:fld>
            <a:endParaRPr lang="en-US"/>
          </a:p>
        </p:txBody>
      </p:sp>
    </p:spTree>
    <p:extLst>
      <p:ext uri="{BB962C8B-B14F-4D97-AF65-F5344CB8AC3E}">
        <p14:creationId xmlns:p14="http://schemas.microsoft.com/office/powerpoint/2010/main" val="12607837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a:xfrm>
            <a:off x="457200" y="1600200"/>
            <a:ext cx="8229600" cy="5105400"/>
          </a:xfrm>
        </p:spPr>
        <p:txBody>
          <a:bodyPr>
            <a:normAutofit fontScale="85000" lnSpcReduction="20000"/>
          </a:bodyPr>
          <a:lstStyle/>
          <a:p>
            <a:r>
              <a:rPr lang="en-US" b="1" dirty="0"/>
              <a:t>Interpersonal </a:t>
            </a:r>
            <a:r>
              <a:rPr lang="en-US" b="1" dirty="0" smtClean="0"/>
              <a:t>skills:</a:t>
            </a:r>
          </a:p>
          <a:p>
            <a:pPr lvl="1" algn="just"/>
            <a:r>
              <a:rPr lang="en-US" b="1" dirty="0" smtClean="0"/>
              <a:t> </a:t>
            </a:r>
            <a:r>
              <a:rPr lang="en-US" dirty="0"/>
              <a:t>Analysts must be able to get people with competing interests to work together as a team. </a:t>
            </a:r>
            <a:endParaRPr lang="en-US" dirty="0" smtClean="0"/>
          </a:p>
          <a:p>
            <a:pPr lvl="1" algn="just"/>
            <a:r>
              <a:rPr lang="en-US" dirty="0" smtClean="0"/>
              <a:t>An </a:t>
            </a:r>
            <a:r>
              <a:rPr lang="en-US" dirty="0"/>
              <a:t>analyst should feel comfortable talking with individuals in diverse job functions and at all levels of the organization. </a:t>
            </a:r>
            <a:endParaRPr lang="en-US" dirty="0" smtClean="0"/>
          </a:p>
          <a:p>
            <a:pPr lvl="1" algn="just"/>
            <a:r>
              <a:rPr lang="en-US" dirty="0" smtClean="0"/>
              <a:t>A </a:t>
            </a:r>
            <a:r>
              <a:rPr lang="en-US" dirty="0"/>
              <a:t>BA should speak the language of the audience she is talking to, not using technical jargon with business stakeholders. </a:t>
            </a:r>
            <a:endParaRPr lang="en-US" dirty="0" smtClean="0"/>
          </a:p>
          <a:p>
            <a:pPr lvl="1" algn="just"/>
            <a:r>
              <a:rPr lang="en-US" dirty="0" smtClean="0"/>
              <a:t>he/she might </a:t>
            </a:r>
            <a:r>
              <a:rPr lang="en-US" dirty="0"/>
              <a:t>need to work with virtual teams whose members are separated by geography, time zones, cultures, or native languages. </a:t>
            </a:r>
            <a:endParaRPr lang="en-US" dirty="0" smtClean="0"/>
          </a:p>
          <a:p>
            <a:pPr lvl="1" algn="just"/>
            <a:r>
              <a:rPr lang="en-US" dirty="0" smtClean="0"/>
              <a:t>A </a:t>
            </a:r>
            <a:r>
              <a:rPr lang="en-US" dirty="0"/>
              <a:t>BA should be easy to communicate with and be clear and consistent when communicating with team members.</a:t>
            </a:r>
          </a:p>
        </p:txBody>
      </p:sp>
      <p:sp>
        <p:nvSpPr>
          <p:cNvPr id="4" name="Slide Number Placeholder 3"/>
          <p:cNvSpPr>
            <a:spLocks noGrp="1"/>
          </p:cNvSpPr>
          <p:nvPr>
            <p:ph type="sldNum" sz="quarter" idx="12"/>
          </p:nvPr>
        </p:nvSpPr>
        <p:spPr/>
        <p:txBody>
          <a:bodyPr/>
          <a:lstStyle/>
          <a:p>
            <a:fld id="{43A3F630-EDB4-4719-A0AA-067CC114C37D}" type="slidenum">
              <a:rPr lang="en-US" smtClean="0"/>
              <a:t>29</a:t>
            </a:fld>
            <a:endParaRPr lang="en-US"/>
          </a:p>
        </p:txBody>
      </p:sp>
    </p:spTree>
    <p:extLst>
      <p:ext uri="{BB962C8B-B14F-4D97-AF65-F5344CB8AC3E}">
        <p14:creationId xmlns:p14="http://schemas.microsoft.com/office/powerpoint/2010/main" val="501884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Agenda</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business analyst role . . . . . . . . . . . . . . </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business analyst’s tasks . . . . . . . . </a:t>
            </a:r>
          </a:p>
          <a:p>
            <a:r>
              <a:rPr lang="en-US" dirty="0" smtClean="0">
                <a:latin typeface="Times New Roman" panose="02020603050405020304" pitchFamily="18" charset="0"/>
                <a:cs typeface="Times New Roman" panose="02020603050405020304" pitchFamily="18" charset="0"/>
              </a:rPr>
              <a:t>Essential </a:t>
            </a:r>
            <a:r>
              <a:rPr lang="en-US" dirty="0">
                <a:latin typeface="Times New Roman" panose="02020603050405020304" pitchFamily="18" charset="0"/>
                <a:cs typeface="Times New Roman" panose="02020603050405020304" pitchFamily="18" charset="0"/>
              </a:rPr>
              <a:t>analyst skills . . . . . . . . . . . . . </a:t>
            </a:r>
          </a:p>
          <a:p>
            <a:r>
              <a:rPr lang="en-US" dirty="0" smtClean="0">
                <a:latin typeface="Times New Roman" panose="02020603050405020304" pitchFamily="18" charset="0"/>
                <a:cs typeface="Times New Roman" panose="02020603050405020304" pitchFamily="18" charset="0"/>
              </a:rPr>
              <a:t>Essential </a:t>
            </a:r>
            <a:r>
              <a:rPr lang="en-US" dirty="0">
                <a:latin typeface="Times New Roman" panose="02020603050405020304" pitchFamily="18" charset="0"/>
                <a:cs typeface="Times New Roman" panose="02020603050405020304" pitchFamily="18" charset="0"/>
              </a:rPr>
              <a:t>analyst knowledge </a:t>
            </a:r>
            <a:r>
              <a:rPr lang="en-US" dirty="0"/>
              <a:t>. . . . . . . . . . . . . . . </a:t>
            </a:r>
          </a:p>
        </p:txBody>
      </p:sp>
      <p:sp>
        <p:nvSpPr>
          <p:cNvPr id="4" name="Slide Number Placeholder 3"/>
          <p:cNvSpPr>
            <a:spLocks noGrp="1"/>
          </p:cNvSpPr>
          <p:nvPr>
            <p:ph type="sldNum" sz="quarter" idx="12"/>
          </p:nvPr>
        </p:nvSpPr>
        <p:spPr/>
        <p:txBody>
          <a:bodyPr/>
          <a:lstStyle/>
          <a:p>
            <a:fld id="{43A3F630-EDB4-4719-A0AA-067CC114C37D}" type="slidenum">
              <a:rPr lang="en-US" smtClean="0"/>
              <a:t>3</a:t>
            </a:fld>
            <a:endParaRPr lang="en-US"/>
          </a:p>
        </p:txBody>
      </p:sp>
    </p:spTree>
    <p:extLst>
      <p:ext uri="{BB962C8B-B14F-4D97-AF65-F5344CB8AC3E}">
        <p14:creationId xmlns:p14="http://schemas.microsoft.com/office/powerpoint/2010/main" val="8568149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r>
              <a:rPr lang="en-US" b="1" dirty="0"/>
              <a:t>Creativity </a:t>
            </a:r>
            <a:r>
              <a:rPr lang="en-US" b="1" dirty="0" smtClean="0"/>
              <a:t>:</a:t>
            </a:r>
          </a:p>
          <a:p>
            <a:pPr lvl="1" algn="just"/>
            <a:r>
              <a:rPr lang="en-US" dirty="0" smtClean="0"/>
              <a:t>The </a:t>
            </a:r>
            <a:r>
              <a:rPr lang="en-US" dirty="0"/>
              <a:t>BA is not merely a scribe who records whatever customers say. </a:t>
            </a:r>
            <a:endParaRPr lang="en-US" dirty="0" smtClean="0"/>
          </a:p>
          <a:p>
            <a:pPr lvl="1" algn="just"/>
            <a:r>
              <a:rPr lang="en-US" dirty="0" smtClean="0"/>
              <a:t>The </a:t>
            </a:r>
            <a:r>
              <a:rPr lang="en-US" dirty="0"/>
              <a:t>best analysts invent potential requirements for customers to consider (Robertson 2002). </a:t>
            </a:r>
            <a:endParaRPr lang="en-US" dirty="0" smtClean="0"/>
          </a:p>
          <a:p>
            <a:pPr lvl="1" algn="just"/>
            <a:r>
              <a:rPr lang="en-US" dirty="0" smtClean="0"/>
              <a:t>They </a:t>
            </a:r>
            <a:r>
              <a:rPr lang="en-US" dirty="0"/>
              <a:t>conceive innovative product capabilities, imagine new markets and business opportunities, and think of ways to surprise and delight their customers. </a:t>
            </a:r>
            <a:endParaRPr lang="en-US" dirty="0" smtClean="0"/>
          </a:p>
          <a:p>
            <a:pPr lvl="1" algn="just"/>
            <a:r>
              <a:rPr lang="en-US" dirty="0" smtClean="0"/>
              <a:t>A </a:t>
            </a:r>
            <a:r>
              <a:rPr lang="en-US" dirty="0"/>
              <a:t>really valuable BA finds creative ways to satisfy needs that users didn’t even know they had. </a:t>
            </a:r>
            <a:endParaRPr lang="en-US" dirty="0" smtClean="0"/>
          </a:p>
          <a:p>
            <a:pPr lvl="1" algn="just"/>
            <a:r>
              <a:rPr lang="en-US" dirty="0" smtClean="0"/>
              <a:t>Analysts </a:t>
            </a:r>
            <a:r>
              <a:rPr lang="en-US" dirty="0"/>
              <a:t>can offer new ideas because they are not as close as users to the problem being solved</a:t>
            </a:r>
            <a:r>
              <a:rPr lang="en-US" dirty="0" smtClean="0"/>
              <a:t>.</a:t>
            </a:r>
          </a:p>
          <a:p>
            <a:pPr lvl="1" algn="just"/>
            <a:r>
              <a:rPr lang="en-US" dirty="0" smtClean="0"/>
              <a:t> </a:t>
            </a:r>
            <a:r>
              <a:rPr lang="en-US" dirty="0"/>
              <a:t>Analysts have to be careful to avoid gold-plating the solution, though; don’t simply add new requirements to the specification without customer approval.</a:t>
            </a:r>
          </a:p>
        </p:txBody>
      </p:sp>
      <p:sp>
        <p:nvSpPr>
          <p:cNvPr id="4" name="Slide Number Placeholder 3"/>
          <p:cNvSpPr>
            <a:spLocks noGrp="1"/>
          </p:cNvSpPr>
          <p:nvPr>
            <p:ph type="sldNum" sz="quarter" idx="12"/>
          </p:nvPr>
        </p:nvSpPr>
        <p:spPr/>
        <p:txBody>
          <a:bodyPr/>
          <a:lstStyle/>
          <a:p>
            <a:fld id="{43A3F630-EDB4-4719-A0AA-067CC114C37D}" type="slidenum">
              <a:rPr lang="en-US" smtClean="0"/>
              <a:t>30</a:t>
            </a:fld>
            <a:endParaRPr lang="en-US"/>
          </a:p>
        </p:txBody>
      </p:sp>
    </p:spTree>
    <p:extLst>
      <p:ext uri="{BB962C8B-B14F-4D97-AF65-F5344CB8AC3E}">
        <p14:creationId xmlns:p14="http://schemas.microsoft.com/office/powerpoint/2010/main" val="1054547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Essential analyst knowledge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They need to understand contemporary requirements engineering practices and how to apply them in the context of various software development life cycles. </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effective analyst has a rich tool kit of techniques available and knows when—and when not—to use each one.</a:t>
            </a:r>
          </a:p>
        </p:txBody>
      </p:sp>
      <p:sp>
        <p:nvSpPr>
          <p:cNvPr id="4" name="Slide Number Placeholder 3"/>
          <p:cNvSpPr>
            <a:spLocks noGrp="1"/>
          </p:cNvSpPr>
          <p:nvPr>
            <p:ph type="sldNum" sz="quarter" idx="12"/>
          </p:nvPr>
        </p:nvSpPr>
        <p:spPr/>
        <p:txBody>
          <a:bodyPr/>
          <a:lstStyle/>
          <a:p>
            <a:fld id="{43A3F630-EDB4-4719-A0AA-067CC114C37D}" type="slidenum">
              <a:rPr lang="en-US" smtClean="0"/>
              <a:t>31</a:t>
            </a:fld>
            <a:endParaRPr lang="en-US"/>
          </a:p>
        </p:txBody>
      </p:sp>
    </p:spTree>
    <p:extLst>
      <p:ext uri="{BB962C8B-B14F-4D97-AF65-F5344CB8AC3E}">
        <p14:creationId xmlns:p14="http://schemas.microsoft.com/office/powerpoint/2010/main" val="5128886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BAs need to thread requirements development and management activities through the entire project life span. </a:t>
            </a:r>
            <a:endParaRPr lang="en-US" dirty="0" smtClean="0"/>
          </a:p>
          <a:p>
            <a:pPr algn="just"/>
            <a:r>
              <a:rPr lang="en-US" dirty="0" smtClean="0"/>
              <a:t>An </a:t>
            </a:r>
            <a:r>
              <a:rPr lang="en-US" dirty="0"/>
              <a:t>analyst with a sound understanding of project management, development life cycles, risk management, and quality engineering can help prevent requirements issues from torpedoing the project. </a:t>
            </a:r>
            <a:endParaRPr lang="en-US" dirty="0" smtClean="0"/>
          </a:p>
          <a:p>
            <a:pPr algn="just"/>
            <a:r>
              <a:rPr lang="en-US" dirty="0" smtClean="0"/>
              <a:t>In </a:t>
            </a:r>
            <a:r>
              <a:rPr lang="en-US" dirty="0"/>
              <a:t>a commercial development setting, the BA will benefit from knowledge of product management concepts. </a:t>
            </a:r>
            <a:endParaRPr lang="en-US" dirty="0" smtClean="0"/>
          </a:p>
          <a:p>
            <a:pPr algn="just"/>
            <a:r>
              <a:rPr lang="en-US" dirty="0" smtClean="0"/>
              <a:t>BAs </a:t>
            </a:r>
            <a:r>
              <a:rPr lang="en-US" dirty="0"/>
              <a:t>benefit from a basic level of knowledge about the architecture and operating environment, so that they can engage in technical conversations about priorities and nonfunctional requirements.</a:t>
            </a:r>
          </a:p>
        </p:txBody>
      </p:sp>
      <p:sp>
        <p:nvSpPr>
          <p:cNvPr id="4" name="Slide Number Placeholder 3"/>
          <p:cNvSpPr>
            <a:spLocks noGrp="1"/>
          </p:cNvSpPr>
          <p:nvPr>
            <p:ph type="sldNum" sz="quarter" idx="12"/>
          </p:nvPr>
        </p:nvSpPr>
        <p:spPr/>
        <p:txBody>
          <a:bodyPr/>
          <a:lstStyle/>
          <a:p>
            <a:fld id="{43A3F630-EDB4-4719-A0AA-067CC114C37D}" type="slidenum">
              <a:rPr lang="en-US" smtClean="0"/>
              <a:t>32</a:t>
            </a:fld>
            <a:endParaRPr lang="en-US"/>
          </a:p>
        </p:txBody>
      </p:sp>
    </p:spTree>
    <p:extLst>
      <p:ext uri="{BB962C8B-B14F-4D97-AF65-F5344CB8AC3E}">
        <p14:creationId xmlns:p14="http://schemas.microsoft.com/office/powerpoint/2010/main" val="32392936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Knowledge of the business, the industry, and the organization are powerful assets for an effective BA </a:t>
            </a:r>
            <a:r>
              <a:rPr lang="en-US" dirty="0" smtClean="0"/>
              <a:t>.</a:t>
            </a:r>
          </a:p>
          <a:p>
            <a:pPr algn="just"/>
            <a:r>
              <a:rPr lang="en-US" dirty="0" smtClean="0"/>
              <a:t>Analysts </a:t>
            </a:r>
            <a:r>
              <a:rPr lang="en-US" dirty="0"/>
              <a:t>who understand the organization and business domains often detect unstated assumptions and implicit requirements. </a:t>
            </a:r>
            <a:endParaRPr lang="en-US" dirty="0" smtClean="0"/>
          </a:p>
          <a:p>
            <a:pPr algn="just"/>
            <a:r>
              <a:rPr lang="en-US" dirty="0" smtClean="0"/>
              <a:t>They </a:t>
            </a:r>
            <a:r>
              <a:rPr lang="en-US" dirty="0"/>
              <a:t>can suggest ways that users could improve their business processes or propose valuable functionality that no other stakeholder thought of. </a:t>
            </a:r>
            <a:endParaRPr lang="en-US" dirty="0" smtClean="0"/>
          </a:p>
          <a:p>
            <a:pPr algn="just"/>
            <a:r>
              <a:rPr lang="en-US" dirty="0" smtClean="0"/>
              <a:t>Understanding </a:t>
            </a:r>
            <a:r>
              <a:rPr lang="en-US" dirty="0"/>
              <a:t>the industry domain can be particularly helpful in a commercial environment so analysts can offer marketplace and competitive product analysis.</a:t>
            </a:r>
          </a:p>
        </p:txBody>
      </p:sp>
      <p:sp>
        <p:nvSpPr>
          <p:cNvPr id="4" name="Slide Number Placeholder 3"/>
          <p:cNvSpPr>
            <a:spLocks noGrp="1"/>
          </p:cNvSpPr>
          <p:nvPr>
            <p:ph type="sldNum" sz="quarter" idx="12"/>
          </p:nvPr>
        </p:nvSpPr>
        <p:spPr/>
        <p:txBody>
          <a:bodyPr/>
          <a:lstStyle/>
          <a:p>
            <a:fld id="{43A3F630-EDB4-4719-A0AA-067CC114C37D}" type="slidenum">
              <a:rPr lang="en-US" smtClean="0"/>
              <a:t>33</a:t>
            </a:fld>
            <a:endParaRPr lang="en-US"/>
          </a:p>
        </p:txBody>
      </p:sp>
    </p:spTree>
    <p:extLst>
      <p:ext uri="{BB962C8B-B14F-4D97-AF65-F5344CB8AC3E}">
        <p14:creationId xmlns:p14="http://schemas.microsoft.com/office/powerpoint/2010/main" val="16443440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Content Placeholder 2"/>
          <p:cNvSpPr>
            <a:spLocks noGrp="1"/>
          </p:cNvSpPr>
          <p:nvPr>
            <p:ph idx="1"/>
          </p:nvPr>
        </p:nvSpPr>
        <p:spPr/>
        <p:txBody>
          <a:bodyPr>
            <a:normAutofit/>
          </a:bodyPr>
          <a:lstStyle/>
          <a:p>
            <a:pPr marL="0" indent="0" algn="ctr">
              <a:buNone/>
            </a:pPr>
            <a:endParaRPr lang="en-US" sz="9600" dirty="0" smtClean="0"/>
          </a:p>
          <a:p>
            <a:pPr marL="0" indent="0" algn="ctr">
              <a:buNone/>
            </a:pPr>
            <a:r>
              <a:rPr lang="en-US" sz="9600" dirty="0" smtClean="0"/>
              <a:t>Thank You</a:t>
            </a:r>
            <a:endParaRPr lang="en-US" sz="9600" dirty="0"/>
          </a:p>
        </p:txBody>
      </p:sp>
      <p:sp>
        <p:nvSpPr>
          <p:cNvPr id="4" name="Slide Number Placeholder 3"/>
          <p:cNvSpPr>
            <a:spLocks noGrp="1"/>
          </p:cNvSpPr>
          <p:nvPr>
            <p:ph type="sldNum" sz="quarter" idx="12"/>
          </p:nvPr>
        </p:nvSpPr>
        <p:spPr/>
        <p:txBody>
          <a:bodyPr/>
          <a:lstStyle/>
          <a:p>
            <a:fld id="{43A3F630-EDB4-4719-A0AA-067CC114C37D}" type="slidenum">
              <a:rPr lang="en-US" smtClean="0"/>
              <a:t>34</a:t>
            </a:fld>
            <a:endParaRPr lang="en-US"/>
          </a:p>
        </p:txBody>
      </p:sp>
    </p:spTree>
    <p:extLst>
      <p:ext uri="{BB962C8B-B14F-4D97-AF65-F5344CB8AC3E}">
        <p14:creationId xmlns:p14="http://schemas.microsoft.com/office/powerpoint/2010/main" val="3701114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Introduction</a:t>
            </a:r>
            <a:endParaRPr lang="en-US" b="1" dirty="0"/>
          </a:p>
        </p:txBody>
      </p:sp>
      <p:sp>
        <p:nvSpPr>
          <p:cNvPr id="3" name="Content Placeholder 2"/>
          <p:cNvSpPr>
            <a:spLocks noGrp="1"/>
          </p:cNvSpPr>
          <p:nvPr>
            <p:ph idx="1"/>
          </p:nvPr>
        </p:nvSpPr>
        <p:spPr/>
        <p:txBody>
          <a:bodyPr>
            <a:normAutofit fontScale="85000" lnSpcReduction="20000"/>
          </a:bodyPr>
          <a:lstStyle/>
          <a:p>
            <a:pPr algn="just"/>
            <a:r>
              <a:rPr lang="en-US" dirty="0"/>
              <a:t>Explicitly or implicitly, someone performs the role of business analyst (BA) on every software project. </a:t>
            </a:r>
            <a:endParaRPr lang="en-US" dirty="0" smtClean="0"/>
          </a:p>
          <a:p>
            <a:pPr algn="just"/>
            <a:r>
              <a:rPr lang="en-US" dirty="0" smtClean="0"/>
              <a:t>A </a:t>
            </a:r>
            <a:r>
              <a:rPr lang="en-US" dirty="0"/>
              <a:t>business analyst enables change in an organizational context by defining needs and recommending solutions that deliver value to stakeholders. </a:t>
            </a:r>
            <a:endParaRPr lang="en-US" dirty="0" smtClean="0"/>
          </a:p>
          <a:p>
            <a:pPr algn="just"/>
            <a:r>
              <a:rPr lang="en-US" dirty="0" smtClean="0"/>
              <a:t>The </a:t>
            </a:r>
            <a:r>
              <a:rPr lang="en-US" dirty="0"/>
              <a:t>analyst elicits and analyzes others’ perspectives, transforms the information collected into a requirements specification, and communicates the information to other stakeholders. </a:t>
            </a:r>
            <a:endParaRPr lang="en-US" dirty="0" smtClean="0"/>
          </a:p>
          <a:p>
            <a:pPr algn="just"/>
            <a:r>
              <a:rPr lang="en-US" dirty="0" smtClean="0"/>
              <a:t>The </a:t>
            </a:r>
            <a:r>
              <a:rPr lang="en-US" dirty="0"/>
              <a:t>analyst helps stakeholders find the difference between what they say they want and what they really need. </a:t>
            </a:r>
          </a:p>
        </p:txBody>
      </p:sp>
      <p:sp>
        <p:nvSpPr>
          <p:cNvPr id="4" name="Slide Number Placeholder 3"/>
          <p:cNvSpPr>
            <a:spLocks noGrp="1"/>
          </p:cNvSpPr>
          <p:nvPr>
            <p:ph type="sldNum" sz="quarter" idx="12"/>
          </p:nvPr>
        </p:nvSpPr>
        <p:spPr/>
        <p:txBody>
          <a:bodyPr/>
          <a:lstStyle/>
          <a:p>
            <a:fld id="{43A3F630-EDB4-4719-A0AA-067CC114C37D}" type="slidenum">
              <a:rPr lang="en-US" smtClean="0"/>
              <a:t>4</a:t>
            </a:fld>
            <a:endParaRPr lang="en-US"/>
          </a:p>
        </p:txBody>
      </p:sp>
    </p:spTree>
    <p:extLst>
      <p:ext uri="{BB962C8B-B14F-4D97-AF65-F5344CB8AC3E}">
        <p14:creationId xmlns:p14="http://schemas.microsoft.com/office/powerpoint/2010/main" val="1417104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Business Analyst Role</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The business analyst is the individual who has the primary responsibility to elicit, analyze, document, and validate the needs of the project stakeholders. </a:t>
            </a:r>
            <a:endParaRPr lang="en-US" dirty="0" smtClean="0"/>
          </a:p>
          <a:p>
            <a:pPr algn="just"/>
            <a:r>
              <a:rPr lang="en-US" dirty="0" smtClean="0"/>
              <a:t>The </a:t>
            </a:r>
            <a:r>
              <a:rPr lang="en-US" dirty="0"/>
              <a:t>analyst serves as the principal interpreter through which requirements flow between the customer community and the software development team, as shown in Figure 4-1. </a:t>
            </a:r>
            <a:endParaRPr lang="en-US" dirty="0" smtClean="0"/>
          </a:p>
          <a:p>
            <a:pPr algn="just"/>
            <a:r>
              <a:rPr lang="en-US" dirty="0" smtClean="0"/>
              <a:t>Many </a:t>
            </a:r>
            <a:r>
              <a:rPr lang="en-US" dirty="0"/>
              <a:t>other communication pathways also are used, so the analyst isn’t solely responsible for information exchange on the project. </a:t>
            </a:r>
            <a:endParaRPr lang="en-US" dirty="0" smtClean="0"/>
          </a:p>
          <a:p>
            <a:pPr algn="just"/>
            <a:r>
              <a:rPr lang="en-US" dirty="0" smtClean="0"/>
              <a:t>The </a:t>
            </a:r>
            <a:r>
              <a:rPr lang="en-US" dirty="0"/>
              <a:t>BA plays a central role in collecting and disseminating </a:t>
            </a:r>
            <a:r>
              <a:rPr lang="en-US" i="1" dirty="0"/>
              <a:t>product </a:t>
            </a:r>
            <a:r>
              <a:rPr lang="en-US" dirty="0"/>
              <a:t>information, whereas the project manager takes the lead in communicating </a:t>
            </a:r>
            <a:r>
              <a:rPr lang="en-US" i="1" dirty="0"/>
              <a:t>project </a:t>
            </a:r>
            <a:r>
              <a:rPr lang="en-US" dirty="0"/>
              <a:t>information.</a:t>
            </a:r>
          </a:p>
        </p:txBody>
      </p:sp>
      <p:sp>
        <p:nvSpPr>
          <p:cNvPr id="4" name="Slide Number Placeholder 3"/>
          <p:cNvSpPr>
            <a:spLocks noGrp="1"/>
          </p:cNvSpPr>
          <p:nvPr>
            <p:ph type="sldNum" sz="quarter" idx="12"/>
          </p:nvPr>
        </p:nvSpPr>
        <p:spPr/>
        <p:txBody>
          <a:bodyPr/>
          <a:lstStyle/>
          <a:p>
            <a:fld id="{43A3F630-EDB4-4719-A0AA-067CC114C37D}" type="slidenum">
              <a:rPr lang="en-US" smtClean="0"/>
              <a:t>5</a:t>
            </a:fld>
            <a:endParaRPr lang="en-US"/>
          </a:p>
        </p:txBody>
      </p:sp>
    </p:spTree>
    <p:extLst>
      <p:ext uri="{BB962C8B-B14F-4D97-AF65-F5344CB8AC3E}">
        <p14:creationId xmlns:p14="http://schemas.microsoft.com/office/powerpoint/2010/main" val="3123567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790700"/>
            <a:ext cx="8763000" cy="445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43A3F630-EDB4-4719-A0AA-067CC114C37D}" type="slidenum">
              <a:rPr lang="en-US" smtClean="0"/>
              <a:t>6</a:t>
            </a:fld>
            <a:endParaRPr lang="en-US"/>
          </a:p>
        </p:txBody>
      </p:sp>
    </p:spTree>
    <p:extLst>
      <p:ext uri="{BB962C8B-B14F-4D97-AF65-F5344CB8AC3E}">
        <p14:creationId xmlns:p14="http://schemas.microsoft.com/office/powerpoint/2010/main" val="3470107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i="1" dirty="0"/>
              <a:t>Business analyst </a:t>
            </a:r>
            <a:r>
              <a:rPr lang="en-US" dirty="0"/>
              <a:t>is a project role, not necessarily a job title. Synonyms for </a:t>
            </a:r>
            <a:r>
              <a:rPr lang="en-US" i="1" dirty="0"/>
              <a:t>business analyst </a:t>
            </a:r>
            <a:r>
              <a:rPr lang="en-US" dirty="0"/>
              <a:t>include </a:t>
            </a:r>
            <a:r>
              <a:rPr lang="en-US" i="1" dirty="0"/>
              <a:t>requirements analyst, systems analyst</a:t>
            </a:r>
            <a:r>
              <a:rPr lang="en-US" dirty="0"/>
              <a:t>, </a:t>
            </a:r>
            <a:r>
              <a:rPr lang="en-US" i="1" dirty="0"/>
              <a:t>requirements engineer</a:t>
            </a:r>
            <a:r>
              <a:rPr lang="en-US" dirty="0"/>
              <a:t>, </a:t>
            </a:r>
            <a:r>
              <a:rPr lang="en-US" i="1" dirty="0"/>
              <a:t>requirements manager, application analyst, business systems analyst, IT business analyst</a:t>
            </a:r>
            <a:r>
              <a:rPr lang="en-US" dirty="0"/>
              <a:t>, and simply </a:t>
            </a:r>
            <a:r>
              <a:rPr lang="en-US" i="1" dirty="0"/>
              <a:t>analyst</a:t>
            </a:r>
            <a:r>
              <a:rPr lang="en-US" dirty="0"/>
              <a:t>. </a:t>
            </a:r>
            <a:endParaRPr lang="en-US" dirty="0" smtClean="0"/>
          </a:p>
          <a:p>
            <a:pPr algn="just"/>
            <a:r>
              <a:rPr lang="en-US" dirty="0" smtClean="0"/>
              <a:t>These </a:t>
            </a:r>
            <a:r>
              <a:rPr lang="en-US" dirty="0"/>
              <a:t>job titles are used inconsistently from organization to organization. </a:t>
            </a:r>
            <a:endParaRPr lang="en-US" dirty="0" smtClean="0"/>
          </a:p>
          <a:p>
            <a:pPr algn="just"/>
            <a:r>
              <a:rPr lang="en-US" dirty="0" smtClean="0"/>
              <a:t>One </a:t>
            </a:r>
            <a:r>
              <a:rPr lang="en-US" dirty="0"/>
              <a:t>or more dedicated specialists could perform the role on a given project or it could be assigned to team members who also perform other project functions. </a:t>
            </a:r>
            <a:endParaRPr lang="en-US" dirty="0" smtClean="0"/>
          </a:p>
          <a:p>
            <a:pPr algn="just"/>
            <a:r>
              <a:rPr lang="en-US" dirty="0" smtClean="0"/>
              <a:t>These </a:t>
            </a:r>
            <a:r>
              <a:rPr lang="en-US" dirty="0"/>
              <a:t>team members include project manager, product manager, product owner, subject matter expert (SME), developer, and sometimes even user.</a:t>
            </a:r>
          </a:p>
        </p:txBody>
      </p:sp>
      <p:sp>
        <p:nvSpPr>
          <p:cNvPr id="4" name="Slide Number Placeholder 3"/>
          <p:cNvSpPr>
            <a:spLocks noGrp="1"/>
          </p:cNvSpPr>
          <p:nvPr>
            <p:ph type="sldNum" sz="quarter" idx="12"/>
          </p:nvPr>
        </p:nvSpPr>
        <p:spPr/>
        <p:txBody>
          <a:bodyPr/>
          <a:lstStyle/>
          <a:p>
            <a:fld id="{43A3F630-EDB4-4719-A0AA-067CC114C37D}" type="slidenum">
              <a:rPr lang="en-US" smtClean="0"/>
              <a:t>7</a:t>
            </a:fld>
            <a:endParaRPr lang="en-US"/>
          </a:p>
        </p:txBody>
      </p:sp>
    </p:spTree>
    <p:extLst>
      <p:ext uri="{BB962C8B-B14F-4D97-AF65-F5344CB8AC3E}">
        <p14:creationId xmlns:p14="http://schemas.microsoft.com/office/powerpoint/2010/main" val="2275629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business analyst’s tasks</a:t>
            </a:r>
            <a:endParaRPr lang="en-US" dirty="0"/>
          </a:p>
        </p:txBody>
      </p:sp>
      <p:sp>
        <p:nvSpPr>
          <p:cNvPr id="3" name="Content Placeholder 2"/>
          <p:cNvSpPr>
            <a:spLocks noGrp="1"/>
          </p:cNvSpPr>
          <p:nvPr>
            <p:ph idx="1"/>
          </p:nvPr>
        </p:nvSpPr>
        <p:spPr/>
        <p:txBody>
          <a:bodyPr/>
          <a:lstStyle/>
          <a:p>
            <a:r>
              <a:rPr lang="en-US" b="1" dirty="0"/>
              <a:t>Define business </a:t>
            </a:r>
            <a:r>
              <a:rPr lang="en-US" b="1" dirty="0" smtClean="0"/>
              <a:t>requirements:</a:t>
            </a:r>
          </a:p>
          <a:p>
            <a:pPr lvl="1" algn="just"/>
            <a:r>
              <a:rPr lang="en-US" b="1" dirty="0" smtClean="0"/>
              <a:t> </a:t>
            </a:r>
            <a:r>
              <a:rPr lang="en-US" dirty="0"/>
              <a:t>Your work as a BA begins when you help the business or funding sponsor, product manager, or marketing manager define the project’s business requirements. </a:t>
            </a:r>
            <a:endParaRPr lang="en-US" dirty="0" smtClean="0"/>
          </a:p>
          <a:p>
            <a:pPr lvl="1" algn="just"/>
            <a:r>
              <a:rPr lang="en-US" dirty="0" smtClean="0"/>
              <a:t>You </a:t>
            </a:r>
            <a:r>
              <a:rPr lang="en-US" dirty="0"/>
              <a:t>might suggest a template for a vision and scope document </a:t>
            </a:r>
          </a:p>
        </p:txBody>
      </p:sp>
      <p:sp>
        <p:nvSpPr>
          <p:cNvPr id="4" name="Slide Number Placeholder 3"/>
          <p:cNvSpPr>
            <a:spLocks noGrp="1"/>
          </p:cNvSpPr>
          <p:nvPr>
            <p:ph type="sldNum" sz="quarter" idx="12"/>
          </p:nvPr>
        </p:nvSpPr>
        <p:spPr/>
        <p:txBody>
          <a:bodyPr/>
          <a:lstStyle/>
          <a:p>
            <a:fld id="{43A3F630-EDB4-4719-A0AA-067CC114C37D}" type="slidenum">
              <a:rPr lang="en-US" smtClean="0"/>
              <a:t>8</a:t>
            </a:fld>
            <a:endParaRPr lang="en-US"/>
          </a:p>
        </p:txBody>
      </p:sp>
    </p:spTree>
    <p:extLst>
      <p:ext uri="{BB962C8B-B14F-4D97-AF65-F5344CB8AC3E}">
        <p14:creationId xmlns:p14="http://schemas.microsoft.com/office/powerpoint/2010/main" val="2536583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a:t>
            </a:r>
            <a:endParaRPr lang="en-US" dirty="0"/>
          </a:p>
        </p:txBody>
      </p:sp>
      <p:sp>
        <p:nvSpPr>
          <p:cNvPr id="3" name="Content Placeholder 2"/>
          <p:cNvSpPr>
            <a:spLocks noGrp="1"/>
          </p:cNvSpPr>
          <p:nvPr>
            <p:ph idx="1"/>
          </p:nvPr>
        </p:nvSpPr>
        <p:spPr/>
        <p:txBody>
          <a:bodyPr/>
          <a:lstStyle/>
          <a:p>
            <a:r>
              <a:rPr lang="en-US" b="1" dirty="0"/>
              <a:t>Plan the requirements </a:t>
            </a:r>
            <a:r>
              <a:rPr lang="en-US" b="1" dirty="0" smtClean="0"/>
              <a:t>approach:</a:t>
            </a:r>
          </a:p>
          <a:p>
            <a:pPr lvl="1" algn="just"/>
            <a:r>
              <a:rPr lang="en-US" b="1" dirty="0" smtClean="0"/>
              <a:t> </a:t>
            </a:r>
            <a:r>
              <a:rPr lang="en-US" dirty="0"/>
              <a:t>The analyst should develop plans to elicit, analyze, document, validate, and manage requirements throughout the project. </a:t>
            </a:r>
            <a:endParaRPr lang="en-US" dirty="0" smtClean="0"/>
          </a:p>
          <a:p>
            <a:pPr lvl="1" algn="just"/>
            <a:r>
              <a:rPr lang="en-US" dirty="0" smtClean="0"/>
              <a:t>Work </a:t>
            </a:r>
            <a:r>
              <a:rPr lang="en-US" dirty="0"/>
              <a:t>closely with the project manager to ensure these plans align with the overall project plans and will help achieve the project goals.</a:t>
            </a:r>
          </a:p>
        </p:txBody>
      </p:sp>
      <p:sp>
        <p:nvSpPr>
          <p:cNvPr id="4" name="Slide Number Placeholder 3"/>
          <p:cNvSpPr>
            <a:spLocks noGrp="1"/>
          </p:cNvSpPr>
          <p:nvPr>
            <p:ph type="sldNum" sz="quarter" idx="12"/>
          </p:nvPr>
        </p:nvSpPr>
        <p:spPr/>
        <p:txBody>
          <a:bodyPr/>
          <a:lstStyle/>
          <a:p>
            <a:fld id="{43A3F630-EDB4-4719-A0AA-067CC114C37D}" type="slidenum">
              <a:rPr lang="en-US" smtClean="0"/>
              <a:t>9</a:t>
            </a:fld>
            <a:endParaRPr lang="en-US"/>
          </a:p>
        </p:txBody>
      </p:sp>
    </p:spTree>
    <p:extLst>
      <p:ext uri="{BB962C8B-B14F-4D97-AF65-F5344CB8AC3E}">
        <p14:creationId xmlns:p14="http://schemas.microsoft.com/office/powerpoint/2010/main" val="6837099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736</TotalTime>
  <Words>2634</Words>
  <Application>Microsoft Office PowerPoint</Application>
  <PresentationFormat>On-screen Show (4:3)</PresentationFormat>
  <Paragraphs>207</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Software Requirements Engineering</vt:lpstr>
      <vt:lpstr>CHAPTER 4</vt:lpstr>
      <vt:lpstr>Agenda</vt:lpstr>
      <vt:lpstr>Introduction</vt:lpstr>
      <vt:lpstr>The Business Analyst Role</vt:lpstr>
      <vt:lpstr>Cont..</vt:lpstr>
      <vt:lpstr>Cont..</vt:lpstr>
      <vt:lpstr>The business analyst’s tasks</vt:lpstr>
      <vt:lpstr>Cont..</vt:lpstr>
      <vt:lpstr>Cont..</vt:lpstr>
      <vt:lpstr>Cont..</vt:lpstr>
      <vt:lpstr>Cont..</vt:lpstr>
      <vt:lpstr>Cont..</vt:lpstr>
      <vt:lpstr>Cont..</vt:lpstr>
      <vt:lpstr>Cont..</vt:lpstr>
      <vt:lpstr>Cont..</vt:lpstr>
      <vt:lpstr>Cont..</vt:lpstr>
      <vt:lpstr>Essential analyst skills</vt:lpstr>
      <vt:lpstr>Cont..</vt:lpstr>
      <vt:lpstr>Cont..</vt:lpstr>
      <vt:lpstr>Cont..</vt:lpstr>
      <vt:lpstr>Cont..</vt:lpstr>
      <vt:lpstr>Cont..</vt:lpstr>
      <vt:lpstr>Cont..</vt:lpstr>
      <vt:lpstr>Cont..</vt:lpstr>
      <vt:lpstr>Cont..</vt:lpstr>
      <vt:lpstr>Cont..</vt:lpstr>
      <vt:lpstr>Cont..</vt:lpstr>
      <vt:lpstr>Cont..</vt:lpstr>
      <vt:lpstr>Cont..</vt:lpstr>
      <vt:lpstr>Essential analyst knowledge</vt:lpstr>
      <vt:lpstr>Cont..</vt:lpstr>
      <vt:lpstr>Cont..</vt:lpstr>
      <vt:lpstr>The End</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Construction</dc:title>
  <dc:creator>ismail - [2010]</dc:creator>
  <cp:lastModifiedBy>ismail - [2010]</cp:lastModifiedBy>
  <cp:revision>42</cp:revision>
  <dcterms:created xsi:type="dcterms:W3CDTF">2017-02-18T04:35:16Z</dcterms:created>
  <dcterms:modified xsi:type="dcterms:W3CDTF">2017-10-03T03:45:06Z</dcterms:modified>
</cp:coreProperties>
</file>