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2B95D-DC9A-455B-A9E5-68E103FEA662}" type="datetimeFigureOut">
              <a:rPr lang="en-US" smtClean="0"/>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620437-F06E-4D6F-8F1E-14C61F953E56}" type="slidenum">
              <a:rPr lang="en-US" smtClean="0"/>
              <a:t>‹#›</a:t>
            </a:fld>
            <a:endParaRPr lang="en-US"/>
          </a:p>
        </p:txBody>
      </p:sp>
    </p:spTree>
    <p:extLst>
      <p:ext uri="{BB962C8B-B14F-4D97-AF65-F5344CB8AC3E}">
        <p14:creationId xmlns:p14="http://schemas.microsoft.com/office/powerpoint/2010/main" val="368881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A9858C-6401-468A-B2E5-422D9D870DE8}"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41EEE-6064-4B36-A1BE-24F93233D656}"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3B343-DEF9-484D-957C-9AFF6799B0A5}"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A2794-F833-4AC2-B4E1-D658B96ABADE}"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BB328D-7670-49C3-9A8D-8B2A21DFA888}"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0A20C2-715B-4C59-B2F2-78CE658FAD03}"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B09EB-069C-4580-B8C3-2F05B6B24F44}" type="datetime1">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6F125C-3A23-4ABA-80C0-2A9DFE90C73B}" type="datetime1">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2EEE3-31F7-4FF0-A099-45A03A93C429}" type="datetime1">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C0058-2CC7-4D61-91F3-C61E9C142A09}"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B03E9-4DFD-45A3-B768-1247BD2E11D4}"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0CA9D-3DE5-450A-AA53-54983F716D87}" type="datetime1">
              <a:rPr lang="en-US" smtClean="0"/>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a:t>
            </a:r>
            <a:r>
              <a:rPr lang="en-US" dirty="0" smtClean="0">
                <a:solidFill>
                  <a:schemeClr val="tx1"/>
                </a:solidFill>
              </a:rPr>
              <a:t>#</a:t>
            </a:r>
            <a:r>
              <a:rPr lang="en-US" dirty="0">
                <a:solidFill>
                  <a:schemeClr val="tx1"/>
                </a:solidFill>
              </a:rPr>
              <a:t>8</a:t>
            </a:r>
            <a:endParaRPr lang="en-US" dirty="0" smtClean="0">
              <a:solidFill>
                <a:schemeClr val="tx1"/>
              </a:solidFill>
            </a:endParaRPr>
          </a:p>
          <a:p>
            <a:endParaRPr lang="en-US" b="1" dirty="0"/>
          </a:p>
        </p:txBody>
      </p:sp>
      <p:sp>
        <p:nvSpPr>
          <p:cNvPr id="4" name="Slide Number Placeholder 3"/>
          <p:cNvSpPr>
            <a:spLocks noGrp="1"/>
          </p:cNvSpPr>
          <p:nvPr>
            <p:ph type="sldNum" sz="quarter" idx="12"/>
          </p:nvPr>
        </p:nvSpPr>
        <p:spPr/>
        <p:txBody>
          <a:bodyPr/>
          <a:lstStyle/>
          <a:p>
            <a:fld id="{43A3F630-EDB4-4719-A0AA-067CC114C37D}" type="slidenum">
              <a:rPr lang="en-US" smtClean="0"/>
              <a:t>1</a:t>
            </a:fld>
            <a:endParaRPr lang="en-US"/>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pPr lvl="1" algn="just"/>
            <a:r>
              <a:rPr lang="en-US" dirty="0"/>
              <a:t>The owner of the vision and scope document is the project’s executive sponsor, funding authority, or someone in a similar role. </a:t>
            </a:r>
            <a:endParaRPr lang="en-US" dirty="0" smtClean="0"/>
          </a:p>
          <a:p>
            <a:pPr lvl="1" algn="just"/>
            <a:r>
              <a:rPr lang="en-US" dirty="0" smtClean="0"/>
              <a:t>A </a:t>
            </a:r>
            <a:r>
              <a:rPr lang="en-US" dirty="0"/>
              <a:t>business analyst can work with this individual to articulate the business requirements and write the vision and scope document. </a:t>
            </a:r>
            <a:endParaRPr lang="en-US" dirty="0" smtClean="0"/>
          </a:p>
          <a:p>
            <a:pPr lvl="1" algn="just"/>
            <a:r>
              <a:rPr lang="en-US" dirty="0" smtClean="0"/>
              <a:t>Input </a:t>
            </a:r>
            <a:r>
              <a:rPr lang="en-US" dirty="0"/>
              <a:t>to the business requirements should come from people who have a clear sense of why they are undertaking the project. </a:t>
            </a:r>
            <a:endParaRPr lang="en-US" dirty="0" smtClean="0"/>
          </a:p>
          <a:p>
            <a:pPr lvl="1" algn="just"/>
            <a:r>
              <a:rPr lang="en-US" dirty="0" smtClean="0"/>
              <a:t>These </a:t>
            </a:r>
            <a:r>
              <a:rPr lang="en-US" dirty="0"/>
              <a:t>individuals might include the customer or development organization’s senior management, a product visionary, a product manager, a subject matter expert, or members of the marketing department. </a:t>
            </a:r>
          </a:p>
        </p:txBody>
      </p:sp>
      <p:sp>
        <p:nvSpPr>
          <p:cNvPr id="4" name="Slide Number Placeholder 3"/>
          <p:cNvSpPr>
            <a:spLocks noGrp="1"/>
          </p:cNvSpPr>
          <p:nvPr>
            <p:ph type="sldNum" sz="quarter" idx="12"/>
          </p:nvPr>
        </p:nvSpPr>
        <p:spPr/>
        <p:txBody>
          <a:bodyPr/>
          <a:lstStyle/>
          <a:p>
            <a:fld id="{43A3F630-EDB4-4719-A0AA-067CC114C37D}" type="slidenum">
              <a:rPr lang="en-US" smtClean="0"/>
              <a:t>10</a:t>
            </a:fld>
            <a:endParaRPr lang="en-US"/>
          </a:p>
        </p:txBody>
      </p:sp>
    </p:spTree>
    <p:extLst>
      <p:ext uri="{BB962C8B-B14F-4D97-AF65-F5344CB8AC3E}">
        <p14:creationId xmlns:p14="http://schemas.microsoft.com/office/powerpoint/2010/main" val="116732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724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11</a:t>
            </a:fld>
            <a:endParaRPr lang="en-US"/>
          </a:p>
        </p:txBody>
      </p:sp>
    </p:spTree>
    <p:extLst>
      <p:ext uri="{BB962C8B-B14F-4D97-AF65-F5344CB8AC3E}">
        <p14:creationId xmlns:p14="http://schemas.microsoft.com/office/powerpoint/2010/main" val="275340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1. Business </a:t>
            </a:r>
            <a:r>
              <a:rPr lang="en-US" b="1" dirty="0" smtClean="0"/>
              <a:t>requirements:</a:t>
            </a:r>
          </a:p>
          <a:p>
            <a:pPr lvl="1" algn="just"/>
            <a:r>
              <a:rPr lang="en-US" dirty="0"/>
              <a:t>Projects are launched in the belief that creating or changing a product will provide worthwhile benefits for someone and a suitable return on investment. </a:t>
            </a:r>
            <a:endParaRPr lang="en-US" dirty="0" smtClean="0"/>
          </a:p>
          <a:p>
            <a:pPr lvl="1" algn="just"/>
            <a:r>
              <a:rPr lang="en-US" dirty="0" smtClean="0"/>
              <a:t>The </a:t>
            </a:r>
            <a:r>
              <a:rPr lang="en-US" dirty="0"/>
              <a:t>business requirements describe the primary benefits that the new system will provide to its sponsors, buyers, and users. </a:t>
            </a:r>
            <a:endParaRPr lang="en-US" dirty="0" smtClean="0"/>
          </a:p>
          <a:p>
            <a:pPr lvl="1" algn="just"/>
            <a:r>
              <a:rPr lang="en-US" dirty="0" smtClean="0"/>
              <a:t>Business </a:t>
            </a:r>
            <a:r>
              <a:rPr lang="en-US" dirty="0"/>
              <a:t>requirements directly influence which user requirements to implement and in what sequence.</a:t>
            </a:r>
          </a:p>
        </p:txBody>
      </p:sp>
      <p:sp>
        <p:nvSpPr>
          <p:cNvPr id="4" name="Slide Number Placeholder 3"/>
          <p:cNvSpPr>
            <a:spLocks noGrp="1"/>
          </p:cNvSpPr>
          <p:nvPr>
            <p:ph type="sldNum" sz="quarter" idx="12"/>
          </p:nvPr>
        </p:nvSpPr>
        <p:spPr/>
        <p:txBody>
          <a:bodyPr/>
          <a:lstStyle/>
          <a:p>
            <a:fld id="{43A3F630-EDB4-4719-A0AA-067CC114C37D}" type="slidenum">
              <a:rPr lang="en-US" smtClean="0"/>
              <a:t>12</a:t>
            </a:fld>
            <a:endParaRPr lang="en-US"/>
          </a:p>
        </p:txBody>
      </p:sp>
    </p:spTree>
    <p:extLst>
      <p:ext uri="{BB962C8B-B14F-4D97-AF65-F5344CB8AC3E}">
        <p14:creationId xmlns:p14="http://schemas.microsoft.com/office/powerpoint/2010/main" val="341623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pPr marL="0" indent="0">
              <a:buNone/>
            </a:pPr>
            <a:r>
              <a:rPr lang="en-US" b="1" dirty="0"/>
              <a:t>1.1 Background</a:t>
            </a:r>
            <a:endParaRPr lang="en-US" dirty="0"/>
          </a:p>
          <a:p>
            <a:pPr lvl="1"/>
            <a:r>
              <a:rPr lang="en-US" dirty="0"/>
              <a:t>Summarize the rationale and context for the new product or for changes to be made to an existing one. Describe the history or situation that led to the decision to build this product.</a:t>
            </a:r>
          </a:p>
        </p:txBody>
      </p:sp>
      <p:sp>
        <p:nvSpPr>
          <p:cNvPr id="4" name="Slide Number Placeholder 3"/>
          <p:cNvSpPr>
            <a:spLocks noGrp="1"/>
          </p:cNvSpPr>
          <p:nvPr>
            <p:ph type="sldNum" sz="quarter" idx="12"/>
          </p:nvPr>
        </p:nvSpPr>
        <p:spPr/>
        <p:txBody>
          <a:bodyPr/>
          <a:lstStyle/>
          <a:p>
            <a:fld id="{43A3F630-EDB4-4719-A0AA-067CC114C37D}" type="slidenum">
              <a:rPr lang="en-US" smtClean="0"/>
              <a:t>13</a:t>
            </a:fld>
            <a:endParaRPr lang="en-US"/>
          </a:p>
        </p:txBody>
      </p:sp>
    </p:spTree>
    <p:extLst>
      <p:ext uri="{BB962C8B-B14F-4D97-AF65-F5344CB8AC3E}">
        <p14:creationId xmlns:p14="http://schemas.microsoft.com/office/powerpoint/2010/main" val="236341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1.2 Business opportunity</a:t>
            </a:r>
            <a:endParaRPr lang="en-US" dirty="0"/>
          </a:p>
          <a:p>
            <a:pPr lvl="1" algn="just"/>
            <a:r>
              <a:rPr lang="en-US" dirty="0"/>
              <a:t>For a corporate information system, describe the business problem that is being solved or the process being improved, as well as the environment in which the system will be used. </a:t>
            </a:r>
            <a:endParaRPr lang="en-US" dirty="0" smtClean="0"/>
          </a:p>
          <a:p>
            <a:pPr lvl="1" algn="just"/>
            <a:r>
              <a:rPr lang="en-US" dirty="0" smtClean="0"/>
              <a:t>For </a:t>
            </a:r>
            <a:r>
              <a:rPr lang="en-US" dirty="0"/>
              <a:t>a commercial product, describe the business opportunity that exists and the market in which the product will be competing. </a:t>
            </a:r>
            <a:endParaRPr lang="en-US" dirty="0" smtClean="0"/>
          </a:p>
          <a:p>
            <a:pPr lvl="1" algn="just"/>
            <a:r>
              <a:rPr lang="en-US" dirty="0" smtClean="0"/>
              <a:t>This </a:t>
            </a:r>
            <a:r>
              <a:rPr lang="en-US" dirty="0"/>
              <a:t>section could include a comparative evaluation of existing products, indicating why the proposed product is attractive and the advantages it provides </a:t>
            </a:r>
          </a:p>
        </p:txBody>
      </p:sp>
      <p:sp>
        <p:nvSpPr>
          <p:cNvPr id="4" name="Slide Number Placeholder 3"/>
          <p:cNvSpPr>
            <a:spLocks noGrp="1"/>
          </p:cNvSpPr>
          <p:nvPr>
            <p:ph type="sldNum" sz="quarter" idx="12"/>
          </p:nvPr>
        </p:nvSpPr>
        <p:spPr/>
        <p:txBody>
          <a:bodyPr/>
          <a:lstStyle/>
          <a:p>
            <a:fld id="{43A3F630-EDB4-4719-A0AA-067CC114C37D}" type="slidenum">
              <a:rPr lang="en-US" smtClean="0"/>
              <a:t>14</a:t>
            </a:fld>
            <a:endParaRPr lang="en-US"/>
          </a:p>
        </p:txBody>
      </p:sp>
    </p:spTree>
    <p:extLst>
      <p:ext uri="{BB962C8B-B14F-4D97-AF65-F5344CB8AC3E}">
        <p14:creationId xmlns:p14="http://schemas.microsoft.com/office/powerpoint/2010/main" val="383947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1.3 Business </a:t>
            </a:r>
            <a:r>
              <a:rPr lang="en-US" b="1" dirty="0"/>
              <a:t>objectives</a:t>
            </a:r>
            <a:endParaRPr lang="en-US" dirty="0"/>
          </a:p>
          <a:p>
            <a:pPr lvl="1" algn="just"/>
            <a:r>
              <a:rPr lang="en-US" dirty="0"/>
              <a:t>Summarize the important business benefits the product will provide in a quantitative and </a:t>
            </a:r>
            <a:r>
              <a:rPr lang="en-US" dirty="0" smtClean="0"/>
              <a:t>measurable </a:t>
            </a:r>
            <a:r>
              <a:rPr lang="en-US" dirty="0"/>
              <a:t>way. </a:t>
            </a:r>
            <a:endParaRPr lang="en-US" dirty="0" smtClean="0"/>
          </a:p>
          <a:p>
            <a:pPr lvl="1" algn="just"/>
            <a:r>
              <a:rPr lang="en-US" dirty="0"/>
              <a:t>Organizations generally undertake a project to solve a problem or exploit an opportunity. </a:t>
            </a:r>
            <a:endParaRPr lang="en-US" dirty="0" smtClean="0"/>
          </a:p>
          <a:p>
            <a:pPr lvl="1" algn="just"/>
            <a:r>
              <a:rPr lang="en-US" dirty="0" smtClean="0"/>
              <a:t>A </a:t>
            </a:r>
            <a:r>
              <a:rPr lang="en-US" dirty="0"/>
              <a:t>business objectives model shows a hierarchy of related business problems and measurable business objectives (Beatty and Chen 2012). </a:t>
            </a:r>
            <a:endParaRPr lang="en-US" dirty="0" smtClean="0"/>
          </a:p>
          <a:p>
            <a:pPr lvl="1" algn="just"/>
            <a:r>
              <a:rPr lang="en-US" dirty="0" smtClean="0"/>
              <a:t>The </a:t>
            </a:r>
            <a:r>
              <a:rPr lang="en-US" dirty="0"/>
              <a:t>problems describe what is keeping the business from meeting their goals at present, whereas the objectives define ways to measure achievement of those goals. Problems and objectives are intertwined: understanding one can reveal the other.</a:t>
            </a:r>
          </a:p>
        </p:txBody>
      </p:sp>
      <p:sp>
        <p:nvSpPr>
          <p:cNvPr id="4" name="Slide Number Placeholder 3"/>
          <p:cNvSpPr>
            <a:spLocks noGrp="1"/>
          </p:cNvSpPr>
          <p:nvPr>
            <p:ph type="sldNum" sz="quarter" idx="12"/>
          </p:nvPr>
        </p:nvSpPr>
        <p:spPr/>
        <p:txBody>
          <a:bodyPr/>
          <a:lstStyle/>
          <a:p>
            <a:fld id="{43A3F630-EDB4-4719-A0AA-067CC114C37D}" type="slidenum">
              <a:rPr lang="en-US" smtClean="0"/>
              <a:t>15</a:t>
            </a:fld>
            <a:endParaRPr lang="en-US"/>
          </a:p>
        </p:txBody>
      </p:sp>
    </p:spTree>
    <p:extLst>
      <p:ext uri="{BB962C8B-B14F-4D97-AF65-F5344CB8AC3E}">
        <p14:creationId xmlns:p14="http://schemas.microsoft.com/office/powerpoint/2010/main" val="33498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29600" cy="4038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16</a:t>
            </a:fld>
            <a:endParaRPr lang="en-US"/>
          </a:p>
        </p:txBody>
      </p:sp>
    </p:spTree>
    <p:extLst>
      <p:ext uri="{BB962C8B-B14F-4D97-AF65-F5344CB8AC3E}">
        <p14:creationId xmlns:p14="http://schemas.microsoft.com/office/powerpoint/2010/main" val="147821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pPr marL="0" indent="0">
              <a:buNone/>
            </a:pPr>
            <a:r>
              <a:rPr lang="en-US" b="1" dirty="0"/>
              <a:t>1.4 Success metrics</a:t>
            </a:r>
            <a:endParaRPr lang="en-US" dirty="0"/>
          </a:p>
          <a:p>
            <a:pPr lvl="1" algn="just"/>
            <a:r>
              <a:rPr lang="en-US" dirty="0"/>
              <a:t>Specify the indicators that stakeholders will use to define and measure success on this project (</a:t>
            </a:r>
            <a:r>
              <a:rPr lang="en-US" dirty="0" err="1"/>
              <a:t>Wiegers</a:t>
            </a:r>
            <a:r>
              <a:rPr lang="en-US" dirty="0"/>
              <a:t> 2007). </a:t>
            </a:r>
            <a:endParaRPr lang="en-US" dirty="0" smtClean="0"/>
          </a:p>
          <a:p>
            <a:pPr lvl="1" algn="just"/>
            <a:r>
              <a:rPr lang="en-US" dirty="0" smtClean="0"/>
              <a:t>Identify </a:t>
            </a:r>
            <a:r>
              <a:rPr lang="en-US" dirty="0"/>
              <a:t>the factors that have the greatest impact on achieving that success, including factors both within and outside the organization’s control.</a:t>
            </a:r>
          </a:p>
        </p:txBody>
      </p:sp>
      <p:sp>
        <p:nvSpPr>
          <p:cNvPr id="4" name="Slide Number Placeholder 3"/>
          <p:cNvSpPr>
            <a:spLocks noGrp="1"/>
          </p:cNvSpPr>
          <p:nvPr>
            <p:ph type="sldNum" sz="quarter" idx="12"/>
          </p:nvPr>
        </p:nvSpPr>
        <p:spPr/>
        <p:txBody>
          <a:bodyPr/>
          <a:lstStyle/>
          <a:p>
            <a:fld id="{43A3F630-EDB4-4719-A0AA-067CC114C37D}" type="slidenum">
              <a:rPr lang="en-US" smtClean="0"/>
              <a:t>17</a:t>
            </a:fld>
            <a:endParaRPr lang="en-US"/>
          </a:p>
        </p:txBody>
      </p:sp>
    </p:spTree>
    <p:extLst>
      <p:ext uri="{BB962C8B-B14F-4D97-AF65-F5344CB8AC3E}">
        <p14:creationId xmlns:p14="http://schemas.microsoft.com/office/powerpoint/2010/main" val="545785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3058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18</a:t>
            </a:fld>
            <a:endParaRPr lang="en-US"/>
          </a:p>
        </p:txBody>
      </p:sp>
    </p:spTree>
    <p:extLst>
      <p:ext uri="{BB962C8B-B14F-4D97-AF65-F5344CB8AC3E}">
        <p14:creationId xmlns:p14="http://schemas.microsoft.com/office/powerpoint/2010/main" val="2163916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43063"/>
            <a:ext cx="8686800" cy="4757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19</a:t>
            </a:fld>
            <a:endParaRPr lang="en-US"/>
          </a:p>
        </p:txBody>
      </p:sp>
    </p:spTree>
    <p:extLst>
      <p:ext uri="{BB962C8B-B14F-4D97-AF65-F5344CB8AC3E}">
        <p14:creationId xmlns:p14="http://schemas.microsoft.com/office/powerpoint/2010/main" val="80990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 II</a:t>
            </a:r>
            <a:endParaRPr lang="en-US" b="1" dirty="0"/>
          </a:p>
        </p:txBody>
      </p:sp>
      <p:sp>
        <p:nvSpPr>
          <p:cNvPr id="3" name="Content Placeholder 2"/>
          <p:cNvSpPr>
            <a:spLocks noGrp="1"/>
          </p:cNvSpPr>
          <p:nvPr>
            <p:ph idx="1"/>
          </p:nvPr>
        </p:nvSpPr>
        <p:spPr/>
        <p:txBody>
          <a:bodyPr>
            <a:normAutofit/>
          </a:bodyPr>
          <a:lstStyle/>
          <a:p>
            <a:pPr marL="0" indent="0">
              <a:buNone/>
            </a:pPr>
            <a:r>
              <a:rPr lang="en-US" sz="5400" dirty="0" smtClean="0">
                <a:latin typeface="Times New Roman" panose="02020603050405020304" pitchFamily="18" charset="0"/>
                <a:cs typeface="Times New Roman" panose="02020603050405020304" pitchFamily="18" charset="0"/>
              </a:rPr>
              <a:t>Requirements Development</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3A3F630-EDB4-4719-A0AA-067CC114C37D}" type="slidenum">
              <a:rPr lang="en-US" smtClean="0"/>
              <a:t>2</a:t>
            </a:fld>
            <a:endParaRPr lang="en-US"/>
          </a:p>
        </p:txBody>
      </p:sp>
    </p:spTree>
    <p:extLst>
      <p:ext uri="{BB962C8B-B14F-4D97-AF65-F5344CB8AC3E}">
        <p14:creationId xmlns:p14="http://schemas.microsoft.com/office/powerpoint/2010/main" val="1413089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a:t>
            </a:r>
            <a:r>
              <a:rPr lang="en-US" sz="2800" b="1" dirty="0" smtClean="0"/>
              <a:t>ample </a:t>
            </a:r>
            <a:r>
              <a:rPr lang="en-US" sz="2800" b="1" dirty="0"/>
              <a:t>vision statement for the Chemical Tracking System, with the keywords in boldface</a:t>
            </a:r>
            <a:r>
              <a:rPr lang="en-US" sz="32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153399"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20</a:t>
            </a:fld>
            <a:endParaRPr lang="en-US"/>
          </a:p>
        </p:txBody>
      </p:sp>
    </p:spTree>
    <p:extLst>
      <p:ext uri="{BB962C8B-B14F-4D97-AF65-F5344CB8AC3E}">
        <p14:creationId xmlns:p14="http://schemas.microsoft.com/office/powerpoint/2010/main" val="4167089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en-US" b="1" dirty="0"/>
              <a:t>1.6 Business risks</a:t>
            </a:r>
            <a:endParaRPr lang="en-US" dirty="0"/>
          </a:p>
          <a:p>
            <a:pPr lvl="1" algn="just"/>
            <a:r>
              <a:rPr lang="en-US" dirty="0"/>
              <a:t>Summarize the major business risks associated with developing—or not developing—this product. </a:t>
            </a:r>
            <a:endParaRPr lang="en-US" dirty="0" smtClean="0"/>
          </a:p>
          <a:p>
            <a:pPr lvl="1" algn="just"/>
            <a:r>
              <a:rPr lang="en-US" dirty="0" smtClean="0"/>
              <a:t>categories </a:t>
            </a:r>
            <a:r>
              <a:rPr lang="en-US" dirty="0"/>
              <a:t>include marketplace competition, timing issues, user acceptance, implementation issues, and possible negative impacts on the business. </a:t>
            </a:r>
            <a:endParaRPr lang="en-US" dirty="0" smtClean="0"/>
          </a:p>
          <a:p>
            <a:pPr lvl="1" algn="just"/>
            <a:r>
              <a:rPr lang="en-US" dirty="0" smtClean="0"/>
              <a:t>Business </a:t>
            </a:r>
            <a:r>
              <a:rPr lang="en-US" dirty="0"/>
              <a:t>risks are not the same as project risks, which often include resource availability concerns and technology factors. </a:t>
            </a:r>
            <a:endParaRPr lang="en-US" dirty="0" smtClean="0"/>
          </a:p>
          <a:p>
            <a:pPr lvl="1" algn="just"/>
            <a:r>
              <a:rPr lang="en-US" dirty="0" smtClean="0"/>
              <a:t>Estimate </a:t>
            </a:r>
            <a:r>
              <a:rPr lang="en-US" dirty="0"/>
              <a:t>the potential loss from each risk, the likelihood of it occurring, and any potential mitigation actions </a:t>
            </a:r>
          </a:p>
        </p:txBody>
      </p:sp>
      <p:sp>
        <p:nvSpPr>
          <p:cNvPr id="4" name="Slide Number Placeholder 3"/>
          <p:cNvSpPr>
            <a:spLocks noGrp="1"/>
          </p:cNvSpPr>
          <p:nvPr>
            <p:ph type="sldNum" sz="quarter" idx="12"/>
          </p:nvPr>
        </p:nvSpPr>
        <p:spPr/>
        <p:txBody>
          <a:bodyPr/>
          <a:lstStyle/>
          <a:p>
            <a:fld id="{43A3F630-EDB4-4719-A0AA-067CC114C37D}" type="slidenum">
              <a:rPr lang="en-US" smtClean="0"/>
              <a:t>21</a:t>
            </a:fld>
            <a:endParaRPr lang="en-US"/>
          </a:p>
        </p:txBody>
      </p:sp>
    </p:spTree>
    <p:extLst>
      <p:ext uri="{BB962C8B-B14F-4D97-AF65-F5344CB8AC3E}">
        <p14:creationId xmlns:p14="http://schemas.microsoft.com/office/powerpoint/2010/main" val="155158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pPr marL="0" indent="0">
              <a:buNone/>
            </a:pPr>
            <a:r>
              <a:rPr lang="en-US" b="1" dirty="0"/>
              <a:t>1.7 Business assumptions and dependencies</a:t>
            </a:r>
            <a:endParaRPr lang="en-US" dirty="0"/>
          </a:p>
          <a:p>
            <a:pPr lvl="1" algn="just"/>
            <a:r>
              <a:rPr lang="en-US" dirty="0"/>
              <a:t>An </a:t>
            </a:r>
            <a:r>
              <a:rPr lang="en-US" i="1" dirty="0"/>
              <a:t>assumption </a:t>
            </a:r>
            <a:r>
              <a:rPr lang="en-US" dirty="0"/>
              <a:t>is a statement that is believed to be true in the absence of proof or definitive knowledge. Business assumptions are specifically related to the business requirements. </a:t>
            </a:r>
            <a:endParaRPr lang="en-US" dirty="0" smtClean="0"/>
          </a:p>
          <a:p>
            <a:pPr lvl="1" algn="just"/>
            <a:r>
              <a:rPr lang="en-US" dirty="0" smtClean="0"/>
              <a:t>Incorrect </a:t>
            </a:r>
            <a:r>
              <a:rPr lang="en-US" dirty="0"/>
              <a:t>assumptions can potentially keep you from meeting your business objectives </a:t>
            </a:r>
          </a:p>
        </p:txBody>
      </p:sp>
      <p:sp>
        <p:nvSpPr>
          <p:cNvPr id="4" name="Slide Number Placeholder 3"/>
          <p:cNvSpPr>
            <a:spLocks noGrp="1"/>
          </p:cNvSpPr>
          <p:nvPr>
            <p:ph type="sldNum" sz="quarter" idx="12"/>
          </p:nvPr>
        </p:nvSpPr>
        <p:spPr/>
        <p:txBody>
          <a:bodyPr/>
          <a:lstStyle/>
          <a:p>
            <a:fld id="{43A3F630-EDB4-4719-A0AA-067CC114C37D}" type="slidenum">
              <a:rPr lang="en-US" smtClean="0"/>
              <a:t>22</a:t>
            </a:fld>
            <a:endParaRPr lang="en-US"/>
          </a:p>
        </p:txBody>
      </p:sp>
    </p:spTree>
    <p:extLst>
      <p:ext uri="{BB962C8B-B14F-4D97-AF65-F5344CB8AC3E}">
        <p14:creationId xmlns:p14="http://schemas.microsoft.com/office/powerpoint/2010/main" val="261618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buNone/>
            </a:pPr>
            <a:r>
              <a:rPr lang="en-US" b="1" dirty="0"/>
              <a:t>2. Scope and </a:t>
            </a:r>
            <a:r>
              <a:rPr lang="en-US" b="1" dirty="0" smtClean="0"/>
              <a:t>Limitations:</a:t>
            </a:r>
          </a:p>
          <a:p>
            <a:pPr marL="857250" lvl="1" indent="-457200" algn="just"/>
            <a:r>
              <a:rPr lang="en-US" dirty="0"/>
              <a:t>S</a:t>
            </a:r>
            <a:r>
              <a:rPr lang="en-US" dirty="0" smtClean="0"/>
              <a:t>oftware </a:t>
            </a:r>
            <a:r>
              <a:rPr lang="en-US" dirty="0"/>
              <a:t>project should define its scope and limitations. </a:t>
            </a:r>
            <a:endParaRPr lang="en-US" dirty="0" smtClean="0"/>
          </a:p>
          <a:p>
            <a:pPr marL="857250" lvl="1" indent="-457200" algn="just"/>
            <a:r>
              <a:rPr lang="en-US" dirty="0" smtClean="0"/>
              <a:t>You </a:t>
            </a:r>
            <a:r>
              <a:rPr lang="en-US" dirty="0"/>
              <a:t>need to state both what the solution being developed </a:t>
            </a:r>
            <a:r>
              <a:rPr lang="en-US" i="1" dirty="0"/>
              <a:t>is </a:t>
            </a:r>
            <a:r>
              <a:rPr lang="en-US" dirty="0"/>
              <a:t>and what it </a:t>
            </a:r>
            <a:r>
              <a:rPr lang="en-US" i="1" dirty="0"/>
              <a:t>is not</a:t>
            </a:r>
            <a:r>
              <a:rPr lang="en-US" dirty="0" smtClean="0"/>
              <a:t>.</a:t>
            </a:r>
          </a:p>
          <a:p>
            <a:pPr marL="857250" lvl="1" indent="-457200" algn="just"/>
            <a:r>
              <a:rPr lang="en-US" dirty="0"/>
              <a:t>Many projects suffer from scope creep—rampant growth as more and more functionality gets stuffed into the product. </a:t>
            </a:r>
            <a:endParaRPr lang="en-US" dirty="0" smtClean="0"/>
          </a:p>
          <a:p>
            <a:pPr marL="857250" lvl="1" indent="-457200" algn="just"/>
            <a:r>
              <a:rPr lang="en-US" dirty="0" smtClean="0"/>
              <a:t>The </a:t>
            </a:r>
            <a:r>
              <a:rPr lang="en-US" dirty="0"/>
              <a:t>first step to controlling scope creep is to define the project’s scope. </a:t>
            </a:r>
            <a:endParaRPr lang="en-US" dirty="0" smtClean="0"/>
          </a:p>
          <a:p>
            <a:pPr marL="857250" lvl="1" indent="-457200" algn="just"/>
            <a:r>
              <a:rPr lang="en-US" dirty="0" smtClean="0"/>
              <a:t>The </a:t>
            </a:r>
            <a:r>
              <a:rPr lang="en-US" dirty="0"/>
              <a:t>scope describes the concept and range of the proposed solution. </a:t>
            </a:r>
            <a:endParaRPr lang="en-US" dirty="0" smtClean="0"/>
          </a:p>
          <a:p>
            <a:pPr marL="857250" lvl="1" indent="-457200" algn="just"/>
            <a:r>
              <a:rPr lang="en-US" dirty="0" smtClean="0"/>
              <a:t>The </a:t>
            </a:r>
            <a:r>
              <a:rPr lang="en-US" dirty="0"/>
              <a:t>limitations itemize certain capabilities that the product will </a:t>
            </a:r>
            <a:r>
              <a:rPr lang="en-US" i="1" dirty="0"/>
              <a:t>not </a:t>
            </a:r>
            <a:r>
              <a:rPr lang="en-US" dirty="0"/>
              <a:t>include that some people might assume will be there. </a:t>
            </a:r>
            <a:endParaRPr lang="en-US" dirty="0" smtClean="0"/>
          </a:p>
          <a:p>
            <a:pPr marL="857250" lvl="1" indent="-457200" algn="just"/>
            <a:r>
              <a:rPr lang="en-US" dirty="0" smtClean="0"/>
              <a:t>The </a:t>
            </a:r>
            <a:r>
              <a:rPr lang="en-US" dirty="0"/>
              <a:t>scope and limitations help to establish realistic stakeholder expectations because customers sometimes request features that are too expensive or that lie outside the intended project scope</a:t>
            </a:r>
          </a:p>
        </p:txBody>
      </p:sp>
      <p:sp>
        <p:nvSpPr>
          <p:cNvPr id="4" name="Slide Number Placeholder 3"/>
          <p:cNvSpPr>
            <a:spLocks noGrp="1"/>
          </p:cNvSpPr>
          <p:nvPr>
            <p:ph type="sldNum" sz="quarter" idx="12"/>
          </p:nvPr>
        </p:nvSpPr>
        <p:spPr/>
        <p:txBody>
          <a:bodyPr/>
          <a:lstStyle/>
          <a:p>
            <a:fld id="{43A3F630-EDB4-4719-A0AA-067CC114C37D}" type="slidenum">
              <a:rPr lang="en-US" smtClean="0"/>
              <a:t>23</a:t>
            </a:fld>
            <a:endParaRPr lang="en-US"/>
          </a:p>
        </p:txBody>
      </p:sp>
    </p:spTree>
    <p:extLst>
      <p:ext uri="{BB962C8B-B14F-4D97-AF65-F5344CB8AC3E}">
        <p14:creationId xmlns:p14="http://schemas.microsoft.com/office/powerpoint/2010/main" val="4141419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a:t>2.1 Major features</a:t>
            </a:r>
            <a:endParaRPr lang="en-US" dirty="0"/>
          </a:p>
          <a:p>
            <a:pPr lvl="1" algn="just"/>
            <a:r>
              <a:rPr lang="en-US" dirty="0"/>
              <a:t>List the product’s major features or user capabilities, emphasizing those that distinguish it from previous or competing products. </a:t>
            </a:r>
            <a:endParaRPr lang="en-US" dirty="0" smtClean="0"/>
          </a:p>
          <a:p>
            <a:pPr lvl="1" algn="just"/>
            <a:r>
              <a:rPr lang="en-US" dirty="0" smtClean="0"/>
              <a:t>Think </a:t>
            </a:r>
            <a:r>
              <a:rPr lang="en-US" dirty="0"/>
              <a:t>about how users will use the features, to ensure that the list is complete and that it does not include unnecessary features that sound interesting but don’t provide customer value </a:t>
            </a:r>
          </a:p>
        </p:txBody>
      </p:sp>
      <p:sp>
        <p:nvSpPr>
          <p:cNvPr id="4" name="Slide Number Placeholder 3"/>
          <p:cNvSpPr>
            <a:spLocks noGrp="1"/>
          </p:cNvSpPr>
          <p:nvPr>
            <p:ph type="sldNum" sz="quarter" idx="12"/>
          </p:nvPr>
        </p:nvSpPr>
        <p:spPr/>
        <p:txBody>
          <a:bodyPr/>
          <a:lstStyle/>
          <a:p>
            <a:fld id="{43A3F630-EDB4-4719-A0AA-067CC114C37D}" type="slidenum">
              <a:rPr lang="en-US" smtClean="0"/>
              <a:t>24</a:t>
            </a:fld>
            <a:endParaRPr lang="en-US"/>
          </a:p>
        </p:txBody>
      </p:sp>
    </p:spTree>
    <p:extLst>
      <p:ext uri="{BB962C8B-B14F-4D97-AF65-F5344CB8AC3E}">
        <p14:creationId xmlns:p14="http://schemas.microsoft.com/office/powerpoint/2010/main" val="1447411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marL="0" indent="0">
              <a:buNone/>
            </a:pPr>
            <a:r>
              <a:rPr lang="en-US" b="1" dirty="0"/>
              <a:t>2.2 Scope of initial release</a:t>
            </a:r>
            <a:endParaRPr lang="en-US" dirty="0"/>
          </a:p>
          <a:p>
            <a:pPr lvl="1" algn="just"/>
            <a:r>
              <a:rPr lang="en-US" dirty="0"/>
              <a:t>Summarize the capabilities that are planned for inclusion in the initial product release. </a:t>
            </a:r>
            <a:endParaRPr lang="en-US" dirty="0" smtClean="0"/>
          </a:p>
          <a:p>
            <a:pPr lvl="1" algn="just"/>
            <a:r>
              <a:rPr lang="en-US" dirty="0" smtClean="0"/>
              <a:t>Scope </a:t>
            </a:r>
            <a:r>
              <a:rPr lang="en-US" dirty="0"/>
              <a:t>is often defined in terms of features, but you can also define scope in terms of user stories, use cases, use case flows, or external events. </a:t>
            </a:r>
            <a:endParaRPr lang="en-US" dirty="0" smtClean="0"/>
          </a:p>
          <a:p>
            <a:pPr lvl="1" algn="just"/>
            <a:r>
              <a:rPr lang="en-US" dirty="0" smtClean="0"/>
              <a:t>Also </a:t>
            </a:r>
            <a:r>
              <a:rPr lang="en-US" dirty="0"/>
              <a:t>describe the quality characteristics that will let the product provide the intended benefits to its various user classes. </a:t>
            </a:r>
            <a:endParaRPr lang="en-US" dirty="0" smtClean="0"/>
          </a:p>
          <a:p>
            <a:pPr lvl="1" algn="just"/>
            <a:r>
              <a:rPr lang="en-US" dirty="0" smtClean="0"/>
              <a:t>To </a:t>
            </a:r>
            <a:r>
              <a:rPr lang="en-US" dirty="0"/>
              <a:t>focus the development effort and maintain a reasonable project schedule, avoid the temptation to include every feature that any potential customer might eventually want in release 1.0. </a:t>
            </a:r>
            <a:endParaRPr lang="en-US" dirty="0" smtClean="0"/>
          </a:p>
          <a:p>
            <a:pPr lvl="1" algn="just"/>
            <a:r>
              <a:rPr lang="en-US" dirty="0" smtClean="0"/>
              <a:t>Bloatware </a:t>
            </a:r>
            <a:r>
              <a:rPr lang="en-US" dirty="0"/>
              <a:t>and slipped schedules are common outcomes of such insidious scope stuffing. </a:t>
            </a:r>
            <a:endParaRPr lang="en-US" dirty="0" smtClean="0"/>
          </a:p>
          <a:p>
            <a:pPr lvl="1" algn="just"/>
            <a:r>
              <a:rPr lang="en-US" dirty="0" smtClean="0"/>
              <a:t>Focus </a:t>
            </a:r>
            <a:r>
              <a:rPr lang="en-US" dirty="0"/>
              <a:t>on those features that will provide the most value, at the most acceptable cost, to the broadest community, in the earliest time frame.</a:t>
            </a:r>
          </a:p>
        </p:txBody>
      </p:sp>
      <p:sp>
        <p:nvSpPr>
          <p:cNvPr id="4" name="Slide Number Placeholder 3"/>
          <p:cNvSpPr>
            <a:spLocks noGrp="1"/>
          </p:cNvSpPr>
          <p:nvPr>
            <p:ph type="sldNum" sz="quarter" idx="12"/>
          </p:nvPr>
        </p:nvSpPr>
        <p:spPr/>
        <p:txBody>
          <a:bodyPr/>
          <a:lstStyle/>
          <a:p>
            <a:fld id="{43A3F630-EDB4-4719-A0AA-067CC114C37D}" type="slidenum">
              <a:rPr lang="en-US" smtClean="0"/>
              <a:t>25</a:t>
            </a:fld>
            <a:endParaRPr lang="en-US"/>
          </a:p>
        </p:txBody>
      </p:sp>
    </p:spTree>
    <p:extLst>
      <p:ext uri="{BB962C8B-B14F-4D97-AF65-F5344CB8AC3E}">
        <p14:creationId xmlns:p14="http://schemas.microsoft.com/office/powerpoint/2010/main" val="287678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a:t>2.3 Scope of subsequent </a:t>
            </a:r>
            <a:r>
              <a:rPr lang="en-US" b="1" dirty="0" smtClean="0"/>
              <a:t>releases:</a:t>
            </a:r>
            <a:endParaRPr lang="en-US" dirty="0"/>
          </a:p>
          <a:p>
            <a:pPr lvl="1" algn="just"/>
            <a:r>
              <a:rPr lang="en-US" dirty="0"/>
              <a:t>If you envision a staged evolution of the product, or if you are following an iterative or incremental life cycle, build a release roadmap that indicates which functionality chunks will be deferred and the desired timing of later releases. </a:t>
            </a:r>
            <a:endParaRPr lang="en-US" dirty="0" smtClean="0"/>
          </a:p>
          <a:p>
            <a:pPr lvl="1" algn="just"/>
            <a:r>
              <a:rPr lang="en-US" dirty="0" smtClean="0"/>
              <a:t>Subsequent </a:t>
            </a:r>
            <a:r>
              <a:rPr lang="en-US" dirty="0"/>
              <a:t>releases let you implement additional use cases and features, as well as enriching the capabilities of the initial ones </a:t>
            </a:r>
          </a:p>
        </p:txBody>
      </p:sp>
      <p:sp>
        <p:nvSpPr>
          <p:cNvPr id="4" name="Slide Number Placeholder 3"/>
          <p:cNvSpPr>
            <a:spLocks noGrp="1"/>
          </p:cNvSpPr>
          <p:nvPr>
            <p:ph type="sldNum" sz="quarter" idx="12"/>
          </p:nvPr>
        </p:nvSpPr>
        <p:spPr/>
        <p:txBody>
          <a:bodyPr/>
          <a:lstStyle/>
          <a:p>
            <a:fld id="{43A3F630-EDB4-4719-A0AA-067CC114C37D}" type="slidenum">
              <a:rPr lang="en-US" smtClean="0"/>
              <a:t>26</a:t>
            </a:fld>
            <a:endParaRPr lang="en-US"/>
          </a:p>
        </p:txBody>
      </p:sp>
    </p:spTree>
    <p:extLst>
      <p:ext uri="{BB962C8B-B14F-4D97-AF65-F5344CB8AC3E}">
        <p14:creationId xmlns:p14="http://schemas.microsoft.com/office/powerpoint/2010/main" val="1438886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2.4 Limitations and </a:t>
            </a:r>
            <a:r>
              <a:rPr lang="en-US" b="1" dirty="0" smtClean="0"/>
              <a:t>exclusions:</a:t>
            </a:r>
            <a:endParaRPr lang="en-US" dirty="0"/>
          </a:p>
          <a:p>
            <a:pPr lvl="1" algn="just"/>
            <a:r>
              <a:rPr lang="en-US" dirty="0"/>
              <a:t>List any product capabilities or characteristics that a stakeholder might expect but that are not planned for inclusion in the product or in a specific release. </a:t>
            </a:r>
            <a:endParaRPr lang="en-US" dirty="0" smtClean="0"/>
          </a:p>
          <a:p>
            <a:pPr lvl="1" algn="just"/>
            <a:r>
              <a:rPr lang="en-US" dirty="0" smtClean="0"/>
              <a:t>List </a:t>
            </a:r>
            <a:r>
              <a:rPr lang="en-US" dirty="0"/>
              <a:t>items that were cut from scope, so the scope decision is not forgotten. </a:t>
            </a:r>
            <a:endParaRPr lang="en-US" dirty="0" smtClean="0"/>
          </a:p>
          <a:p>
            <a:pPr lvl="1" algn="just"/>
            <a:r>
              <a:rPr lang="en-US" dirty="0" smtClean="0"/>
              <a:t>Maybe </a:t>
            </a:r>
            <a:r>
              <a:rPr lang="en-US" dirty="0"/>
              <a:t>a user requested that she be able to access the system from her phone while away from her desk, but this was deemed to be out of scope. </a:t>
            </a:r>
            <a:endParaRPr lang="en-US" dirty="0" smtClean="0"/>
          </a:p>
          <a:p>
            <a:pPr lvl="1" algn="just"/>
            <a:r>
              <a:rPr lang="en-US" dirty="0" smtClean="0"/>
              <a:t>State </a:t>
            </a:r>
            <a:r>
              <a:rPr lang="en-US" dirty="0"/>
              <a:t>that explicitly in this section: “The new system will not provide mobile platform support.”</a:t>
            </a:r>
          </a:p>
        </p:txBody>
      </p:sp>
      <p:sp>
        <p:nvSpPr>
          <p:cNvPr id="4" name="Slide Number Placeholder 3"/>
          <p:cNvSpPr>
            <a:spLocks noGrp="1"/>
          </p:cNvSpPr>
          <p:nvPr>
            <p:ph type="sldNum" sz="quarter" idx="12"/>
          </p:nvPr>
        </p:nvSpPr>
        <p:spPr/>
        <p:txBody>
          <a:bodyPr/>
          <a:lstStyle/>
          <a:p>
            <a:fld id="{43A3F630-EDB4-4719-A0AA-067CC114C37D}" type="slidenum">
              <a:rPr lang="en-US" smtClean="0"/>
              <a:t>27</a:t>
            </a:fld>
            <a:endParaRPr lang="en-US"/>
          </a:p>
        </p:txBody>
      </p:sp>
    </p:spTree>
    <p:extLst>
      <p:ext uri="{BB962C8B-B14F-4D97-AF65-F5344CB8AC3E}">
        <p14:creationId xmlns:p14="http://schemas.microsoft.com/office/powerpoint/2010/main" val="291648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 Business </a:t>
            </a:r>
            <a:r>
              <a:rPr lang="en-US" b="1" dirty="0" smtClean="0"/>
              <a:t>context</a:t>
            </a:r>
            <a:endParaRPr lang="en-US" dirty="0"/>
          </a:p>
        </p:txBody>
      </p:sp>
      <p:sp>
        <p:nvSpPr>
          <p:cNvPr id="3" name="Content Placeholder 2"/>
          <p:cNvSpPr>
            <a:spLocks noGrp="1"/>
          </p:cNvSpPr>
          <p:nvPr>
            <p:ph idx="1"/>
          </p:nvPr>
        </p:nvSpPr>
        <p:spPr/>
        <p:txBody>
          <a:bodyPr/>
          <a:lstStyle/>
          <a:p>
            <a:pPr algn="just"/>
            <a:r>
              <a:rPr lang="en-US" dirty="0" smtClean="0"/>
              <a:t>This </a:t>
            </a:r>
            <a:r>
              <a:rPr lang="en-US" dirty="0"/>
              <a:t>section presents profiles of major stakeholder categories, management’s priorities for the project, and a summary of some factors to consider when planning deployment of the solution.</a:t>
            </a:r>
          </a:p>
        </p:txBody>
      </p:sp>
      <p:sp>
        <p:nvSpPr>
          <p:cNvPr id="4" name="Slide Number Placeholder 3"/>
          <p:cNvSpPr>
            <a:spLocks noGrp="1"/>
          </p:cNvSpPr>
          <p:nvPr>
            <p:ph type="sldNum" sz="quarter" idx="12"/>
          </p:nvPr>
        </p:nvSpPr>
        <p:spPr/>
        <p:txBody>
          <a:bodyPr/>
          <a:lstStyle/>
          <a:p>
            <a:fld id="{43A3F630-EDB4-4719-A0AA-067CC114C37D}" type="slidenum">
              <a:rPr lang="en-US" smtClean="0"/>
              <a:t>28</a:t>
            </a:fld>
            <a:endParaRPr lang="en-US"/>
          </a:p>
        </p:txBody>
      </p:sp>
    </p:spTree>
    <p:extLst>
      <p:ext uri="{BB962C8B-B14F-4D97-AF65-F5344CB8AC3E}">
        <p14:creationId xmlns:p14="http://schemas.microsoft.com/office/powerpoint/2010/main" val="213995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pPr marL="0" indent="0">
              <a:buNone/>
            </a:pPr>
            <a:r>
              <a:rPr lang="en-US" b="1" dirty="0"/>
              <a:t>3.1 Stakeholder profiles</a:t>
            </a:r>
            <a:endParaRPr lang="en-US" dirty="0"/>
          </a:p>
          <a:p>
            <a:pPr lvl="1" algn="just"/>
            <a:r>
              <a:rPr lang="en-US" i="1" dirty="0"/>
              <a:t>Stakeholders </a:t>
            </a:r>
            <a:r>
              <a:rPr lang="en-US" dirty="0"/>
              <a:t>are the people, groups, or organizations that are actively involved in a project, are affected by its outcome, or are able to influence its outcome (Smith 2000; IIBA 2009; PMI 2013). </a:t>
            </a:r>
            <a:endParaRPr lang="en-US" dirty="0" smtClean="0"/>
          </a:p>
          <a:p>
            <a:pPr lvl="1" algn="just"/>
            <a:r>
              <a:rPr lang="en-US" dirty="0" smtClean="0"/>
              <a:t>The </a:t>
            </a:r>
            <a:r>
              <a:rPr lang="en-US" dirty="0"/>
              <a:t>stakeholder profiles describe different categories of customers and other key stakeholders for the project. </a:t>
            </a:r>
          </a:p>
        </p:txBody>
      </p:sp>
      <p:sp>
        <p:nvSpPr>
          <p:cNvPr id="4" name="Slide Number Placeholder 3"/>
          <p:cNvSpPr>
            <a:spLocks noGrp="1"/>
          </p:cNvSpPr>
          <p:nvPr>
            <p:ph type="sldNum" sz="quarter" idx="12"/>
          </p:nvPr>
        </p:nvSpPr>
        <p:spPr/>
        <p:txBody>
          <a:bodyPr/>
          <a:lstStyle/>
          <a:p>
            <a:fld id="{43A3F630-EDB4-4719-A0AA-067CC114C37D}" type="slidenum">
              <a:rPr lang="en-US" smtClean="0"/>
              <a:t>29</a:t>
            </a:fld>
            <a:endParaRPr lang="en-US"/>
          </a:p>
        </p:txBody>
      </p:sp>
    </p:spTree>
    <p:extLst>
      <p:ext uri="{BB962C8B-B14F-4D97-AF65-F5344CB8AC3E}">
        <p14:creationId xmlns:p14="http://schemas.microsoft.com/office/powerpoint/2010/main" val="38493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a:spcBef>
                <a:spcPts val="0"/>
              </a:spcBef>
              <a:spcAft>
                <a:spcPts val="0"/>
              </a:spcAft>
              <a:tabLst>
                <a:tab pos="1219200" algn="l"/>
              </a:tabLst>
            </a:pPr>
            <a:r>
              <a:rPr lang="en-US" b="1" dirty="0">
                <a:latin typeface="Times New Roman"/>
                <a:ea typeface="Times New Roman"/>
              </a:rPr>
              <a:t>Defining business requirements</a:t>
            </a:r>
            <a:r>
              <a:rPr lang="en-US" dirty="0">
                <a:latin typeface="Times New Roman"/>
                <a:ea typeface="Times New Roman"/>
              </a:rPr>
              <a:t> . . . . . . . . . .  </a:t>
            </a:r>
          </a:p>
          <a:p>
            <a:pPr marL="857250" lvl="1">
              <a:spcBef>
                <a:spcPts val="0"/>
              </a:spcBef>
              <a:tabLst>
                <a:tab pos="1219200" algn="l"/>
              </a:tabLst>
            </a:pPr>
            <a:r>
              <a:rPr lang="en-US" dirty="0">
                <a:latin typeface="Times New Roman"/>
                <a:ea typeface="Times New Roman"/>
              </a:rPr>
              <a:t>Identifying desired business benefits . . . </a:t>
            </a:r>
            <a:endParaRPr lang="en-US" dirty="0" smtClean="0">
              <a:latin typeface="Times New Roman"/>
              <a:ea typeface="Times New Roman"/>
            </a:endParaRPr>
          </a:p>
          <a:p>
            <a:pPr marL="857250" lvl="1">
              <a:spcBef>
                <a:spcPts val="0"/>
              </a:spcBef>
              <a:tabLst>
                <a:tab pos="1219200" algn="l"/>
              </a:tabLst>
            </a:pPr>
            <a:r>
              <a:rPr lang="en-US" dirty="0" smtClean="0">
                <a:latin typeface="Times New Roman"/>
                <a:ea typeface="Times New Roman"/>
              </a:rPr>
              <a:t>Product </a:t>
            </a:r>
            <a:r>
              <a:rPr lang="en-US" dirty="0">
                <a:latin typeface="Times New Roman"/>
                <a:ea typeface="Times New Roman"/>
              </a:rPr>
              <a:t>vision and project scope . . . </a:t>
            </a:r>
            <a:r>
              <a:rPr lang="en-US" dirty="0" smtClean="0">
                <a:latin typeface="Times New Roman"/>
                <a:ea typeface="Times New Roman"/>
              </a:rPr>
              <a:t>.</a:t>
            </a:r>
          </a:p>
          <a:p>
            <a:pPr marL="857250" lvl="1">
              <a:spcBef>
                <a:spcPts val="0"/>
              </a:spcBef>
              <a:tabLst>
                <a:tab pos="1219200" algn="l"/>
              </a:tabLst>
            </a:pPr>
            <a:r>
              <a:rPr lang="en-US" dirty="0" smtClean="0">
                <a:latin typeface="Times New Roman"/>
                <a:ea typeface="Times New Roman"/>
              </a:rPr>
              <a:t>Conflicting </a:t>
            </a:r>
            <a:r>
              <a:rPr lang="en-US" dirty="0">
                <a:latin typeface="Times New Roman"/>
                <a:ea typeface="Times New Roman"/>
              </a:rPr>
              <a:t>business requirements . . . . </a:t>
            </a:r>
            <a:r>
              <a:rPr lang="en-US" dirty="0" smtClean="0">
                <a:latin typeface="Times New Roman"/>
                <a:ea typeface="Times New Roman"/>
              </a:rPr>
              <a:t>.</a:t>
            </a:r>
            <a:r>
              <a:rPr lang="en-US" dirty="0">
                <a:latin typeface="Times New Roman"/>
                <a:ea typeface="Times New Roman"/>
              </a:rPr>
              <a:t> </a:t>
            </a:r>
          </a:p>
          <a:p>
            <a:pPr marL="0" marR="0">
              <a:spcBef>
                <a:spcPts val="0"/>
              </a:spcBef>
              <a:spcAft>
                <a:spcPts val="0"/>
              </a:spcAft>
              <a:tabLst>
                <a:tab pos="1219200" algn="l"/>
              </a:tabLst>
            </a:pPr>
            <a:r>
              <a:rPr lang="en-US" b="1" dirty="0">
                <a:latin typeface="Times New Roman"/>
                <a:ea typeface="Times New Roman"/>
              </a:rPr>
              <a:t>Vision and scope document</a:t>
            </a:r>
            <a:r>
              <a:rPr lang="en-US" dirty="0">
                <a:latin typeface="Times New Roman"/>
                <a:ea typeface="Times New Roman"/>
              </a:rPr>
              <a:t> . . . . . . . . . . . . . . </a:t>
            </a:r>
          </a:p>
          <a:p>
            <a:pPr marL="971550" lvl="1" indent="-457200">
              <a:spcBef>
                <a:spcPts val="0"/>
              </a:spcBef>
              <a:tabLst>
                <a:tab pos="1219200" algn="l"/>
              </a:tabLst>
            </a:pPr>
            <a:r>
              <a:rPr lang="en-US" dirty="0">
                <a:latin typeface="Times New Roman"/>
                <a:ea typeface="Times New Roman"/>
              </a:rPr>
              <a:t>Business requirements . . . . . . . . . . . . . . </a:t>
            </a:r>
          </a:p>
          <a:p>
            <a:pPr lvl="1"/>
            <a:r>
              <a:rPr lang="en-US" dirty="0">
                <a:latin typeface="Times New Roman"/>
                <a:ea typeface="Times New Roman"/>
              </a:rPr>
              <a:t>Scope and limitations . . . . . . . . . . . . . . . </a:t>
            </a:r>
            <a:endParaRPr lang="en-US" dirty="0" smtClean="0">
              <a:latin typeface="Times New Roman"/>
              <a:ea typeface="Times New Roman"/>
            </a:endParaRPr>
          </a:p>
          <a:p>
            <a:pPr lvl="1"/>
            <a:r>
              <a:rPr lang="en-US" dirty="0" smtClean="0">
                <a:latin typeface="Times New Roman"/>
                <a:ea typeface="Times New Roman"/>
              </a:rPr>
              <a:t>Business </a:t>
            </a:r>
            <a:r>
              <a:rPr lang="en-US" dirty="0">
                <a:latin typeface="Times New Roman"/>
                <a:ea typeface="Times New Roman"/>
              </a:rPr>
              <a:t>context . . . . . . . . . . . . . . . . . . . </a:t>
            </a:r>
            <a:endParaRPr lang="en-US" dirty="0" smtClean="0">
              <a:latin typeface="Times New Roman"/>
              <a:ea typeface="Times New Roman"/>
            </a:endParaRPr>
          </a:p>
          <a:p>
            <a:pPr lvl="1"/>
            <a:r>
              <a:rPr lang="en-US" dirty="0" smtClean="0">
                <a:latin typeface="Times New Roman"/>
              </a:rPr>
              <a:t>Deployment considerations………</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a:t>
            </a:fld>
            <a:endParaRPr lang="en-US"/>
          </a:p>
        </p:txBody>
      </p:sp>
    </p:spTree>
    <p:extLst>
      <p:ext uri="{BB962C8B-B14F-4D97-AF65-F5344CB8AC3E}">
        <p14:creationId xmlns:p14="http://schemas.microsoft.com/office/powerpoint/2010/main" val="856814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Each stakeholder profile should include the following information</a:t>
            </a:r>
            <a:r>
              <a:rPr lang="en-US" dirty="0" smtClean="0"/>
              <a:t>:</a:t>
            </a:r>
            <a:endParaRPr lang="en-US" dirty="0"/>
          </a:p>
          <a:p>
            <a:r>
              <a:rPr lang="en-US" dirty="0"/>
              <a:t>The major value or benefit that the stakeholder will receive from the product. Stakeholder value could be defined in terms of</a:t>
            </a:r>
            <a:r>
              <a:rPr lang="en-US" dirty="0" smtClean="0"/>
              <a:t>:</a:t>
            </a:r>
            <a:endParaRPr lang="en-US" dirty="0"/>
          </a:p>
          <a:p>
            <a:pPr lvl="1"/>
            <a:r>
              <a:rPr lang="en-US" dirty="0"/>
              <a:t>Improved </a:t>
            </a:r>
            <a:r>
              <a:rPr lang="en-US" dirty="0" smtClean="0"/>
              <a:t>productivity</a:t>
            </a:r>
            <a:endParaRPr lang="en-US" dirty="0"/>
          </a:p>
          <a:p>
            <a:pPr lvl="1"/>
            <a:r>
              <a:rPr lang="en-US" dirty="0"/>
              <a:t>Reduced rework and waste.</a:t>
            </a:r>
          </a:p>
          <a:p>
            <a:pPr lvl="1"/>
            <a:r>
              <a:rPr lang="en-US" dirty="0" smtClean="0"/>
              <a:t>Cost </a:t>
            </a:r>
            <a:r>
              <a:rPr lang="en-US" dirty="0"/>
              <a:t>savings.</a:t>
            </a:r>
          </a:p>
          <a:p>
            <a:pPr lvl="1"/>
            <a:r>
              <a:rPr lang="en-US" dirty="0" smtClean="0"/>
              <a:t>Streamlined </a:t>
            </a:r>
            <a:r>
              <a:rPr lang="en-US" dirty="0"/>
              <a:t>business processes</a:t>
            </a:r>
          </a:p>
          <a:p>
            <a:endParaRPr lang="en-US" dirty="0"/>
          </a:p>
          <a:p>
            <a:pPr lvl="1"/>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30</a:t>
            </a:fld>
            <a:endParaRPr lang="en-US"/>
          </a:p>
        </p:txBody>
      </p:sp>
    </p:spTree>
    <p:extLst>
      <p:ext uri="{BB962C8B-B14F-4D97-AF65-F5344CB8AC3E}">
        <p14:creationId xmlns:p14="http://schemas.microsoft.com/office/powerpoint/2010/main" val="234383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smtClean="0"/>
              <a:t>Automation </a:t>
            </a:r>
            <a:r>
              <a:rPr lang="en-US" dirty="0"/>
              <a:t>of previously manual tasks</a:t>
            </a:r>
            <a:r>
              <a:rPr lang="en-US" dirty="0" smtClean="0"/>
              <a:t>.</a:t>
            </a:r>
            <a:endParaRPr lang="en-US" dirty="0"/>
          </a:p>
          <a:p>
            <a:pPr lvl="1" algn="just"/>
            <a:r>
              <a:rPr lang="en-US" dirty="0" smtClean="0"/>
              <a:t>Ability </a:t>
            </a:r>
            <a:r>
              <a:rPr lang="en-US" dirty="0"/>
              <a:t>to perform entirely new tasks</a:t>
            </a:r>
            <a:r>
              <a:rPr lang="en-US" dirty="0" smtClean="0"/>
              <a:t>.</a:t>
            </a:r>
            <a:endParaRPr lang="en-US" dirty="0"/>
          </a:p>
          <a:p>
            <a:pPr lvl="1" algn="just"/>
            <a:r>
              <a:rPr lang="en-US" dirty="0" smtClean="0"/>
              <a:t>Compliance </a:t>
            </a:r>
            <a:r>
              <a:rPr lang="en-US" dirty="0"/>
              <a:t>with pertinent standards or regulations</a:t>
            </a:r>
            <a:r>
              <a:rPr lang="en-US" dirty="0" smtClean="0"/>
              <a:t>.</a:t>
            </a:r>
            <a:endParaRPr lang="en-US" dirty="0"/>
          </a:p>
          <a:p>
            <a:pPr lvl="1" algn="just"/>
            <a:r>
              <a:rPr lang="en-US" dirty="0" smtClean="0"/>
              <a:t> </a:t>
            </a:r>
            <a:r>
              <a:rPr lang="en-US" dirty="0"/>
              <a:t>Improved usability compared to current products</a:t>
            </a:r>
            <a:r>
              <a:rPr lang="en-US" dirty="0" smtClean="0"/>
              <a:t>.</a:t>
            </a:r>
            <a:endParaRPr lang="en-US" dirty="0"/>
          </a:p>
          <a:p>
            <a:pPr algn="just"/>
            <a:r>
              <a:rPr lang="en-US" dirty="0"/>
              <a:t>Their likely attitudes toward the product</a:t>
            </a:r>
            <a:r>
              <a:rPr lang="en-US" dirty="0" smtClean="0"/>
              <a:t>.</a:t>
            </a:r>
            <a:endParaRPr lang="en-US" dirty="0"/>
          </a:p>
          <a:p>
            <a:pPr algn="just"/>
            <a:r>
              <a:rPr lang="en-US" dirty="0" smtClean="0"/>
              <a:t>Major </a:t>
            </a:r>
            <a:r>
              <a:rPr lang="en-US" dirty="0"/>
              <a:t>features and characteristics of interest</a:t>
            </a:r>
            <a:r>
              <a:rPr lang="en-US" dirty="0" smtClean="0"/>
              <a:t>.</a:t>
            </a:r>
            <a:endParaRPr lang="en-US" dirty="0"/>
          </a:p>
          <a:p>
            <a:pPr algn="just"/>
            <a:r>
              <a:rPr lang="en-US" dirty="0" smtClean="0"/>
              <a:t>Any </a:t>
            </a:r>
            <a:r>
              <a:rPr lang="en-US" dirty="0"/>
              <a:t>known constraints that must be accommodated</a:t>
            </a:r>
          </a:p>
          <a:p>
            <a:endParaRPr lang="en-US" dirty="0"/>
          </a:p>
          <a:p>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31</a:t>
            </a:fld>
            <a:endParaRPr lang="en-US"/>
          </a:p>
        </p:txBody>
      </p:sp>
    </p:spTree>
    <p:extLst>
      <p:ext uri="{BB962C8B-B14F-4D97-AF65-F5344CB8AC3E}">
        <p14:creationId xmlns:p14="http://schemas.microsoft.com/office/powerpoint/2010/main" val="421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3.2 Project </a:t>
            </a:r>
            <a:r>
              <a:rPr lang="en-US" b="1" dirty="0" smtClean="0"/>
              <a:t>priorities:</a:t>
            </a:r>
          </a:p>
          <a:p>
            <a:pPr marL="0" indent="0">
              <a:buNone/>
            </a:pPr>
            <a:r>
              <a:rPr lang="en-US" dirty="0"/>
              <a:t>To enable effective decision making, the stakeholders must agree on the project’s priorities. </a:t>
            </a:r>
            <a:endParaRPr lang="en-US" dirty="0" smtClean="0"/>
          </a:p>
          <a:p>
            <a:pPr marL="0" indent="0">
              <a:buNone/>
            </a:pPr>
            <a:r>
              <a:rPr lang="en-US" dirty="0" smtClean="0"/>
              <a:t>One </a:t>
            </a:r>
            <a:r>
              <a:rPr lang="en-US" dirty="0"/>
              <a:t>way to approach this is to consider the five dimensions of features, quality, schedule, cost, and staff (</a:t>
            </a:r>
            <a:r>
              <a:rPr lang="en-US" dirty="0" err="1"/>
              <a:t>Wiegers</a:t>
            </a:r>
            <a:r>
              <a:rPr lang="en-US" dirty="0"/>
              <a:t> 1996). </a:t>
            </a:r>
            <a:endParaRPr lang="en-US" dirty="0" smtClean="0"/>
          </a:p>
          <a:p>
            <a:pPr marL="0" indent="0">
              <a:buNone/>
            </a:pPr>
            <a:r>
              <a:rPr lang="en-US" dirty="0" smtClean="0"/>
              <a:t>Each </a:t>
            </a:r>
            <a:r>
              <a:rPr lang="en-US" dirty="0"/>
              <a:t>dimension fits in one of the following three categories on any given project:</a:t>
            </a:r>
          </a:p>
          <a:p>
            <a:r>
              <a:rPr lang="en-US" b="1" dirty="0"/>
              <a:t>Constraint </a:t>
            </a:r>
            <a:r>
              <a:rPr lang="en-US" dirty="0"/>
              <a:t>A limiting factor within which the project manager must operate</a:t>
            </a:r>
          </a:p>
          <a:p>
            <a:r>
              <a:rPr lang="en-US" b="1" dirty="0"/>
              <a:t>Driver </a:t>
            </a:r>
            <a:r>
              <a:rPr lang="en-US" dirty="0"/>
              <a:t>A significant success objective with limited flexibility for adjustment</a:t>
            </a:r>
          </a:p>
          <a:p>
            <a:r>
              <a:rPr lang="en-US" b="1" dirty="0"/>
              <a:t>Degree of freedom </a:t>
            </a:r>
            <a:r>
              <a:rPr lang="en-US" dirty="0"/>
              <a:t>A factor that the project manager has some latitude to adjust and balance against the other dimensions</a:t>
            </a:r>
          </a:p>
          <a:p>
            <a:pPr marL="0" indent="0">
              <a:buNone/>
            </a:pP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32</a:t>
            </a:fld>
            <a:endParaRPr lang="en-US"/>
          </a:p>
        </p:txBody>
      </p:sp>
    </p:spTree>
    <p:extLst>
      <p:ext uri="{BB962C8B-B14F-4D97-AF65-F5344CB8AC3E}">
        <p14:creationId xmlns:p14="http://schemas.microsoft.com/office/powerpoint/2010/main" val="1922236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pPr algn="just"/>
            <a:r>
              <a:rPr lang="en-US" dirty="0"/>
              <a:t>Suppose marketing suddenly demands that you release the product one month earlier than scheduled. How do you respond? Do you:</a:t>
            </a:r>
          </a:p>
          <a:p>
            <a:pPr lvl="1" algn="just"/>
            <a:r>
              <a:rPr lang="en-US" dirty="0"/>
              <a:t>Defer certain requirements to a later release?</a:t>
            </a:r>
          </a:p>
          <a:p>
            <a:pPr lvl="1" algn="just"/>
            <a:r>
              <a:rPr lang="en-US" dirty="0"/>
              <a:t>Shorten the planned system test cycle?</a:t>
            </a:r>
          </a:p>
          <a:p>
            <a:pPr lvl="1" algn="just"/>
            <a:r>
              <a:rPr lang="en-US" dirty="0"/>
              <a:t>Demand overtime from your staff or hire contractors to accelerate development?</a:t>
            </a:r>
          </a:p>
          <a:p>
            <a:pPr lvl="1" algn="just"/>
            <a:r>
              <a:rPr lang="en-US" dirty="0"/>
              <a:t>Shift resources from other projects to help out?</a:t>
            </a:r>
          </a:p>
          <a:p>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33</a:t>
            </a:fld>
            <a:endParaRPr lang="en-US"/>
          </a:p>
        </p:txBody>
      </p:sp>
    </p:spTree>
    <p:extLst>
      <p:ext uri="{BB962C8B-B14F-4D97-AF65-F5344CB8AC3E}">
        <p14:creationId xmlns:p14="http://schemas.microsoft.com/office/powerpoint/2010/main" val="2524649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pPr marL="0" indent="0">
              <a:buNone/>
            </a:pPr>
            <a:r>
              <a:rPr lang="en-US" b="1" dirty="0"/>
              <a:t>3.3 Deployment </a:t>
            </a:r>
            <a:r>
              <a:rPr lang="en-US" b="1" dirty="0" smtClean="0"/>
              <a:t>considerations:</a:t>
            </a:r>
          </a:p>
          <a:p>
            <a:pPr lvl="1"/>
            <a:r>
              <a:rPr lang="en-US" dirty="0" smtClean="0"/>
              <a:t>Summarize the </a:t>
            </a:r>
            <a:r>
              <a:rPr lang="en-US" dirty="0"/>
              <a:t>information and activities that are needed to ensure an effective deployment of the solution </a:t>
            </a:r>
            <a:r>
              <a:rPr lang="en-US" dirty="0" smtClean="0"/>
              <a:t>into its operating environment. </a:t>
            </a:r>
          </a:p>
          <a:p>
            <a:pPr lvl="1" algn="just"/>
            <a:r>
              <a:rPr lang="en-US" dirty="0" smtClean="0"/>
              <a:t>Describe the access that users will require to use the system, such as whether the users are distributed over multiple time zones or located close to each other. </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34</a:t>
            </a:fld>
            <a:endParaRPr lang="en-US"/>
          </a:p>
        </p:txBody>
      </p:sp>
    </p:spTree>
    <p:extLst>
      <p:ext uri="{BB962C8B-B14F-4D97-AF65-F5344CB8AC3E}">
        <p14:creationId xmlns:p14="http://schemas.microsoft.com/office/powerpoint/2010/main" val="115602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400050" lvl="1" indent="0" algn="ctr">
              <a:buNone/>
            </a:pPr>
            <a:endParaRPr lang="en-US" sz="9200" dirty="0" smtClean="0"/>
          </a:p>
          <a:p>
            <a:pPr marL="400050" lvl="1" indent="0" algn="ctr">
              <a:buNone/>
            </a:pPr>
            <a:r>
              <a:rPr lang="en-US" sz="9200" dirty="0" smtClean="0"/>
              <a:t>Thank You</a:t>
            </a:r>
            <a:endParaRPr lang="en-US" sz="9200" dirty="0"/>
          </a:p>
        </p:txBody>
      </p:sp>
      <p:sp>
        <p:nvSpPr>
          <p:cNvPr id="4" name="Slide Number Placeholder 3"/>
          <p:cNvSpPr>
            <a:spLocks noGrp="1"/>
          </p:cNvSpPr>
          <p:nvPr>
            <p:ph type="sldNum" sz="quarter" idx="12"/>
          </p:nvPr>
        </p:nvSpPr>
        <p:spPr/>
        <p:txBody>
          <a:bodyPr/>
          <a:lstStyle/>
          <a:p>
            <a:fld id="{43A3F630-EDB4-4719-A0AA-067CC114C37D}" type="slidenum">
              <a:rPr lang="en-US" smtClean="0"/>
              <a:t>35</a:t>
            </a:fld>
            <a:endParaRPr lang="en-US"/>
          </a:p>
        </p:txBody>
      </p:sp>
    </p:spTree>
    <p:extLst>
      <p:ext uri="{BB962C8B-B14F-4D97-AF65-F5344CB8AC3E}">
        <p14:creationId xmlns:p14="http://schemas.microsoft.com/office/powerpoint/2010/main" val="20635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Business Requirements</a:t>
            </a:r>
            <a:endParaRPr lang="en-US" dirty="0"/>
          </a:p>
        </p:txBody>
      </p:sp>
      <p:sp>
        <p:nvSpPr>
          <p:cNvPr id="3" name="Content Placeholder 2"/>
          <p:cNvSpPr>
            <a:spLocks noGrp="1"/>
          </p:cNvSpPr>
          <p:nvPr>
            <p:ph idx="1"/>
          </p:nvPr>
        </p:nvSpPr>
        <p:spPr/>
        <p:txBody>
          <a:bodyPr/>
          <a:lstStyle/>
          <a:p>
            <a:pPr algn="just"/>
            <a:r>
              <a:rPr lang="en-US" dirty="0"/>
              <a:t>“Business requirements” refers to a set of information that, in the aggregate, describes a need that leads to one or more projects to deliver a solution and the desired ultimate business outcomes. </a:t>
            </a:r>
            <a:endParaRPr lang="en-US" dirty="0" smtClean="0"/>
          </a:p>
          <a:p>
            <a:pPr algn="just"/>
            <a:r>
              <a:rPr lang="en-US" dirty="0" smtClean="0"/>
              <a:t>Business </a:t>
            </a:r>
            <a:r>
              <a:rPr lang="en-US" dirty="0"/>
              <a:t>opportunities, business objectives, success metrics, and a vision statement make up the business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4</a:t>
            </a:fld>
            <a:endParaRPr lang="en-US"/>
          </a:p>
        </p:txBody>
      </p:sp>
    </p:spTree>
    <p:extLst>
      <p:ext uri="{BB962C8B-B14F-4D97-AF65-F5344CB8AC3E}">
        <p14:creationId xmlns:p14="http://schemas.microsoft.com/office/powerpoint/2010/main" val="298644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b="1" dirty="0" smtClean="0"/>
              <a:t>Identifying Desired Business Benefits:</a:t>
            </a:r>
          </a:p>
          <a:p>
            <a:pPr lvl="1" algn="just"/>
            <a:r>
              <a:rPr lang="en-US" dirty="0" smtClean="0"/>
              <a:t>The </a:t>
            </a:r>
            <a:r>
              <a:rPr lang="en-US" dirty="0"/>
              <a:t>business requirements set the context for, and enable the measurement of, the benefits the business hopes to achieve from undertaking a project. </a:t>
            </a:r>
            <a:endParaRPr lang="en-US" dirty="0" smtClean="0"/>
          </a:p>
          <a:p>
            <a:pPr lvl="1" algn="just"/>
            <a:r>
              <a:rPr lang="en-US" dirty="0" smtClean="0"/>
              <a:t>Organizations </a:t>
            </a:r>
            <a:r>
              <a:rPr lang="en-US" dirty="0"/>
              <a:t>should not initiate any project without a clear understanding of the value it will add to the business. Set measurable targets with business objectives, and then define success metrics that allow you to measure whether you are on track to meet those objectives.</a:t>
            </a:r>
          </a:p>
        </p:txBody>
      </p:sp>
      <p:sp>
        <p:nvSpPr>
          <p:cNvPr id="4" name="Slide Number Placeholder 3"/>
          <p:cNvSpPr>
            <a:spLocks noGrp="1"/>
          </p:cNvSpPr>
          <p:nvPr>
            <p:ph type="sldNum" sz="quarter" idx="12"/>
          </p:nvPr>
        </p:nvSpPr>
        <p:spPr/>
        <p:txBody>
          <a:bodyPr/>
          <a:lstStyle/>
          <a:p>
            <a:fld id="{43A3F630-EDB4-4719-A0AA-067CC114C37D}" type="slidenum">
              <a:rPr lang="en-US" smtClean="0"/>
              <a:t>5</a:t>
            </a:fld>
            <a:endParaRPr lang="en-US"/>
          </a:p>
        </p:txBody>
      </p:sp>
    </p:spTree>
    <p:extLst>
      <p:ext uri="{BB962C8B-B14F-4D97-AF65-F5344CB8AC3E}">
        <p14:creationId xmlns:p14="http://schemas.microsoft.com/office/powerpoint/2010/main" val="223463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dirty="0" smtClean="0"/>
              <a:t>Product Vision And Project Scope:</a:t>
            </a:r>
            <a:endParaRPr lang="en-US" b="1" dirty="0"/>
          </a:p>
          <a:p>
            <a:pPr lvl="1" algn="just"/>
            <a:r>
              <a:rPr lang="en-US" dirty="0"/>
              <a:t>Two core elements of the business requirements are the vision and the scope. </a:t>
            </a:r>
            <a:endParaRPr lang="en-US" dirty="0" smtClean="0"/>
          </a:p>
          <a:p>
            <a:pPr lvl="1" algn="just"/>
            <a:r>
              <a:rPr lang="en-US" dirty="0" smtClean="0"/>
              <a:t>The </a:t>
            </a:r>
            <a:r>
              <a:rPr lang="en-US" i="1" dirty="0"/>
              <a:t>product vision </a:t>
            </a:r>
            <a:r>
              <a:rPr lang="en-US" dirty="0"/>
              <a:t>succinctly describes the ultimate product that will achieve the business objectives. </a:t>
            </a:r>
            <a:endParaRPr lang="en-US" dirty="0" smtClean="0"/>
          </a:p>
          <a:p>
            <a:pPr lvl="1" algn="just"/>
            <a:r>
              <a:rPr lang="en-US" dirty="0" smtClean="0"/>
              <a:t>This </a:t>
            </a:r>
            <a:r>
              <a:rPr lang="en-US" dirty="0"/>
              <a:t>product could serve as the complete solution for the business requirements or as just a portion of the solution. </a:t>
            </a:r>
            <a:endParaRPr lang="en-US" dirty="0" smtClean="0"/>
          </a:p>
          <a:p>
            <a:pPr lvl="1" algn="just"/>
            <a:r>
              <a:rPr lang="en-US" dirty="0" smtClean="0"/>
              <a:t>The </a:t>
            </a:r>
            <a:r>
              <a:rPr lang="en-US" dirty="0"/>
              <a:t>vision describes what the product is about and what it ultimately could become. </a:t>
            </a:r>
            <a:endParaRPr lang="en-US" dirty="0" smtClean="0"/>
          </a:p>
          <a:p>
            <a:pPr lvl="1" algn="just"/>
            <a:r>
              <a:rPr lang="en-US" dirty="0" smtClean="0"/>
              <a:t>It </a:t>
            </a:r>
            <a:r>
              <a:rPr lang="en-US" dirty="0"/>
              <a:t>provides the context for making decisions throughout the product’s life, and it aligns all stakeholders in a common </a:t>
            </a:r>
            <a:r>
              <a:rPr lang="en-US" dirty="0" smtClean="0"/>
              <a:t>direction.</a:t>
            </a:r>
          </a:p>
          <a:p>
            <a:pPr lvl="1" algn="just"/>
            <a:r>
              <a:rPr lang="en-US" dirty="0" smtClean="0"/>
              <a:t>The </a:t>
            </a:r>
            <a:r>
              <a:rPr lang="en-US" i="1" dirty="0"/>
              <a:t>project scope </a:t>
            </a:r>
            <a:r>
              <a:rPr lang="en-US" dirty="0"/>
              <a:t>identifies what portion of the ultimate product vision the current project or development iteration will </a:t>
            </a:r>
            <a:r>
              <a:rPr lang="en-US" dirty="0" smtClean="0"/>
              <a:t>address.</a:t>
            </a:r>
          </a:p>
          <a:p>
            <a:pPr lvl="1" algn="just"/>
            <a:r>
              <a:rPr lang="en-US" dirty="0" smtClean="0"/>
              <a:t>The </a:t>
            </a:r>
            <a:r>
              <a:rPr lang="en-US" dirty="0"/>
              <a:t>statement of scope draws the boundary between what’s in and what’s out for this project.</a:t>
            </a:r>
          </a:p>
        </p:txBody>
      </p:sp>
      <p:sp>
        <p:nvSpPr>
          <p:cNvPr id="4" name="Slide Number Placeholder 3"/>
          <p:cNvSpPr>
            <a:spLocks noGrp="1"/>
          </p:cNvSpPr>
          <p:nvPr>
            <p:ph type="sldNum" sz="quarter" idx="12"/>
          </p:nvPr>
        </p:nvSpPr>
        <p:spPr/>
        <p:txBody>
          <a:bodyPr/>
          <a:lstStyle/>
          <a:p>
            <a:fld id="{43A3F630-EDB4-4719-A0AA-067CC114C37D}" type="slidenum">
              <a:rPr lang="en-US" smtClean="0"/>
              <a:t>6</a:t>
            </a:fld>
            <a:endParaRPr lang="en-US"/>
          </a:p>
        </p:txBody>
      </p:sp>
    </p:spTree>
    <p:extLst>
      <p:ext uri="{BB962C8B-B14F-4D97-AF65-F5344CB8AC3E}">
        <p14:creationId xmlns:p14="http://schemas.microsoft.com/office/powerpoint/2010/main" val="63637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r>
              <a:rPr lang="en-US" b="1" dirty="0"/>
              <a:t>Conflicting business </a:t>
            </a:r>
            <a:r>
              <a:rPr lang="en-US" b="1" dirty="0" smtClean="0"/>
              <a:t>requirements:</a:t>
            </a:r>
          </a:p>
          <a:p>
            <a:pPr lvl="1" algn="just"/>
            <a:r>
              <a:rPr lang="en-US" dirty="0"/>
              <a:t>Business requirements collected from multiple sources might conflict. Consider a kiosk that will be used by a retail store’s </a:t>
            </a:r>
            <a:r>
              <a:rPr lang="en-US" dirty="0" smtClean="0"/>
              <a:t>customers.</a:t>
            </a:r>
          </a:p>
          <a:p>
            <a:pPr lvl="1" algn="just"/>
            <a:r>
              <a:rPr lang="en-US" dirty="0" smtClean="0"/>
              <a:t>Figure </a:t>
            </a:r>
            <a:r>
              <a:rPr lang="en-US" dirty="0"/>
              <a:t>5-2 shows the likely business interests of the kiosk developer, retailer, and customer as we envision how each of these stakeholders hopes the kiosk will provide an advantage over their current way of doing business.</a:t>
            </a:r>
          </a:p>
        </p:txBody>
      </p:sp>
      <p:sp>
        <p:nvSpPr>
          <p:cNvPr id="4" name="Slide Number Placeholder 3"/>
          <p:cNvSpPr>
            <a:spLocks noGrp="1"/>
          </p:cNvSpPr>
          <p:nvPr>
            <p:ph type="sldNum" sz="quarter" idx="12"/>
          </p:nvPr>
        </p:nvSpPr>
        <p:spPr/>
        <p:txBody>
          <a:bodyPr/>
          <a:lstStyle/>
          <a:p>
            <a:fld id="{43A3F630-EDB4-4719-A0AA-067CC114C37D}" type="slidenum">
              <a:rPr lang="en-US" smtClean="0"/>
              <a:t>7</a:t>
            </a:fld>
            <a:endParaRPr lang="en-US"/>
          </a:p>
        </p:txBody>
      </p:sp>
    </p:spTree>
    <p:extLst>
      <p:ext uri="{BB962C8B-B14F-4D97-AF65-F5344CB8AC3E}">
        <p14:creationId xmlns:p14="http://schemas.microsoft.com/office/powerpoint/2010/main" val="21409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33538"/>
            <a:ext cx="8382000" cy="484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8</a:t>
            </a:fld>
            <a:endParaRPr lang="en-US"/>
          </a:p>
        </p:txBody>
      </p:sp>
    </p:spTree>
    <p:extLst>
      <p:ext uri="{BB962C8B-B14F-4D97-AF65-F5344CB8AC3E}">
        <p14:creationId xmlns:p14="http://schemas.microsoft.com/office/powerpoint/2010/main" val="322592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Vision and scope document </a:t>
            </a:r>
            <a:r>
              <a:rPr lang="en-US" b="1" dirty="0" smtClean="0"/>
              <a:t>:</a:t>
            </a:r>
          </a:p>
          <a:p>
            <a:pPr lvl="1" algn="just"/>
            <a:r>
              <a:rPr lang="en-US" dirty="0"/>
              <a:t>The </a:t>
            </a:r>
            <a:r>
              <a:rPr lang="en-US" i="1" dirty="0"/>
              <a:t>vision and scope document </a:t>
            </a:r>
            <a:r>
              <a:rPr lang="en-US" dirty="0"/>
              <a:t>collects the business requirements into a single deliverable that sets the stage for the subsequent development work. </a:t>
            </a:r>
            <a:endParaRPr lang="en-US" dirty="0" smtClean="0"/>
          </a:p>
          <a:p>
            <a:pPr lvl="1" algn="just"/>
            <a:r>
              <a:rPr lang="en-US" dirty="0" smtClean="0"/>
              <a:t>Some </a:t>
            </a:r>
            <a:r>
              <a:rPr lang="en-US" dirty="0"/>
              <a:t>organizations create a project  charter  ( </a:t>
            </a:r>
            <a:r>
              <a:rPr lang="en-US" dirty="0" err="1"/>
              <a:t>Wiegers</a:t>
            </a:r>
            <a:r>
              <a:rPr lang="en-US" dirty="0"/>
              <a:t> 2007) or a business case document that serves a similar purpose. </a:t>
            </a:r>
            <a:endParaRPr lang="en-US" dirty="0" smtClean="0"/>
          </a:p>
          <a:p>
            <a:pPr lvl="1" algn="just"/>
            <a:r>
              <a:rPr lang="en-US" dirty="0" smtClean="0"/>
              <a:t>Organizations </a:t>
            </a:r>
            <a:r>
              <a:rPr lang="en-US" dirty="0"/>
              <a:t>that build commercial software often create a market (or marketing) requirements document (MRD). </a:t>
            </a:r>
            <a:endParaRPr lang="en-US" dirty="0" smtClean="0"/>
          </a:p>
          <a:p>
            <a:pPr lvl="1" algn="just"/>
            <a:r>
              <a:rPr lang="en-US" dirty="0" smtClean="0"/>
              <a:t>An </a:t>
            </a:r>
            <a:r>
              <a:rPr lang="en-US" dirty="0"/>
              <a:t>MRD might go into more detail about the target market segments and the issues that pertain to  commercial success. </a:t>
            </a:r>
          </a:p>
        </p:txBody>
      </p:sp>
      <p:sp>
        <p:nvSpPr>
          <p:cNvPr id="4" name="Slide Number Placeholder 3"/>
          <p:cNvSpPr>
            <a:spLocks noGrp="1"/>
          </p:cNvSpPr>
          <p:nvPr>
            <p:ph type="sldNum" sz="quarter" idx="12"/>
          </p:nvPr>
        </p:nvSpPr>
        <p:spPr/>
        <p:txBody>
          <a:bodyPr/>
          <a:lstStyle/>
          <a:p>
            <a:fld id="{43A3F630-EDB4-4719-A0AA-067CC114C37D}" type="slidenum">
              <a:rPr lang="en-US" smtClean="0"/>
              <a:t>9</a:t>
            </a:fld>
            <a:endParaRPr lang="en-US"/>
          </a:p>
        </p:txBody>
      </p:sp>
    </p:spTree>
    <p:extLst>
      <p:ext uri="{BB962C8B-B14F-4D97-AF65-F5344CB8AC3E}">
        <p14:creationId xmlns:p14="http://schemas.microsoft.com/office/powerpoint/2010/main" val="1810778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1993</Words>
  <Application>Microsoft Office PowerPoint</Application>
  <PresentationFormat>On-screen Show (4:3)</PresentationFormat>
  <Paragraphs>199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Software Requirements Engineering</vt:lpstr>
      <vt:lpstr>Part II</vt:lpstr>
      <vt:lpstr>Agenda</vt:lpstr>
      <vt:lpstr>Defining Business Requirements</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Sample vision statement for the Chemical Tracking System, with the keywords in boldface:</vt:lpstr>
      <vt:lpstr>Cont..</vt:lpstr>
      <vt:lpstr>Cont..</vt:lpstr>
      <vt:lpstr>Cont..</vt:lpstr>
      <vt:lpstr>Cont..</vt:lpstr>
      <vt:lpstr>Cont..</vt:lpstr>
      <vt:lpstr>Cont..</vt:lpstr>
      <vt:lpstr>Cont..</vt:lpstr>
      <vt:lpstr>3. Business context</vt:lpstr>
      <vt:lpstr>Cont..</vt:lpstr>
      <vt:lpstr>Cont..</vt:lpstr>
      <vt:lpstr>Cont..</vt:lpstr>
      <vt:lpstr>Cont..</vt:lpstr>
      <vt:lpstr>Cont..</vt:lpstr>
      <vt:lpstr>Cont..</vt:lpstr>
      <vt:lpstr>The End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40</cp:revision>
  <dcterms:created xsi:type="dcterms:W3CDTF">2017-02-18T04:35:16Z</dcterms:created>
  <dcterms:modified xsi:type="dcterms:W3CDTF">2017-10-03T03:46:08Z</dcterms:modified>
</cp:coreProperties>
</file>