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0" r:id="rId7"/>
    <p:sldId id="272" r:id="rId8"/>
    <p:sldId id="261" r:id="rId9"/>
    <p:sldId id="262" r:id="rId10"/>
    <p:sldId id="263" r:id="rId11"/>
    <p:sldId id="271"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863162-EE1E-4F55-BB40-968097C624D8}" type="datetimeFigureOut">
              <a:rPr lang="en-US" smtClean="0"/>
              <a:t>10/3/2017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36CF2-1BFD-401C-BAE0-E6F4C66BA710}" type="slidenum">
              <a:rPr lang="en-US" smtClean="0"/>
              <a:t>‹#›</a:t>
            </a:fld>
            <a:endParaRPr lang="en-US"/>
          </a:p>
        </p:txBody>
      </p:sp>
    </p:spTree>
    <p:extLst>
      <p:ext uri="{BB962C8B-B14F-4D97-AF65-F5344CB8AC3E}">
        <p14:creationId xmlns:p14="http://schemas.microsoft.com/office/powerpoint/2010/main" val="2880129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236CF2-1BFD-401C-BAE0-E6F4C66BA710}" type="slidenum">
              <a:rPr lang="en-US" smtClean="0"/>
              <a:t>11</a:t>
            </a:fld>
            <a:endParaRPr lang="en-US"/>
          </a:p>
        </p:txBody>
      </p:sp>
    </p:spTree>
    <p:extLst>
      <p:ext uri="{BB962C8B-B14F-4D97-AF65-F5344CB8AC3E}">
        <p14:creationId xmlns:p14="http://schemas.microsoft.com/office/powerpoint/2010/main" val="2859722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F647C-5305-4458-A442-E88FBD29D2E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F647C-5305-4458-A442-E88FBD29D2EB}"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0F647C-5305-4458-A442-E88FBD29D2EB}" type="datetimeFigureOut">
              <a:rPr lang="en-US" smtClean="0"/>
              <a:t>10/3/2017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0F647C-5305-4458-A442-E88FBD29D2EB}" type="datetimeFigureOut">
              <a:rPr lang="en-US" smtClean="0"/>
              <a:t>10/3/2017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F647C-5305-4458-A442-E88FBD29D2EB}" type="datetimeFigureOut">
              <a:rPr lang="en-US" smtClean="0"/>
              <a:t>10/3/2017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F647C-5305-4458-A442-E88FBD29D2EB}" type="datetimeFigureOut">
              <a:rPr lang="en-US" smtClean="0"/>
              <a:t>10/3/2017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t>‹#›</a:t>
            </a:fld>
            <a:endParaRPr lang="en-US"/>
          </a:p>
        </p:txBody>
      </p:sp>
    </p:spTree>
    <p:extLst>
      <p:ext uri="{BB962C8B-B14F-4D97-AF65-F5344CB8AC3E}">
        <p14:creationId xmlns:p14="http://schemas.microsoft.com/office/powerpoint/2010/main"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a:t>
            </a:r>
            <a:r>
              <a:rPr lang="en-US" dirty="0" smtClean="0">
                <a:solidFill>
                  <a:schemeClr val="tx1"/>
                </a:solidFill>
              </a:rPr>
              <a:t>#</a:t>
            </a:r>
            <a:r>
              <a:rPr lang="en-US" dirty="0" smtClean="0">
                <a:solidFill>
                  <a:schemeClr val="tx1"/>
                </a:solidFill>
              </a:rPr>
              <a:t>9</a:t>
            </a:r>
          </a:p>
          <a:p>
            <a:endParaRPr lang="en-US" dirty="0" smtClean="0">
              <a:solidFill>
                <a:schemeClr val="tx1"/>
              </a:solidFill>
            </a:endParaRPr>
          </a:p>
          <a:p>
            <a:endParaRPr lang="en-US" b="1" dirty="0"/>
          </a:p>
        </p:txBody>
      </p:sp>
    </p:spTree>
    <p:extLst>
      <p:ext uri="{BB962C8B-B14F-4D97-AF65-F5344CB8AC3E}">
        <p14:creationId xmlns:p14="http://schemas.microsoft.com/office/powerpoint/2010/main" val="351954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10" y="1817542"/>
            <a:ext cx="7820890" cy="458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11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1026" name="Picture 2" descr="http://www.seilevel.com/wp-content/uploads/Ecosystem-Map-examp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8839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05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tree</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pPr algn="just"/>
            <a:r>
              <a:rPr lang="en-US" dirty="0"/>
              <a:t>A </a:t>
            </a:r>
            <a:r>
              <a:rPr lang="en-US" i="1" dirty="0"/>
              <a:t>feature tree </a:t>
            </a:r>
            <a:r>
              <a:rPr lang="en-US" dirty="0"/>
              <a:t>is a visual depiction of the product’s features organized in logical groups, hierarchically subdividing each feature into further levels of detail (Beatty and Chen 2012). </a:t>
            </a:r>
            <a:endParaRPr lang="en-US" dirty="0" smtClean="0"/>
          </a:p>
          <a:p>
            <a:pPr algn="just"/>
            <a:r>
              <a:rPr lang="en-US" dirty="0" smtClean="0"/>
              <a:t>The </a:t>
            </a:r>
            <a:r>
              <a:rPr lang="en-US" dirty="0"/>
              <a:t>feature tree provides a concise view of all of the features planned for a project, making it an ideal model to show to executives who want a quick glance at the project scope. </a:t>
            </a:r>
            <a:endParaRPr lang="en-US" dirty="0" smtClean="0"/>
          </a:p>
          <a:p>
            <a:pPr algn="just"/>
            <a:r>
              <a:rPr lang="en-US" dirty="0" smtClean="0"/>
              <a:t>A </a:t>
            </a:r>
            <a:r>
              <a:rPr lang="en-US" dirty="0"/>
              <a:t>feature tree can show up to three levels of features, commonly called level 1 (L1), level 2 (L2), and level 3 (L3). L2 features are </a:t>
            </a:r>
            <a:r>
              <a:rPr lang="en-US" dirty="0" err="1"/>
              <a:t>subfeatures</a:t>
            </a:r>
            <a:r>
              <a:rPr lang="en-US" dirty="0"/>
              <a:t> of L1 features, and L3 features are </a:t>
            </a:r>
            <a:r>
              <a:rPr lang="en-US" dirty="0" err="1"/>
              <a:t>subfeatures</a:t>
            </a:r>
            <a:r>
              <a:rPr lang="en-US" dirty="0"/>
              <a:t> of L2 features</a:t>
            </a:r>
          </a:p>
        </p:txBody>
      </p:sp>
    </p:spTree>
    <p:extLst>
      <p:ext uri="{BB962C8B-B14F-4D97-AF65-F5344CB8AC3E}">
        <p14:creationId xmlns:p14="http://schemas.microsoft.com/office/powerpoint/2010/main" val="42573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Figure 5-8 shows a partial feature tree for the Chemical Tracking System. </a:t>
            </a:r>
            <a:endParaRPr lang="en-US" dirty="0" smtClean="0"/>
          </a:p>
          <a:p>
            <a:pPr algn="just"/>
            <a:r>
              <a:rPr lang="en-US" dirty="0" smtClean="0"/>
              <a:t>The </a:t>
            </a:r>
            <a:r>
              <a:rPr lang="en-US" dirty="0"/>
              <a:t>main branch of the tree in the middle represents the product being implemented. </a:t>
            </a:r>
            <a:endParaRPr lang="en-US" dirty="0" smtClean="0"/>
          </a:p>
          <a:p>
            <a:pPr algn="just"/>
            <a:r>
              <a:rPr lang="en-US" dirty="0" smtClean="0"/>
              <a:t>Each </a:t>
            </a:r>
            <a:r>
              <a:rPr lang="en-US" dirty="0"/>
              <a:t>feature has its own line or “branch” coming off that central main branch. </a:t>
            </a:r>
            <a:endParaRPr lang="en-US" dirty="0" smtClean="0"/>
          </a:p>
          <a:p>
            <a:pPr algn="just"/>
            <a:r>
              <a:rPr lang="en-US" dirty="0" smtClean="0"/>
              <a:t>The </a:t>
            </a:r>
            <a:r>
              <a:rPr lang="en-US" dirty="0"/>
              <a:t>gray boxes represent the L1 features, such as Order Chemicals and Inventory Management. </a:t>
            </a:r>
          </a:p>
        </p:txBody>
      </p:sp>
    </p:spTree>
    <p:extLst>
      <p:ext uri="{BB962C8B-B14F-4D97-AF65-F5344CB8AC3E}">
        <p14:creationId xmlns:p14="http://schemas.microsoft.com/office/powerpoint/2010/main" val="3038976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5344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43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 list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An </a:t>
            </a:r>
            <a:r>
              <a:rPr lang="en-US" i="1" dirty="0"/>
              <a:t>event list </a:t>
            </a:r>
            <a:r>
              <a:rPr lang="en-US" dirty="0"/>
              <a:t>identifies external events that could trigger behavior in the system. </a:t>
            </a:r>
            <a:endParaRPr lang="en-US" dirty="0" smtClean="0"/>
          </a:p>
          <a:p>
            <a:pPr algn="just"/>
            <a:r>
              <a:rPr lang="en-US" dirty="0" smtClean="0"/>
              <a:t>The </a:t>
            </a:r>
            <a:r>
              <a:rPr lang="en-US" dirty="0"/>
              <a:t>event list depicts the scope boundary for the system by naming possible business events triggered by users, time-triggered (temporal) events, or signal events received from external components, such as hardware devices. </a:t>
            </a:r>
            <a:endParaRPr lang="en-US" dirty="0" smtClean="0"/>
          </a:p>
          <a:p>
            <a:pPr algn="just"/>
            <a:r>
              <a:rPr lang="en-US" dirty="0" smtClean="0"/>
              <a:t>The </a:t>
            </a:r>
            <a:r>
              <a:rPr lang="en-US" dirty="0"/>
              <a:t>event list only names the events; the functional requirements that describe how the system responds to the events would be detailed in the SRS by using event-response tables </a:t>
            </a:r>
          </a:p>
        </p:txBody>
      </p:sp>
    </p:spTree>
    <p:extLst>
      <p:ext uri="{BB962C8B-B14F-4D97-AF65-F5344CB8AC3E}">
        <p14:creationId xmlns:p14="http://schemas.microsoft.com/office/powerpoint/2010/main" val="3409476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1"/>
            <a:ext cx="75438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821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464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0">
              <a:spcBef>
                <a:spcPts val="0"/>
              </a:spcBef>
              <a:spcAft>
                <a:spcPts val="0"/>
              </a:spcAft>
              <a:tabLst>
                <a:tab pos="1219200" algn="l"/>
              </a:tabLst>
            </a:pPr>
            <a:r>
              <a:rPr lang="en-US" b="1" dirty="0">
                <a:latin typeface="Times New Roman"/>
                <a:ea typeface="Times New Roman"/>
              </a:rPr>
              <a:t>Scope representation techniques</a:t>
            </a:r>
            <a:r>
              <a:rPr lang="en-US" dirty="0">
                <a:latin typeface="Times New Roman"/>
                <a:ea typeface="Times New Roman"/>
              </a:rPr>
              <a:t> . . . . . . . . . . </a:t>
            </a:r>
          </a:p>
          <a:p>
            <a:pPr marL="971550" lvl="1" indent="-457200">
              <a:spcBef>
                <a:spcPts val="0"/>
              </a:spcBef>
              <a:tabLst>
                <a:tab pos="1219200" algn="l"/>
              </a:tabLst>
            </a:pPr>
            <a:r>
              <a:rPr lang="en-US" dirty="0">
                <a:latin typeface="Times New Roman"/>
                <a:ea typeface="Times New Roman"/>
              </a:rPr>
              <a:t>Context diagram . . . . . . . . . . . . . . </a:t>
            </a:r>
          </a:p>
          <a:p>
            <a:pPr marL="971550" lvl="1" indent="-457200">
              <a:spcBef>
                <a:spcPts val="0"/>
              </a:spcBef>
              <a:tabLst>
                <a:tab pos="1219200" algn="l"/>
              </a:tabLst>
            </a:pPr>
            <a:r>
              <a:rPr lang="en-US" dirty="0" smtClean="0">
                <a:latin typeface="Times New Roman"/>
                <a:ea typeface="Times New Roman"/>
              </a:rPr>
              <a:t>Ecosystem </a:t>
            </a:r>
            <a:r>
              <a:rPr lang="en-US" dirty="0">
                <a:latin typeface="Times New Roman"/>
                <a:ea typeface="Times New Roman"/>
              </a:rPr>
              <a:t>map . . . . . . . . . . . . . . . . . </a:t>
            </a:r>
            <a:r>
              <a:rPr lang="en-US" dirty="0" smtClean="0">
                <a:latin typeface="Times New Roman"/>
                <a:ea typeface="Times New Roman"/>
              </a:rPr>
              <a:t>.</a:t>
            </a:r>
          </a:p>
          <a:p>
            <a:pPr marL="971550" lvl="1" indent="-457200">
              <a:spcBef>
                <a:spcPts val="0"/>
              </a:spcBef>
              <a:tabLst>
                <a:tab pos="1219200" algn="l"/>
              </a:tabLst>
            </a:pPr>
            <a:r>
              <a:rPr lang="en-US" dirty="0" smtClean="0">
                <a:latin typeface="Times New Roman"/>
                <a:ea typeface="Times New Roman"/>
              </a:rPr>
              <a:t>Feature </a:t>
            </a:r>
            <a:r>
              <a:rPr lang="en-US" dirty="0">
                <a:latin typeface="Times New Roman"/>
                <a:ea typeface="Times New Roman"/>
              </a:rPr>
              <a:t>tree . . . . . . . . . . . . . . . . . . . . . </a:t>
            </a:r>
            <a:r>
              <a:rPr lang="en-US" dirty="0" smtClean="0">
                <a:latin typeface="Times New Roman"/>
                <a:ea typeface="Times New Roman"/>
              </a:rPr>
              <a:t>.</a:t>
            </a:r>
          </a:p>
          <a:p>
            <a:pPr marL="971550" lvl="1" indent="-457200">
              <a:spcBef>
                <a:spcPts val="0"/>
              </a:spcBef>
              <a:tabLst>
                <a:tab pos="1219200" algn="l"/>
              </a:tabLst>
            </a:pPr>
            <a:r>
              <a:rPr lang="en-US" dirty="0" smtClean="0">
                <a:latin typeface="Times New Roman"/>
                <a:ea typeface="Times New Roman"/>
              </a:rPr>
              <a:t>Event </a:t>
            </a:r>
            <a:r>
              <a:rPr lang="en-US" dirty="0">
                <a:latin typeface="Times New Roman"/>
                <a:ea typeface="Times New Roman"/>
              </a:rPr>
              <a:t>list . . . . . . . . . . . . . . . . . . . . . . . . . . . . </a:t>
            </a:r>
          </a:p>
          <a:p>
            <a:endParaRPr lang="en-US" dirty="0"/>
          </a:p>
        </p:txBody>
      </p:sp>
    </p:spTree>
    <p:extLst>
      <p:ext uri="{BB962C8B-B14F-4D97-AF65-F5344CB8AC3E}">
        <p14:creationId xmlns:p14="http://schemas.microsoft.com/office/powerpoint/2010/main" val="85681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representation techniques</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b="1" dirty="0" smtClean="0"/>
              <a:t>Introduction:</a:t>
            </a:r>
          </a:p>
          <a:p>
            <a:pPr lvl="1" algn="just"/>
            <a:r>
              <a:rPr lang="en-US" dirty="0" smtClean="0"/>
              <a:t>Context </a:t>
            </a:r>
            <a:r>
              <a:rPr lang="en-US" dirty="0"/>
              <a:t>diagrams, ecosystem maps, feature trees, and event lists are the most common ways to represent scope visually. </a:t>
            </a:r>
            <a:endParaRPr lang="en-US" dirty="0" smtClean="0"/>
          </a:p>
          <a:p>
            <a:pPr lvl="1" algn="just"/>
            <a:r>
              <a:rPr lang="en-US" dirty="0" smtClean="0"/>
              <a:t>However</a:t>
            </a:r>
            <a:r>
              <a:rPr lang="en-US" dirty="0"/>
              <a:t>, other techniques are also used. Identifying affected business processes also can help define the scope boundary. </a:t>
            </a:r>
            <a:endParaRPr lang="en-US" dirty="0" smtClean="0"/>
          </a:p>
          <a:p>
            <a:pPr lvl="1" algn="just"/>
            <a:r>
              <a:rPr lang="en-US" dirty="0" smtClean="0"/>
              <a:t>Use </a:t>
            </a:r>
            <a:r>
              <a:rPr lang="en-US" dirty="0"/>
              <a:t>case diagrams can depict the scope boundary between use cases and actors </a:t>
            </a:r>
          </a:p>
        </p:txBody>
      </p:sp>
    </p:spTree>
    <p:extLst>
      <p:ext uri="{BB962C8B-B14F-4D97-AF65-F5344CB8AC3E}">
        <p14:creationId xmlns:p14="http://schemas.microsoft.com/office/powerpoint/2010/main" val="67321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Context diagram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scope description establishes the boundary and connections between the system you’re developing and everything else in the universe. </a:t>
            </a:r>
            <a:endParaRPr lang="en-US" dirty="0" smtClean="0"/>
          </a:p>
          <a:p>
            <a:pPr algn="just"/>
            <a:r>
              <a:rPr lang="en-US" dirty="0" smtClean="0"/>
              <a:t>The </a:t>
            </a:r>
            <a:r>
              <a:rPr lang="en-US" i="1" dirty="0"/>
              <a:t>context diagram </a:t>
            </a:r>
            <a:r>
              <a:rPr lang="en-US" dirty="0"/>
              <a:t>visually illustrates this </a:t>
            </a:r>
            <a:r>
              <a:rPr lang="en-US" dirty="0" smtClean="0"/>
              <a:t>boundary.</a:t>
            </a:r>
          </a:p>
          <a:p>
            <a:pPr algn="just"/>
            <a:r>
              <a:rPr lang="en-US" dirty="0" smtClean="0"/>
              <a:t>It </a:t>
            </a:r>
            <a:r>
              <a:rPr lang="en-US" dirty="0"/>
              <a:t>identifies </a:t>
            </a:r>
            <a:r>
              <a:rPr lang="en-US" i="1" dirty="0"/>
              <a:t>external entities </a:t>
            </a:r>
            <a:r>
              <a:rPr lang="en-US" dirty="0"/>
              <a:t>(also called </a:t>
            </a:r>
            <a:r>
              <a:rPr lang="en-US" i="1" dirty="0"/>
              <a:t>terminators</a:t>
            </a:r>
            <a:r>
              <a:rPr lang="en-US" dirty="0"/>
              <a:t>) outside the system that interface to it in some way, as well as data, control, and material </a:t>
            </a:r>
            <a:r>
              <a:rPr lang="en-US" i="1" dirty="0"/>
              <a:t>flows </a:t>
            </a:r>
            <a:r>
              <a:rPr lang="en-US" dirty="0"/>
              <a:t>between the terminators and the system. </a:t>
            </a:r>
            <a:endParaRPr lang="en-US" dirty="0" smtClean="0"/>
          </a:p>
          <a:p>
            <a:pPr algn="just"/>
            <a:r>
              <a:rPr lang="en-US" dirty="0" smtClean="0"/>
              <a:t>The </a:t>
            </a:r>
            <a:r>
              <a:rPr lang="en-US" dirty="0"/>
              <a:t>context diagram is the top level in a data flow diagram developed according to the principles of structured analysis (Robertson and Robertson 1994), but it’s a useful model for all projects</a:t>
            </a:r>
          </a:p>
        </p:txBody>
      </p:sp>
    </p:spTree>
    <p:extLst>
      <p:ext uri="{BB962C8B-B14F-4D97-AF65-F5344CB8AC3E}">
        <p14:creationId xmlns:p14="http://schemas.microsoft.com/office/powerpoint/2010/main" val="345596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algn="just"/>
            <a:r>
              <a:rPr lang="en-US" dirty="0"/>
              <a:t>Figure 5-6 illustrates a portion of the context diagram for the Chemical Tracking System. </a:t>
            </a:r>
            <a:endParaRPr lang="en-US" dirty="0" smtClean="0"/>
          </a:p>
          <a:p>
            <a:pPr algn="just"/>
            <a:r>
              <a:rPr lang="en-US" dirty="0" smtClean="0"/>
              <a:t>The </a:t>
            </a:r>
            <a:r>
              <a:rPr lang="en-US" dirty="0"/>
              <a:t>entire system is depicted as a single circle; the context diagram deliberately provides no visibility into the system’s internal objects, processes, or data. </a:t>
            </a:r>
            <a:endParaRPr lang="en-US" dirty="0" smtClean="0"/>
          </a:p>
          <a:p>
            <a:pPr algn="just"/>
            <a:r>
              <a:rPr lang="en-US" dirty="0" smtClean="0"/>
              <a:t>The </a:t>
            </a:r>
            <a:r>
              <a:rPr lang="en-US" dirty="0"/>
              <a:t>“system” inside the circle could encompass any combination of software, hardware, and human components. </a:t>
            </a:r>
            <a:endParaRPr lang="en-US" dirty="0" smtClean="0"/>
          </a:p>
          <a:p>
            <a:pPr algn="just"/>
            <a:r>
              <a:rPr lang="en-US" dirty="0" smtClean="0"/>
              <a:t>Therefore</a:t>
            </a:r>
            <a:r>
              <a:rPr lang="en-US" dirty="0"/>
              <a:t>, it could include manual operations as part of the entire system. </a:t>
            </a:r>
            <a:endParaRPr lang="en-US" dirty="0" smtClean="0"/>
          </a:p>
          <a:p>
            <a:pPr algn="just"/>
            <a:r>
              <a:rPr lang="en-US" dirty="0" smtClean="0"/>
              <a:t>The </a:t>
            </a:r>
            <a:r>
              <a:rPr lang="en-US" dirty="0"/>
              <a:t>external entities in the rectangles can represent user classes (Chemist, Buyer), organizations (Health and Safety Department), other systems (Training Database), or hardware devices (Bar Code Reader). </a:t>
            </a:r>
            <a:endParaRPr lang="en-US" dirty="0" smtClean="0"/>
          </a:p>
          <a:p>
            <a:pPr algn="just"/>
            <a:r>
              <a:rPr lang="en-US" dirty="0" smtClean="0"/>
              <a:t>The </a:t>
            </a:r>
            <a:r>
              <a:rPr lang="en-US" dirty="0"/>
              <a:t>arrows on the diagram represent the flow of data (such as a request for a chemical) or physical items (such as a chemical container) between the system and its external entities.</a:t>
            </a:r>
          </a:p>
        </p:txBody>
      </p:sp>
    </p:spTree>
    <p:extLst>
      <p:ext uri="{BB962C8B-B14F-4D97-AF65-F5344CB8AC3E}">
        <p14:creationId xmlns:p14="http://schemas.microsoft.com/office/powerpoint/2010/main" val="339735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4582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483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dirty="0"/>
              <a:t>Some of the benefits of a Context Diagram are:</a:t>
            </a:r>
            <a:br>
              <a:rPr lang="en-US" dirty="0"/>
            </a:br>
            <a:r>
              <a:rPr lang="en-US" dirty="0"/>
              <a:t> </a:t>
            </a:r>
          </a:p>
          <a:p>
            <a:pPr lvl="1" algn="just" fontAlgn="base"/>
            <a:r>
              <a:rPr lang="en-US" dirty="0"/>
              <a:t>Shows the scope and boundaries of a system at a glance including the other systems that interface with it</a:t>
            </a:r>
          </a:p>
          <a:p>
            <a:pPr lvl="1" algn="just" fontAlgn="base"/>
            <a:r>
              <a:rPr lang="en-US" dirty="0"/>
              <a:t>No technical knowledge is assumed or required to understand the diagram</a:t>
            </a:r>
          </a:p>
          <a:p>
            <a:pPr lvl="1" algn="just" fontAlgn="base"/>
            <a:r>
              <a:rPr lang="en-US" dirty="0"/>
              <a:t>Easy to draw and amend due to its limited notation</a:t>
            </a:r>
          </a:p>
          <a:p>
            <a:pPr lvl="1" algn="just" fontAlgn="base"/>
            <a:r>
              <a:rPr lang="en-US" dirty="0"/>
              <a:t>Easy to expand by adding different levels of DFDs</a:t>
            </a:r>
          </a:p>
          <a:p>
            <a:pPr lvl="1" algn="just" fontAlgn="base"/>
            <a:r>
              <a:rPr lang="en-US" dirty="0"/>
              <a:t>Can benefit a wide audience including stakeholders, business analyst, data analysts, </a:t>
            </a:r>
            <a:r>
              <a:rPr lang="en-US" dirty="0" smtClean="0"/>
              <a:t>developers.</a:t>
            </a:r>
          </a:p>
          <a:p>
            <a:pPr marL="457200" lvl="1" indent="0" algn="just" fontAlgn="base">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26821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Ecosystem map</a:t>
            </a:r>
            <a:endParaRPr lang="en-US" dirty="0"/>
          </a:p>
        </p:txBody>
      </p:sp>
      <p:sp>
        <p:nvSpPr>
          <p:cNvPr id="3" name="Content Placeholder 2"/>
          <p:cNvSpPr>
            <a:spLocks noGrp="1"/>
          </p:cNvSpPr>
          <p:nvPr>
            <p:ph idx="1"/>
          </p:nvPr>
        </p:nvSpPr>
        <p:spPr>
          <a:xfrm>
            <a:off x="457200" y="1468582"/>
            <a:ext cx="8229600" cy="5389418"/>
          </a:xfrm>
        </p:spPr>
        <p:txBody>
          <a:bodyPr>
            <a:normAutofit fontScale="77500" lnSpcReduction="20000"/>
          </a:bodyPr>
          <a:lstStyle/>
          <a:p>
            <a:pPr algn="just"/>
            <a:r>
              <a:rPr lang="en-US" dirty="0"/>
              <a:t>An </a:t>
            </a:r>
            <a:r>
              <a:rPr lang="en-US" i="1" dirty="0"/>
              <a:t>ecosystem map </a:t>
            </a:r>
            <a:r>
              <a:rPr lang="en-US" dirty="0"/>
              <a:t>shows all of the systems related to the system of interest that interact with one another and the nature of those interactions (Beatty and Chen 2012). </a:t>
            </a:r>
            <a:endParaRPr lang="en-US" dirty="0" smtClean="0"/>
          </a:p>
          <a:p>
            <a:pPr algn="just"/>
            <a:r>
              <a:rPr lang="en-US" dirty="0" smtClean="0"/>
              <a:t>An </a:t>
            </a:r>
            <a:r>
              <a:rPr lang="en-US" dirty="0"/>
              <a:t>ecosystem map represents scope by showing all the systems that interconnect and that therefore might need to be modified to accommodate your new system. </a:t>
            </a:r>
            <a:endParaRPr lang="en-US" dirty="0" smtClean="0"/>
          </a:p>
          <a:p>
            <a:pPr algn="just"/>
            <a:r>
              <a:rPr lang="en-US" dirty="0" smtClean="0"/>
              <a:t>Ecosystem </a:t>
            </a:r>
            <a:r>
              <a:rPr lang="en-US" dirty="0"/>
              <a:t>maps differ from context diagrams in that they show other systems that have a relationship with the system you’re working on, including those without direct interfaces. </a:t>
            </a:r>
            <a:endParaRPr lang="en-US" dirty="0" smtClean="0"/>
          </a:p>
          <a:p>
            <a:pPr algn="just"/>
            <a:r>
              <a:rPr lang="en-US" dirty="0" smtClean="0"/>
              <a:t>You </a:t>
            </a:r>
            <a:r>
              <a:rPr lang="en-US" dirty="0"/>
              <a:t>can identify the affected systems by determining which ones consume data from your system. </a:t>
            </a:r>
            <a:endParaRPr lang="en-US" dirty="0" smtClean="0"/>
          </a:p>
          <a:p>
            <a:pPr algn="just"/>
            <a:r>
              <a:rPr lang="en-US" dirty="0" smtClean="0"/>
              <a:t>When </a:t>
            </a:r>
            <a:r>
              <a:rPr lang="en-US" dirty="0"/>
              <a:t>you reach the point that your project does not affect any additional data, you’ve identified the scope boundary of systems that participate in the solution.</a:t>
            </a:r>
          </a:p>
        </p:txBody>
      </p:sp>
    </p:spTree>
    <p:extLst>
      <p:ext uri="{BB962C8B-B14F-4D97-AF65-F5344CB8AC3E}">
        <p14:creationId xmlns:p14="http://schemas.microsoft.com/office/powerpoint/2010/main" val="21697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algn="just"/>
            <a:r>
              <a:rPr lang="en-US" dirty="0"/>
              <a:t>Figure 5-7 is a partial ecosystem map for the Chemical Tracking System. </a:t>
            </a:r>
            <a:endParaRPr lang="en-US" dirty="0" smtClean="0"/>
          </a:p>
          <a:p>
            <a:pPr algn="just"/>
            <a:r>
              <a:rPr lang="en-US" dirty="0" smtClean="0"/>
              <a:t>The </a:t>
            </a:r>
            <a:r>
              <a:rPr lang="en-US" dirty="0"/>
              <a:t>systems are all shown in boxes (such as the Purchasing System or Receiving System). </a:t>
            </a:r>
            <a:endParaRPr lang="en-US" dirty="0" smtClean="0"/>
          </a:p>
          <a:p>
            <a:pPr algn="just"/>
            <a:r>
              <a:rPr lang="en-US" dirty="0" smtClean="0"/>
              <a:t>In </a:t>
            </a:r>
            <a:r>
              <a:rPr lang="en-US" dirty="0"/>
              <a:t>this example, the primary system we are working on is shown in a bold box (Chemical Tracking System), but if all systems have equal status in your solution, you can use the same box style for all of them. </a:t>
            </a:r>
            <a:endParaRPr lang="en-US" dirty="0" smtClean="0"/>
          </a:p>
          <a:p>
            <a:pPr algn="just"/>
            <a:r>
              <a:rPr lang="en-US" dirty="0" smtClean="0"/>
              <a:t>The </a:t>
            </a:r>
            <a:r>
              <a:rPr lang="en-US" dirty="0"/>
              <a:t>lines show interfaces between systems (for instance, the Purchasing System interfaces to the Chemical Tracking System). Lines with arrows and labels show that major pieces of data are flowing from one system to another (for instance, “training records” are passed from the Corporate Training Database to the Chemical Tracking System). </a:t>
            </a:r>
          </a:p>
        </p:txBody>
      </p:sp>
    </p:spTree>
    <p:extLst>
      <p:ext uri="{BB962C8B-B14F-4D97-AF65-F5344CB8AC3E}">
        <p14:creationId xmlns:p14="http://schemas.microsoft.com/office/powerpoint/2010/main" val="992519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966</Words>
  <Application>Microsoft Office PowerPoint</Application>
  <PresentationFormat>On-screen Show (4:3)</PresentationFormat>
  <Paragraphs>59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Software Requirements Engineering</vt:lpstr>
      <vt:lpstr>Agenda</vt:lpstr>
      <vt:lpstr>Scope representation techniques</vt:lpstr>
      <vt:lpstr>Context diagram</vt:lpstr>
      <vt:lpstr>PowerPoint Presentation</vt:lpstr>
      <vt:lpstr>PowerPoint Presentation</vt:lpstr>
      <vt:lpstr>PowerPoint Presentation</vt:lpstr>
      <vt:lpstr>Ecosystem map</vt:lpstr>
      <vt:lpstr>PowerPoint Presentation</vt:lpstr>
      <vt:lpstr>PowerPoint Presentation</vt:lpstr>
      <vt:lpstr>Example </vt:lpstr>
      <vt:lpstr>Feature tree</vt:lpstr>
      <vt:lpstr>PowerPoint Presentation</vt:lpstr>
      <vt:lpstr>PowerPoint Presentation</vt:lpstr>
      <vt:lpstr>Event list</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ismail - [2010]</cp:lastModifiedBy>
  <cp:revision>26</cp:revision>
  <dcterms:created xsi:type="dcterms:W3CDTF">2017-02-18T04:35:16Z</dcterms:created>
  <dcterms:modified xsi:type="dcterms:W3CDTF">2017-10-03T03:46:30Z</dcterms:modified>
</cp:coreProperties>
</file>