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 id="272" r:id="rId17"/>
    <p:sldId id="273" r:id="rId18"/>
    <p:sldId id="275"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C0F647C-5305-4458-A442-E88FBD29D2EB}" type="datetimeFigureOut">
              <a:rPr lang="en-US" smtClean="0"/>
              <a:t>5/16/2018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A3F630-EDB4-4719-A0AA-067CC114C37D}" type="slidenum">
              <a:rPr lang="en-US" smtClean="0"/>
              <a:t>‹#›</a:t>
            </a:fld>
            <a:endParaRPr lang="en-US"/>
          </a:p>
        </p:txBody>
      </p:sp>
    </p:spTree>
    <p:extLst>
      <p:ext uri="{BB962C8B-B14F-4D97-AF65-F5344CB8AC3E}">
        <p14:creationId xmlns:p14="http://schemas.microsoft.com/office/powerpoint/2010/main" val="3934837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0F647C-5305-4458-A442-E88FBD29D2EB}" type="datetimeFigureOut">
              <a:rPr lang="en-US" smtClean="0"/>
              <a:t>5/16/2018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A3F630-EDB4-4719-A0AA-067CC114C37D}" type="slidenum">
              <a:rPr lang="en-US" smtClean="0"/>
              <a:t>‹#›</a:t>
            </a:fld>
            <a:endParaRPr lang="en-US"/>
          </a:p>
        </p:txBody>
      </p:sp>
    </p:spTree>
    <p:extLst>
      <p:ext uri="{BB962C8B-B14F-4D97-AF65-F5344CB8AC3E}">
        <p14:creationId xmlns:p14="http://schemas.microsoft.com/office/powerpoint/2010/main" val="366846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0F647C-5305-4458-A442-E88FBD29D2EB}" type="datetimeFigureOut">
              <a:rPr lang="en-US" smtClean="0"/>
              <a:t>5/16/2018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A3F630-EDB4-4719-A0AA-067CC114C37D}" type="slidenum">
              <a:rPr lang="en-US" smtClean="0"/>
              <a:t>‹#›</a:t>
            </a:fld>
            <a:endParaRPr lang="en-US"/>
          </a:p>
        </p:txBody>
      </p:sp>
    </p:spTree>
    <p:extLst>
      <p:ext uri="{BB962C8B-B14F-4D97-AF65-F5344CB8AC3E}">
        <p14:creationId xmlns:p14="http://schemas.microsoft.com/office/powerpoint/2010/main" val="3255208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0F647C-5305-4458-A442-E88FBD29D2EB}" type="datetimeFigureOut">
              <a:rPr lang="en-US" smtClean="0"/>
              <a:t>5/16/2018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A3F630-EDB4-4719-A0AA-067CC114C37D}" type="slidenum">
              <a:rPr lang="en-US" smtClean="0"/>
              <a:t>‹#›</a:t>
            </a:fld>
            <a:endParaRPr lang="en-US"/>
          </a:p>
        </p:txBody>
      </p:sp>
    </p:spTree>
    <p:extLst>
      <p:ext uri="{BB962C8B-B14F-4D97-AF65-F5344CB8AC3E}">
        <p14:creationId xmlns:p14="http://schemas.microsoft.com/office/powerpoint/2010/main" val="967505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0F647C-5305-4458-A442-E88FBD29D2EB}" type="datetimeFigureOut">
              <a:rPr lang="en-US" smtClean="0"/>
              <a:t>5/16/2018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A3F630-EDB4-4719-A0AA-067CC114C37D}" type="slidenum">
              <a:rPr lang="en-US" smtClean="0"/>
              <a:t>‹#›</a:t>
            </a:fld>
            <a:endParaRPr lang="en-US"/>
          </a:p>
        </p:txBody>
      </p:sp>
    </p:spTree>
    <p:extLst>
      <p:ext uri="{BB962C8B-B14F-4D97-AF65-F5344CB8AC3E}">
        <p14:creationId xmlns:p14="http://schemas.microsoft.com/office/powerpoint/2010/main" val="250997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C0F647C-5305-4458-A442-E88FBD29D2EB}" type="datetimeFigureOut">
              <a:rPr lang="en-US" smtClean="0"/>
              <a:t>5/16/2018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A3F630-EDB4-4719-A0AA-067CC114C37D}" type="slidenum">
              <a:rPr lang="en-US" smtClean="0"/>
              <a:t>‹#›</a:t>
            </a:fld>
            <a:endParaRPr lang="en-US"/>
          </a:p>
        </p:txBody>
      </p:sp>
    </p:spTree>
    <p:extLst>
      <p:ext uri="{BB962C8B-B14F-4D97-AF65-F5344CB8AC3E}">
        <p14:creationId xmlns:p14="http://schemas.microsoft.com/office/powerpoint/2010/main" val="1187443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C0F647C-5305-4458-A442-E88FBD29D2EB}" type="datetimeFigureOut">
              <a:rPr lang="en-US" smtClean="0"/>
              <a:t>5/16/2018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A3F630-EDB4-4719-A0AA-067CC114C37D}" type="slidenum">
              <a:rPr lang="en-US" smtClean="0"/>
              <a:t>‹#›</a:t>
            </a:fld>
            <a:endParaRPr lang="en-US"/>
          </a:p>
        </p:txBody>
      </p:sp>
    </p:spTree>
    <p:extLst>
      <p:ext uri="{BB962C8B-B14F-4D97-AF65-F5344CB8AC3E}">
        <p14:creationId xmlns:p14="http://schemas.microsoft.com/office/powerpoint/2010/main" val="1705882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C0F647C-5305-4458-A442-E88FBD29D2EB}" type="datetimeFigureOut">
              <a:rPr lang="en-US" smtClean="0"/>
              <a:t>5/16/2018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A3F630-EDB4-4719-A0AA-067CC114C37D}" type="slidenum">
              <a:rPr lang="en-US" smtClean="0"/>
              <a:t>‹#›</a:t>
            </a:fld>
            <a:endParaRPr lang="en-US"/>
          </a:p>
        </p:txBody>
      </p:sp>
    </p:spTree>
    <p:extLst>
      <p:ext uri="{BB962C8B-B14F-4D97-AF65-F5344CB8AC3E}">
        <p14:creationId xmlns:p14="http://schemas.microsoft.com/office/powerpoint/2010/main" val="766278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0F647C-5305-4458-A442-E88FBD29D2EB}" type="datetimeFigureOut">
              <a:rPr lang="en-US" smtClean="0"/>
              <a:t>5/16/2018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A3F630-EDB4-4719-A0AA-067CC114C37D}" type="slidenum">
              <a:rPr lang="en-US" smtClean="0"/>
              <a:t>‹#›</a:t>
            </a:fld>
            <a:endParaRPr lang="en-US"/>
          </a:p>
        </p:txBody>
      </p:sp>
    </p:spTree>
    <p:extLst>
      <p:ext uri="{BB962C8B-B14F-4D97-AF65-F5344CB8AC3E}">
        <p14:creationId xmlns:p14="http://schemas.microsoft.com/office/powerpoint/2010/main" val="3547828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0F647C-5305-4458-A442-E88FBD29D2EB}" type="datetimeFigureOut">
              <a:rPr lang="en-US" smtClean="0"/>
              <a:t>5/16/2018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A3F630-EDB4-4719-A0AA-067CC114C37D}" type="slidenum">
              <a:rPr lang="en-US" smtClean="0"/>
              <a:t>‹#›</a:t>
            </a:fld>
            <a:endParaRPr lang="en-US"/>
          </a:p>
        </p:txBody>
      </p:sp>
    </p:spTree>
    <p:extLst>
      <p:ext uri="{BB962C8B-B14F-4D97-AF65-F5344CB8AC3E}">
        <p14:creationId xmlns:p14="http://schemas.microsoft.com/office/powerpoint/2010/main" val="2445406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0F647C-5305-4458-A442-E88FBD29D2EB}" type="datetimeFigureOut">
              <a:rPr lang="en-US" smtClean="0"/>
              <a:t>5/16/2018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A3F630-EDB4-4719-A0AA-067CC114C37D}" type="slidenum">
              <a:rPr lang="en-US" smtClean="0"/>
              <a:t>‹#›</a:t>
            </a:fld>
            <a:endParaRPr lang="en-US"/>
          </a:p>
        </p:txBody>
      </p:sp>
    </p:spTree>
    <p:extLst>
      <p:ext uri="{BB962C8B-B14F-4D97-AF65-F5344CB8AC3E}">
        <p14:creationId xmlns:p14="http://schemas.microsoft.com/office/powerpoint/2010/main" val="1585542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0F647C-5305-4458-A442-E88FBD29D2EB}" type="datetimeFigureOut">
              <a:rPr lang="en-US" smtClean="0"/>
              <a:t>5/16/2018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A3F630-EDB4-4719-A0AA-067CC114C37D}" type="slidenum">
              <a:rPr lang="en-US" smtClean="0"/>
              <a:t>‹#›</a:t>
            </a:fld>
            <a:endParaRPr lang="en-US"/>
          </a:p>
        </p:txBody>
      </p:sp>
    </p:spTree>
    <p:extLst>
      <p:ext uri="{BB962C8B-B14F-4D97-AF65-F5344CB8AC3E}">
        <p14:creationId xmlns:p14="http://schemas.microsoft.com/office/powerpoint/2010/main" val="8109691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38200"/>
            <a:ext cx="7772400" cy="1470025"/>
          </a:xfrm>
        </p:spPr>
        <p:txBody>
          <a:bodyPr/>
          <a:lstStyle/>
          <a:p>
            <a:r>
              <a:rPr lang="en-US" b="1" dirty="0" smtClean="0"/>
              <a:t>Software Requirements Engineering</a:t>
            </a:r>
            <a:endParaRPr lang="en-US" b="1" dirty="0"/>
          </a:p>
        </p:txBody>
      </p:sp>
      <p:sp>
        <p:nvSpPr>
          <p:cNvPr id="3" name="Subtitle 2"/>
          <p:cNvSpPr>
            <a:spLocks noGrp="1"/>
          </p:cNvSpPr>
          <p:nvPr>
            <p:ph type="subTitle" idx="1"/>
          </p:nvPr>
        </p:nvSpPr>
        <p:spPr>
          <a:xfrm>
            <a:off x="1143000" y="2667000"/>
            <a:ext cx="6400800" cy="2362200"/>
          </a:xfrm>
        </p:spPr>
        <p:txBody>
          <a:bodyPr>
            <a:normAutofit fontScale="92500" lnSpcReduction="20000"/>
          </a:bodyPr>
          <a:lstStyle/>
          <a:p>
            <a:r>
              <a:rPr lang="en-US" dirty="0" smtClean="0">
                <a:solidFill>
                  <a:schemeClr val="tx1"/>
                </a:solidFill>
              </a:rPr>
              <a:t>By</a:t>
            </a:r>
          </a:p>
          <a:p>
            <a:r>
              <a:rPr lang="en-US" dirty="0" err="1" smtClean="0">
                <a:solidFill>
                  <a:schemeClr val="tx1"/>
                </a:solidFill>
              </a:rPr>
              <a:t>Abid</a:t>
            </a:r>
            <a:r>
              <a:rPr lang="en-US" dirty="0" smtClean="0">
                <a:solidFill>
                  <a:schemeClr val="tx1"/>
                </a:solidFill>
              </a:rPr>
              <a:t> Ali</a:t>
            </a:r>
          </a:p>
          <a:p>
            <a:r>
              <a:rPr lang="en-US" dirty="0" smtClean="0">
                <a:solidFill>
                  <a:schemeClr val="tx1"/>
                </a:solidFill>
              </a:rPr>
              <a:t>BS Software Engineering </a:t>
            </a:r>
          </a:p>
          <a:p>
            <a:r>
              <a:rPr lang="en-US" dirty="0">
                <a:solidFill>
                  <a:schemeClr val="tx1"/>
                </a:solidFill>
              </a:rPr>
              <a:t>5</a:t>
            </a:r>
            <a:r>
              <a:rPr lang="en-US" baseline="30000" dirty="0" smtClean="0">
                <a:solidFill>
                  <a:schemeClr val="tx1"/>
                </a:solidFill>
              </a:rPr>
              <a:t>th</a:t>
            </a:r>
            <a:endParaRPr lang="en-US" dirty="0" smtClean="0">
              <a:solidFill>
                <a:schemeClr val="tx1"/>
              </a:solidFill>
            </a:endParaRPr>
          </a:p>
          <a:p>
            <a:r>
              <a:rPr lang="en-US" dirty="0" smtClean="0">
                <a:solidFill>
                  <a:schemeClr val="tx1"/>
                </a:solidFill>
              </a:rPr>
              <a:t>Lecture #11</a:t>
            </a:r>
          </a:p>
          <a:p>
            <a:endParaRPr lang="en-US" b="1" dirty="0"/>
          </a:p>
        </p:txBody>
      </p:sp>
    </p:spTree>
    <p:extLst>
      <p:ext uri="{BB962C8B-B14F-4D97-AF65-F5344CB8AC3E}">
        <p14:creationId xmlns:p14="http://schemas.microsoft.com/office/powerpoint/2010/main" val="35195445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a:t>
            </a:r>
            <a:endParaRPr lang="en-US" dirty="0"/>
          </a:p>
        </p:txBody>
      </p:sp>
      <p:sp>
        <p:nvSpPr>
          <p:cNvPr id="3" name="Content Placeholder 2"/>
          <p:cNvSpPr>
            <a:spLocks noGrp="1"/>
          </p:cNvSpPr>
          <p:nvPr>
            <p:ph idx="1"/>
          </p:nvPr>
        </p:nvSpPr>
        <p:spPr/>
        <p:txBody>
          <a:bodyPr>
            <a:normAutofit fontScale="92500" lnSpcReduction="20000"/>
          </a:bodyPr>
          <a:lstStyle/>
          <a:p>
            <a:endParaRPr lang="en-US" dirty="0"/>
          </a:p>
          <a:p>
            <a:pPr algn="just"/>
            <a:r>
              <a:rPr lang="en-US" dirty="0"/>
              <a:t>Departments that participate in the business process</a:t>
            </a:r>
            <a:r>
              <a:rPr lang="en-US" dirty="0" smtClean="0"/>
              <a:t>.</a:t>
            </a:r>
            <a:endParaRPr lang="en-US" dirty="0"/>
          </a:p>
          <a:p>
            <a:pPr algn="just"/>
            <a:r>
              <a:rPr lang="en-US" dirty="0" smtClean="0"/>
              <a:t>Departments </a:t>
            </a:r>
            <a:r>
              <a:rPr lang="en-US" dirty="0"/>
              <a:t>that are affected by the business process</a:t>
            </a:r>
            <a:r>
              <a:rPr lang="en-US" dirty="0" smtClean="0"/>
              <a:t>.</a:t>
            </a:r>
            <a:endParaRPr lang="en-US" dirty="0"/>
          </a:p>
          <a:p>
            <a:pPr algn="just"/>
            <a:r>
              <a:rPr lang="en-US" dirty="0" smtClean="0"/>
              <a:t>Departments </a:t>
            </a:r>
            <a:r>
              <a:rPr lang="en-US" dirty="0"/>
              <a:t>or role names in which either direct or indirect users might be found</a:t>
            </a:r>
            <a:r>
              <a:rPr lang="en-US" dirty="0" smtClean="0"/>
              <a:t>.</a:t>
            </a:r>
            <a:endParaRPr lang="en-US" dirty="0"/>
          </a:p>
          <a:p>
            <a:pPr algn="just"/>
            <a:r>
              <a:rPr lang="en-US" dirty="0" smtClean="0"/>
              <a:t>User </a:t>
            </a:r>
            <a:r>
              <a:rPr lang="en-US" dirty="0"/>
              <a:t>classes that span multiple departments</a:t>
            </a:r>
            <a:r>
              <a:rPr lang="en-US" dirty="0" smtClean="0"/>
              <a:t>.</a:t>
            </a:r>
            <a:endParaRPr lang="en-US" dirty="0"/>
          </a:p>
          <a:p>
            <a:pPr algn="just"/>
            <a:r>
              <a:rPr lang="en-US" dirty="0" smtClean="0"/>
              <a:t>Departments </a:t>
            </a:r>
            <a:r>
              <a:rPr lang="en-US" dirty="0"/>
              <a:t>that might have an interface to external </a:t>
            </a:r>
          </a:p>
          <a:p>
            <a:endParaRPr lang="en-US" dirty="0"/>
          </a:p>
        </p:txBody>
      </p:sp>
    </p:spTree>
    <p:extLst>
      <p:ext uri="{BB962C8B-B14F-4D97-AF65-F5344CB8AC3E}">
        <p14:creationId xmlns:p14="http://schemas.microsoft.com/office/powerpoint/2010/main" val="16102901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375" y="1447800"/>
            <a:ext cx="8477250" cy="449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12521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a:t>
            </a:r>
            <a:endParaRPr lang="en-US" dirty="0"/>
          </a:p>
        </p:txBody>
      </p:sp>
      <p:sp>
        <p:nvSpPr>
          <p:cNvPr id="3" name="Content Placeholder 2"/>
          <p:cNvSpPr>
            <a:spLocks noGrp="1"/>
          </p:cNvSpPr>
          <p:nvPr>
            <p:ph idx="1"/>
          </p:nvPr>
        </p:nvSpPr>
        <p:spPr>
          <a:xfrm>
            <a:off x="457200" y="1600200"/>
            <a:ext cx="8229600" cy="5105400"/>
          </a:xfrm>
        </p:spPr>
        <p:txBody>
          <a:bodyPr>
            <a:normAutofit fontScale="70000" lnSpcReduction="20000"/>
          </a:bodyPr>
          <a:lstStyle/>
          <a:p>
            <a:pPr algn="just"/>
            <a:r>
              <a:rPr lang="en-US" dirty="0"/>
              <a:t>Document the user classes and their characteristics, responsibilities, and physical locations in the software requirements specification (SRS) or in a requirements plan for your project. </a:t>
            </a:r>
            <a:endParaRPr lang="en-US" dirty="0" smtClean="0"/>
          </a:p>
          <a:p>
            <a:pPr algn="just"/>
            <a:r>
              <a:rPr lang="en-US" dirty="0" smtClean="0"/>
              <a:t>Check </a:t>
            </a:r>
            <a:r>
              <a:rPr lang="en-US" dirty="0"/>
              <a:t>that information against any information you might already have about stakeholder profiles in the vision and scope document to avoid conflicts and duplication. </a:t>
            </a:r>
            <a:endParaRPr lang="en-US" dirty="0" smtClean="0"/>
          </a:p>
          <a:p>
            <a:pPr algn="just"/>
            <a:r>
              <a:rPr lang="en-US" dirty="0" smtClean="0"/>
              <a:t>Include </a:t>
            </a:r>
            <a:r>
              <a:rPr lang="en-US" dirty="0"/>
              <a:t>all pertinent information you have about each user class, such as its relative or absolute size and which classes are </a:t>
            </a:r>
            <a:r>
              <a:rPr lang="en-US" dirty="0" smtClean="0"/>
              <a:t>favored.</a:t>
            </a:r>
          </a:p>
          <a:p>
            <a:pPr algn="just"/>
            <a:r>
              <a:rPr lang="en-US" dirty="0" smtClean="0"/>
              <a:t>This </a:t>
            </a:r>
            <a:r>
              <a:rPr lang="en-US" dirty="0"/>
              <a:t>will help the team prioritize change requests and conduct impact assessments later on. </a:t>
            </a:r>
            <a:endParaRPr lang="en-US" dirty="0" smtClean="0"/>
          </a:p>
          <a:p>
            <a:pPr algn="just"/>
            <a:r>
              <a:rPr lang="en-US" dirty="0" smtClean="0"/>
              <a:t>Estimates </a:t>
            </a:r>
            <a:r>
              <a:rPr lang="en-US" dirty="0"/>
              <a:t>of the volume and type of system transactions help the testers develop a usage profile for the system so that they can plan their verification activities. </a:t>
            </a:r>
            <a:endParaRPr lang="en-US" dirty="0" smtClean="0"/>
          </a:p>
          <a:p>
            <a:pPr algn="just"/>
            <a:r>
              <a:rPr lang="en-US" dirty="0" smtClean="0"/>
              <a:t>The </a:t>
            </a:r>
            <a:r>
              <a:rPr lang="en-US" dirty="0"/>
              <a:t>project manager and business analyst of the Chemical Tracking System discussed in earlier chapters identified the user classes and characteristics shown in Table 6-1.</a:t>
            </a:r>
          </a:p>
        </p:txBody>
      </p:sp>
    </p:spTree>
    <p:extLst>
      <p:ext uri="{BB962C8B-B14F-4D97-AF65-F5344CB8AC3E}">
        <p14:creationId xmlns:p14="http://schemas.microsoft.com/office/powerpoint/2010/main" val="41202837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675" y="1524000"/>
            <a:ext cx="8248650" cy="510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814870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User personas</a:t>
            </a:r>
            <a:endParaRPr lang="en-US" dirty="0"/>
          </a:p>
        </p:txBody>
      </p:sp>
      <p:sp>
        <p:nvSpPr>
          <p:cNvPr id="3" name="Content Placeholder 2"/>
          <p:cNvSpPr>
            <a:spLocks noGrp="1"/>
          </p:cNvSpPr>
          <p:nvPr>
            <p:ph idx="1"/>
          </p:nvPr>
        </p:nvSpPr>
        <p:spPr>
          <a:xfrm>
            <a:off x="457200" y="1600200"/>
            <a:ext cx="8229600" cy="4953000"/>
          </a:xfrm>
        </p:spPr>
        <p:txBody>
          <a:bodyPr>
            <a:normAutofit fontScale="92500" lnSpcReduction="20000"/>
          </a:bodyPr>
          <a:lstStyle/>
          <a:p>
            <a:pPr algn="just"/>
            <a:r>
              <a:rPr lang="en-US" dirty="0"/>
              <a:t>To help bring your user classes to life, consider creating a </a:t>
            </a:r>
            <a:r>
              <a:rPr lang="en-US" i="1" dirty="0"/>
              <a:t>persona </a:t>
            </a:r>
            <a:r>
              <a:rPr lang="en-US" dirty="0"/>
              <a:t>for each one, a description of a representative member of the user class (Cooper 2004; </a:t>
            </a:r>
            <a:r>
              <a:rPr lang="en-US" dirty="0" err="1"/>
              <a:t>Leffingwell</a:t>
            </a:r>
            <a:r>
              <a:rPr lang="en-US" dirty="0"/>
              <a:t> 2011). </a:t>
            </a:r>
            <a:endParaRPr lang="en-US" dirty="0" smtClean="0"/>
          </a:p>
          <a:p>
            <a:pPr algn="just"/>
            <a:r>
              <a:rPr lang="en-US" dirty="0" smtClean="0"/>
              <a:t>A </a:t>
            </a:r>
            <a:r>
              <a:rPr lang="en-US" dirty="0"/>
              <a:t>persona is a description of a hypothetical, generic person who serves as a stand-in for a group of users having similar characteristics and needs. </a:t>
            </a:r>
            <a:endParaRPr lang="en-US" dirty="0" smtClean="0"/>
          </a:p>
          <a:p>
            <a:pPr algn="just"/>
            <a:r>
              <a:rPr lang="en-US" dirty="0" smtClean="0"/>
              <a:t>You </a:t>
            </a:r>
            <a:r>
              <a:rPr lang="en-US" dirty="0"/>
              <a:t>can use personas to help you understand the requirements and to design the user experience to best meet the needs of specific user communities.</a:t>
            </a:r>
          </a:p>
        </p:txBody>
      </p:sp>
    </p:spTree>
    <p:extLst>
      <p:ext uri="{BB962C8B-B14F-4D97-AF65-F5344CB8AC3E}">
        <p14:creationId xmlns:p14="http://schemas.microsoft.com/office/powerpoint/2010/main" val="35081638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Connecting with user representatives</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a:t>Every kind of project—corporate information systems, commercial applications, embedded systems, websites, contracted software—needs suitable representatives to provide the voice of the user. </a:t>
            </a:r>
            <a:endParaRPr lang="en-US" dirty="0" smtClean="0"/>
          </a:p>
          <a:p>
            <a:pPr algn="just"/>
            <a:r>
              <a:rPr lang="en-US" dirty="0" smtClean="0"/>
              <a:t>These </a:t>
            </a:r>
            <a:r>
              <a:rPr lang="en-US" dirty="0"/>
              <a:t>users should be involved throughout the development life cycle, not just in an isolated requirements phase at the beginning of the project. </a:t>
            </a:r>
            <a:endParaRPr lang="en-US" dirty="0" smtClean="0"/>
          </a:p>
          <a:p>
            <a:pPr algn="just"/>
            <a:r>
              <a:rPr lang="en-US" dirty="0" smtClean="0"/>
              <a:t>Each </a:t>
            </a:r>
            <a:r>
              <a:rPr lang="en-US" dirty="0"/>
              <a:t>user class needs someone to speak for it.</a:t>
            </a:r>
          </a:p>
        </p:txBody>
      </p:sp>
    </p:spTree>
    <p:extLst>
      <p:ext uri="{BB962C8B-B14F-4D97-AF65-F5344CB8AC3E}">
        <p14:creationId xmlns:p14="http://schemas.microsoft.com/office/powerpoint/2010/main" val="24872345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a:t>
            </a:r>
            <a:endParaRPr lang="en-US" dirty="0"/>
          </a:p>
        </p:txBody>
      </p:sp>
      <p:sp>
        <p:nvSpPr>
          <p:cNvPr id="3" name="Content Placeholder 2"/>
          <p:cNvSpPr>
            <a:spLocks noGrp="1"/>
          </p:cNvSpPr>
          <p:nvPr>
            <p:ph idx="1"/>
          </p:nvPr>
        </p:nvSpPr>
        <p:spPr>
          <a:xfrm>
            <a:off x="457200" y="1600200"/>
            <a:ext cx="8229600" cy="4876800"/>
          </a:xfrm>
        </p:spPr>
        <p:txBody>
          <a:bodyPr>
            <a:normAutofit fontScale="77500" lnSpcReduction="20000"/>
          </a:bodyPr>
          <a:lstStyle/>
          <a:p>
            <a:pPr algn="just"/>
            <a:r>
              <a:rPr lang="en-US" dirty="0"/>
              <a:t>Figure 6-3 illustrates some typical communication pathways that connect the voice of the user to the ear of the developer. </a:t>
            </a:r>
            <a:endParaRPr lang="en-US" dirty="0" smtClean="0"/>
          </a:p>
          <a:p>
            <a:pPr algn="just"/>
            <a:r>
              <a:rPr lang="en-US" dirty="0" smtClean="0"/>
              <a:t>One </a:t>
            </a:r>
            <a:r>
              <a:rPr lang="en-US" dirty="0"/>
              <a:t>study indicated that employing more kinds of communication links and more direct links between developers and users led to more successful projects (</a:t>
            </a:r>
            <a:r>
              <a:rPr lang="en-US" dirty="0" err="1"/>
              <a:t>Keil</a:t>
            </a:r>
            <a:r>
              <a:rPr lang="en-US" dirty="0"/>
              <a:t> and Carmel 1995). </a:t>
            </a:r>
            <a:endParaRPr lang="en-US" dirty="0" smtClean="0"/>
          </a:p>
          <a:p>
            <a:pPr algn="just"/>
            <a:r>
              <a:rPr lang="en-US" dirty="0" smtClean="0"/>
              <a:t>The </a:t>
            </a:r>
            <a:r>
              <a:rPr lang="en-US" dirty="0"/>
              <a:t>most direct communication occurs when developers can talk to appropriate users themselves, which means that the developer is also performing the business analyst </a:t>
            </a:r>
            <a:r>
              <a:rPr lang="en-US" dirty="0" smtClean="0"/>
              <a:t>role.</a:t>
            </a:r>
          </a:p>
          <a:p>
            <a:pPr algn="just"/>
            <a:r>
              <a:rPr lang="en-US" dirty="0" smtClean="0"/>
              <a:t>This </a:t>
            </a:r>
            <a:r>
              <a:rPr lang="en-US" dirty="0"/>
              <a:t>can work on very small projects, provided the developer involved has the appropriate BA skills, but it doesn’t scale up to large projects with thousands of potential users and dozens of developers</a:t>
            </a:r>
          </a:p>
        </p:txBody>
      </p:sp>
    </p:spTree>
    <p:extLst>
      <p:ext uri="{BB962C8B-B14F-4D97-AF65-F5344CB8AC3E}">
        <p14:creationId xmlns:p14="http://schemas.microsoft.com/office/powerpoint/2010/main" val="12494820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Cont..</a:t>
            </a:r>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675" y="1524000"/>
            <a:ext cx="8248650" cy="4691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977697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15-05-2018</a:t>
            </a:r>
          </a:p>
          <a:p>
            <a:r>
              <a:rPr lang="en-US" dirty="0" smtClean="0"/>
              <a:t>Section </a:t>
            </a:r>
            <a:r>
              <a:rPr lang="en-US" dirty="0" smtClean="0"/>
              <a:t>B</a:t>
            </a:r>
          </a:p>
          <a:p>
            <a:r>
              <a:rPr lang="en-US" dirty="0" smtClean="0"/>
              <a:t>Section A</a:t>
            </a:r>
          </a:p>
          <a:p>
            <a:r>
              <a:rPr lang="en-US" smtClean="0"/>
              <a:t>16-05-2018</a:t>
            </a:r>
            <a:endParaRPr lang="en-US" dirty="0"/>
          </a:p>
        </p:txBody>
      </p:sp>
    </p:spTree>
    <p:extLst>
      <p:ext uri="{BB962C8B-B14F-4D97-AF65-F5344CB8AC3E}">
        <p14:creationId xmlns:p14="http://schemas.microsoft.com/office/powerpoint/2010/main" val="31128622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end</a:t>
            </a:r>
            <a:endParaRPr lang="en-US" dirty="0"/>
          </a:p>
        </p:txBody>
      </p:sp>
      <p:sp>
        <p:nvSpPr>
          <p:cNvPr id="3" name="Content Placeholder 2"/>
          <p:cNvSpPr>
            <a:spLocks noGrp="1"/>
          </p:cNvSpPr>
          <p:nvPr>
            <p:ph idx="1"/>
          </p:nvPr>
        </p:nvSpPr>
        <p:spPr/>
        <p:txBody>
          <a:bodyPr>
            <a:normAutofit/>
          </a:bodyPr>
          <a:lstStyle/>
          <a:p>
            <a:pPr marL="0" indent="0" algn="ctr">
              <a:buNone/>
            </a:pPr>
            <a:endParaRPr lang="en-US" sz="9600" b="1" dirty="0" smtClean="0"/>
          </a:p>
          <a:p>
            <a:pPr marL="0" indent="0" algn="ctr">
              <a:buNone/>
            </a:pPr>
            <a:r>
              <a:rPr lang="en-US" sz="9600" b="1" dirty="0" smtClean="0"/>
              <a:t>Thank You</a:t>
            </a:r>
            <a:endParaRPr lang="en-US" sz="9600" b="1" dirty="0"/>
          </a:p>
        </p:txBody>
      </p:sp>
    </p:spTree>
    <p:extLst>
      <p:ext uri="{BB962C8B-B14F-4D97-AF65-F5344CB8AC3E}">
        <p14:creationId xmlns:p14="http://schemas.microsoft.com/office/powerpoint/2010/main" val="17042061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Agenda</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marR="0">
              <a:spcBef>
                <a:spcPts val="0"/>
              </a:spcBef>
              <a:spcAft>
                <a:spcPts val="0"/>
              </a:spcAft>
            </a:pPr>
            <a:r>
              <a:rPr lang="en-US" dirty="0">
                <a:solidFill>
                  <a:srgbClr val="000000"/>
                </a:solidFill>
                <a:latin typeface="Times New Roman"/>
                <a:ea typeface="Times New Roman"/>
                <a:cs typeface="Times New Roman"/>
              </a:rPr>
              <a:t>User classes. . . . . . . . . . . . . . . . . . . . . . . . . . . . </a:t>
            </a:r>
            <a:endParaRPr lang="en-US" dirty="0">
              <a:latin typeface="Segoe"/>
              <a:ea typeface="Times New Roman"/>
              <a:cs typeface="Times New Roman"/>
            </a:endParaRPr>
          </a:p>
          <a:p>
            <a:pPr marL="857250" lvl="1">
              <a:spcBef>
                <a:spcPts val="0"/>
              </a:spcBef>
            </a:pPr>
            <a:r>
              <a:rPr lang="en-US" dirty="0">
                <a:solidFill>
                  <a:srgbClr val="000000"/>
                </a:solidFill>
                <a:latin typeface="Times New Roman"/>
                <a:ea typeface="Times New Roman"/>
                <a:cs typeface="Times New Roman"/>
              </a:rPr>
              <a:t>Classifying users. . . . . . . . . . . . . . . . . . . . . </a:t>
            </a:r>
            <a:endParaRPr lang="en-US" dirty="0">
              <a:latin typeface="Segoe"/>
              <a:ea typeface="Times New Roman"/>
              <a:cs typeface="Times New Roman"/>
            </a:endParaRPr>
          </a:p>
          <a:p>
            <a:pPr marL="857250" lvl="1">
              <a:spcBef>
                <a:spcPts val="0"/>
              </a:spcBef>
            </a:pPr>
            <a:r>
              <a:rPr lang="en-US" dirty="0">
                <a:solidFill>
                  <a:srgbClr val="000000"/>
                </a:solidFill>
                <a:latin typeface="Times New Roman"/>
                <a:ea typeface="Times New Roman"/>
                <a:cs typeface="Times New Roman"/>
              </a:rPr>
              <a:t>Identifying your user classes. . . . . . . . . . . . </a:t>
            </a:r>
            <a:endParaRPr lang="en-US" dirty="0">
              <a:latin typeface="Segoe"/>
              <a:ea typeface="Times New Roman"/>
              <a:cs typeface="Times New Roman"/>
            </a:endParaRPr>
          </a:p>
          <a:p>
            <a:pPr marL="0" marR="0">
              <a:spcBef>
                <a:spcPts val="0"/>
              </a:spcBef>
              <a:spcAft>
                <a:spcPts val="0"/>
              </a:spcAft>
            </a:pPr>
            <a:r>
              <a:rPr lang="en-US" dirty="0">
                <a:solidFill>
                  <a:srgbClr val="000000"/>
                </a:solidFill>
                <a:latin typeface="Times New Roman"/>
                <a:ea typeface="Times New Roman"/>
                <a:cs typeface="Times New Roman"/>
              </a:rPr>
              <a:t>User personas. . . . . . . . . . . . . . . . . . . . . . . . . . . </a:t>
            </a:r>
            <a:endParaRPr lang="en-US" dirty="0">
              <a:latin typeface="Segoe"/>
              <a:ea typeface="Times New Roman"/>
              <a:cs typeface="Times New Roman"/>
            </a:endParaRPr>
          </a:p>
          <a:p>
            <a:r>
              <a:rPr lang="en-US" dirty="0">
                <a:solidFill>
                  <a:srgbClr val="000000"/>
                </a:solidFill>
                <a:latin typeface="Times New Roman"/>
                <a:ea typeface="Times New Roman"/>
              </a:rPr>
              <a:t>Connecting with user representatives. . . . . . . . </a:t>
            </a:r>
            <a:endParaRPr lang="en-US" dirty="0"/>
          </a:p>
        </p:txBody>
      </p:sp>
    </p:spTree>
    <p:extLst>
      <p:ext uri="{BB962C8B-B14F-4D97-AF65-F5344CB8AC3E}">
        <p14:creationId xmlns:p14="http://schemas.microsoft.com/office/powerpoint/2010/main" val="8568149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Classifying users</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a:t>A product’s users might differ—among other ways—in the following respects, and you can group users into a number of distinct </a:t>
            </a:r>
            <a:r>
              <a:rPr lang="en-US" i="1" dirty="0"/>
              <a:t>user classes </a:t>
            </a:r>
            <a:r>
              <a:rPr lang="en-US" dirty="0"/>
              <a:t>based on these sorts of differences</a:t>
            </a:r>
            <a:r>
              <a:rPr lang="en-US" dirty="0" smtClean="0"/>
              <a:t>:</a:t>
            </a:r>
          </a:p>
          <a:p>
            <a:endParaRPr lang="en-US" dirty="0"/>
          </a:p>
          <a:p>
            <a:pPr lvl="1" algn="just"/>
            <a:r>
              <a:rPr lang="en-US" dirty="0"/>
              <a:t>Their access privilege or security levels (such as ordinary user, guest user, administrator</a:t>
            </a:r>
            <a:r>
              <a:rPr lang="en-US" dirty="0" smtClean="0"/>
              <a:t>)</a:t>
            </a:r>
            <a:endParaRPr lang="en-US" dirty="0"/>
          </a:p>
          <a:p>
            <a:pPr lvl="1" algn="just"/>
            <a:r>
              <a:rPr lang="en-US" dirty="0" smtClean="0"/>
              <a:t>The </a:t>
            </a:r>
            <a:r>
              <a:rPr lang="en-US" dirty="0"/>
              <a:t>tasks they perform during their business </a:t>
            </a:r>
            <a:r>
              <a:rPr lang="en-US" dirty="0" smtClean="0"/>
              <a:t>operations</a:t>
            </a:r>
            <a:endParaRPr lang="en-US" dirty="0"/>
          </a:p>
          <a:p>
            <a:pPr lvl="1" algn="just"/>
            <a:r>
              <a:rPr lang="en-US" dirty="0" smtClean="0"/>
              <a:t>The </a:t>
            </a:r>
            <a:r>
              <a:rPr lang="en-US" dirty="0"/>
              <a:t>features they use</a:t>
            </a:r>
          </a:p>
          <a:p>
            <a:endParaRPr lang="en-US" dirty="0"/>
          </a:p>
        </p:txBody>
      </p:sp>
    </p:spTree>
    <p:extLst>
      <p:ext uri="{BB962C8B-B14F-4D97-AF65-F5344CB8AC3E}">
        <p14:creationId xmlns:p14="http://schemas.microsoft.com/office/powerpoint/2010/main" val="15252433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a:t>
            </a:r>
            <a:endParaRPr lang="en-US" b="1" dirty="0"/>
          </a:p>
        </p:txBody>
      </p:sp>
      <p:sp>
        <p:nvSpPr>
          <p:cNvPr id="3" name="Content Placeholder 2"/>
          <p:cNvSpPr>
            <a:spLocks noGrp="1"/>
          </p:cNvSpPr>
          <p:nvPr>
            <p:ph idx="1"/>
          </p:nvPr>
        </p:nvSpPr>
        <p:spPr/>
        <p:txBody>
          <a:bodyPr>
            <a:normAutofit fontScale="92500" lnSpcReduction="10000"/>
          </a:bodyPr>
          <a:lstStyle/>
          <a:p>
            <a:pPr algn="just"/>
            <a:r>
              <a:rPr lang="en-US" dirty="0" smtClean="0"/>
              <a:t>The </a:t>
            </a:r>
            <a:r>
              <a:rPr lang="en-US" dirty="0"/>
              <a:t>frequency with which they use the </a:t>
            </a:r>
            <a:r>
              <a:rPr lang="en-US" dirty="0" smtClean="0"/>
              <a:t>product</a:t>
            </a:r>
            <a:endParaRPr lang="en-US" dirty="0"/>
          </a:p>
          <a:p>
            <a:pPr algn="just"/>
            <a:r>
              <a:rPr lang="en-US" dirty="0" smtClean="0"/>
              <a:t>Their </a:t>
            </a:r>
            <a:r>
              <a:rPr lang="en-US" dirty="0"/>
              <a:t>application domain experience and computer systems </a:t>
            </a:r>
            <a:r>
              <a:rPr lang="en-US" dirty="0" smtClean="0"/>
              <a:t>expertise</a:t>
            </a:r>
            <a:endParaRPr lang="en-US" dirty="0"/>
          </a:p>
          <a:p>
            <a:pPr algn="just"/>
            <a:r>
              <a:rPr lang="en-US" dirty="0" smtClean="0"/>
              <a:t>The </a:t>
            </a:r>
            <a:r>
              <a:rPr lang="en-US" dirty="0"/>
              <a:t>platforms they will be using (desktop PCs, laptop PCs, tablets, smartphones, specialized devices</a:t>
            </a:r>
            <a:r>
              <a:rPr lang="en-US" dirty="0" smtClean="0"/>
              <a:t>)</a:t>
            </a:r>
            <a:endParaRPr lang="en-US" dirty="0"/>
          </a:p>
          <a:p>
            <a:pPr algn="just"/>
            <a:r>
              <a:rPr lang="en-US" dirty="0"/>
              <a:t>Their native </a:t>
            </a:r>
            <a:r>
              <a:rPr lang="en-US" dirty="0" smtClean="0"/>
              <a:t>language</a:t>
            </a:r>
            <a:endParaRPr lang="en-US" dirty="0"/>
          </a:p>
          <a:p>
            <a:pPr algn="just"/>
            <a:r>
              <a:rPr lang="en-US" dirty="0" smtClean="0"/>
              <a:t>Whether </a:t>
            </a:r>
            <a:r>
              <a:rPr lang="en-US" dirty="0"/>
              <a:t>they will interact with the system directly or indirectly</a:t>
            </a:r>
          </a:p>
          <a:p>
            <a:pPr algn="just"/>
            <a:endParaRPr lang="en-US" dirty="0"/>
          </a:p>
          <a:p>
            <a:endParaRPr lang="en-US" dirty="0"/>
          </a:p>
        </p:txBody>
      </p:sp>
    </p:spTree>
    <p:extLst>
      <p:ext uri="{BB962C8B-B14F-4D97-AF65-F5344CB8AC3E}">
        <p14:creationId xmlns:p14="http://schemas.microsoft.com/office/powerpoint/2010/main" val="25773150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676400"/>
            <a:ext cx="7924800" cy="4524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273267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a:t>
            </a:r>
            <a:endParaRPr lang="en-US" dirty="0"/>
          </a:p>
        </p:txBody>
      </p:sp>
      <p:sp>
        <p:nvSpPr>
          <p:cNvPr id="3" name="Content Placeholder 2"/>
          <p:cNvSpPr>
            <a:spLocks noGrp="1"/>
          </p:cNvSpPr>
          <p:nvPr>
            <p:ph idx="1"/>
          </p:nvPr>
        </p:nvSpPr>
        <p:spPr/>
        <p:txBody>
          <a:bodyPr>
            <a:normAutofit lnSpcReduction="10000"/>
          </a:bodyPr>
          <a:lstStyle/>
          <a:p>
            <a:pPr algn="just"/>
            <a:r>
              <a:rPr lang="en-US" dirty="0"/>
              <a:t>Certain user classes could be more important than others for a specific project. </a:t>
            </a:r>
            <a:endParaRPr lang="en-US" dirty="0" smtClean="0"/>
          </a:p>
          <a:p>
            <a:pPr algn="just"/>
            <a:r>
              <a:rPr lang="en-US" dirty="0" smtClean="0"/>
              <a:t>Favored </a:t>
            </a:r>
            <a:r>
              <a:rPr lang="en-US" dirty="0"/>
              <a:t>user classes are those whose satisfaction is most closely aligned with achieving the project’s business objectives. </a:t>
            </a:r>
            <a:endParaRPr lang="en-US" dirty="0" smtClean="0"/>
          </a:p>
          <a:p>
            <a:pPr algn="just"/>
            <a:r>
              <a:rPr lang="en-US" dirty="0"/>
              <a:t>Disfavored user classes are groups who aren’t supposed to use the product for legal, security, or safety reasons (</a:t>
            </a:r>
            <a:r>
              <a:rPr lang="en-US" dirty="0" err="1"/>
              <a:t>Gause</a:t>
            </a:r>
            <a:r>
              <a:rPr lang="en-US" dirty="0"/>
              <a:t> and Lawrence 1999). </a:t>
            </a:r>
          </a:p>
        </p:txBody>
      </p:sp>
    </p:spTree>
    <p:extLst>
      <p:ext uri="{BB962C8B-B14F-4D97-AF65-F5344CB8AC3E}">
        <p14:creationId xmlns:p14="http://schemas.microsoft.com/office/powerpoint/2010/main" val="29597437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a:t>
            </a:r>
            <a:endParaRPr lang="en-US" dirty="0"/>
          </a:p>
        </p:txBody>
      </p:sp>
      <p:sp>
        <p:nvSpPr>
          <p:cNvPr id="3" name="Content Placeholder 2"/>
          <p:cNvSpPr>
            <a:spLocks noGrp="1"/>
          </p:cNvSpPr>
          <p:nvPr>
            <p:ph idx="1"/>
          </p:nvPr>
        </p:nvSpPr>
        <p:spPr>
          <a:xfrm>
            <a:off x="457200" y="1447800"/>
            <a:ext cx="8229600" cy="5410200"/>
          </a:xfrm>
        </p:spPr>
        <p:txBody>
          <a:bodyPr>
            <a:normAutofit fontScale="70000" lnSpcReduction="20000"/>
          </a:bodyPr>
          <a:lstStyle/>
          <a:p>
            <a:pPr algn="just"/>
            <a:r>
              <a:rPr lang="en-US" dirty="0"/>
              <a:t>Each user class will have its own set of requirements for the tasks that members of the class must perform. </a:t>
            </a:r>
            <a:endParaRPr lang="en-US" dirty="0" smtClean="0"/>
          </a:p>
          <a:p>
            <a:pPr algn="just"/>
            <a:r>
              <a:rPr lang="en-US" dirty="0" smtClean="0"/>
              <a:t>There </a:t>
            </a:r>
            <a:r>
              <a:rPr lang="en-US" dirty="0"/>
              <a:t>could be some overlap between the needs of different user classes. </a:t>
            </a:r>
            <a:endParaRPr lang="en-US" dirty="0" smtClean="0"/>
          </a:p>
          <a:p>
            <a:pPr algn="just"/>
            <a:r>
              <a:rPr lang="en-US" dirty="0" smtClean="0"/>
              <a:t>Tellers</a:t>
            </a:r>
            <a:r>
              <a:rPr lang="en-US" dirty="0"/>
              <a:t>, business bankers, and loan officers all might have to check a bank customer’s account balance, for instance. </a:t>
            </a:r>
            <a:endParaRPr lang="en-US" dirty="0" smtClean="0"/>
          </a:p>
          <a:p>
            <a:pPr algn="just"/>
            <a:r>
              <a:rPr lang="en-US" dirty="0" smtClean="0"/>
              <a:t>Different </a:t>
            </a:r>
            <a:r>
              <a:rPr lang="en-US" dirty="0"/>
              <a:t>user classes also could have different quality expectations, such as usability, that will drive user interface design choices. </a:t>
            </a:r>
            <a:endParaRPr lang="en-US" dirty="0" smtClean="0"/>
          </a:p>
          <a:p>
            <a:pPr algn="just"/>
            <a:r>
              <a:rPr lang="en-US" dirty="0" smtClean="0"/>
              <a:t>New </a:t>
            </a:r>
            <a:r>
              <a:rPr lang="en-US" dirty="0"/>
              <a:t>or occasional users are concerned with how easy the system is to learn. Such users like menus, graphical user interfaces, uncluttered screen displays, wizards, and help screens. </a:t>
            </a:r>
            <a:endParaRPr lang="en-US" dirty="0" smtClean="0"/>
          </a:p>
          <a:p>
            <a:pPr algn="just"/>
            <a:r>
              <a:rPr lang="en-US" dirty="0" smtClean="0"/>
              <a:t>As </a:t>
            </a:r>
            <a:r>
              <a:rPr lang="en-US" dirty="0"/>
              <a:t>users gain experience with the system, they become more interested in efficiency. </a:t>
            </a:r>
            <a:endParaRPr lang="en-US" dirty="0" smtClean="0"/>
          </a:p>
          <a:p>
            <a:pPr algn="just"/>
            <a:r>
              <a:rPr lang="en-US" dirty="0" smtClean="0"/>
              <a:t>They </a:t>
            </a:r>
            <a:r>
              <a:rPr lang="en-US" dirty="0"/>
              <a:t>now value keyboard shortcuts, customization options, toolbars, and scripting facilities.</a:t>
            </a:r>
          </a:p>
        </p:txBody>
      </p:sp>
    </p:spTree>
    <p:extLst>
      <p:ext uri="{BB962C8B-B14F-4D97-AF65-F5344CB8AC3E}">
        <p14:creationId xmlns:p14="http://schemas.microsoft.com/office/powerpoint/2010/main" val="14427892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Identifying your user classes</a:t>
            </a:r>
            <a:endParaRPr lang="en-US"/>
          </a:p>
        </p:txBody>
      </p:sp>
      <p:sp>
        <p:nvSpPr>
          <p:cNvPr id="3" name="Content Placeholder 2"/>
          <p:cNvSpPr>
            <a:spLocks noGrp="1"/>
          </p:cNvSpPr>
          <p:nvPr>
            <p:ph idx="1"/>
          </p:nvPr>
        </p:nvSpPr>
        <p:spPr/>
        <p:txBody>
          <a:bodyPr>
            <a:normAutofit fontScale="92500" lnSpcReduction="10000"/>
          </a:bodyPr>
          <a:lstStyle/>
          <a:p>
            <a:pPr algn="just"/>
            <a:r>
              <a:rPr lang="en-US" dirty="0"/>
              <a:t>Identify and characterize the different user classes for your product early in the project so you can elicit requirements from representatives of each important class. </a:t>
            </a:r>
            <a:endParaRPr lang="en-US" dirty="0" smtClean="0"/>
          </a:p>
          <a:p>
            <a:pPr algn="just"/>
            <a:r>
              <a:rPr lang="en-US" dirty="0" smtClean="0"/>
              <a:t>A </a:t>
            </a:r>
            <a:r>
              <a:rPr lang="en-US" dirty="0"/>
              <a:t>useful technique for this is a collaboration pattern developed by Ellen </a:t>
            </a:r>
            <a:r>
              <a:rPr lang="en-US" dirty="0" err="1"/>
              <a:t>Gottesdiener</a:t>
            </a:r>
            <a:r>
              <a:rPr lang="en-US" dirty="0"/>
              <a:t> called “expand then contract” (</a:t>
            </a:r>
            <a:r>
              <a:rPr lang="en-US" dirty="0" err="1"/>
              <a:t>Gottesdiener</a:t>
            </a:r>
            <a:r>
              <a:rPr lang="en-US" dirty="0"/>
              <a:t> 2002</a:t>
            </a:r>
            <a:r>
              <a:rPr lang="en-US" dirty="0" smtClean="0"/>
              <a:t>).</a:t>
            </a:r>
          </a:p>
          <a:p>
            <a:pPr algn="just"/>
            <a:r>
              <a:rPr lang="en-US" dirty="0" smtClean="0"/>
              <a:t>Start </a:t>
            </a:r>
            <a:r>
              <a:rPr lang="en-US" dirty="0"/>
              <a:t>by asking the project sponsor who he expects to use the system. Then brainstorm as many user classes as you can think </a:t>
            </a:r>
            <a:r>
              <a:rPr lang="en-US" dirty="0" smtClean="0"/>
              <a:t>of. </a:t>
            </a:r>
            <a:endParaRPr lang="en-US" dirty="0"/>
          </a:p>
        </p:txBody>
      </p:sp>
    </p:spTree>
    <p:extLst>
      <p:ext uri="{BB962C8B-B14F-4D97-AF65-F5344CB8AC3E}">
        <p14:creationId xmlns:p14="http://schemas.microsoft.com/office/powerpoint/2010/main" val="35032092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a:t>Various analysis models can help you identify user classes. The external entities shown outside your system on a context diagram </a:t>
            </a:r>
            <a:r>
              <a:rPr lang="en-US" dirty="0" smtClean="0"/>
              <a:t>are </a:t>
            </a:r>
            <a:r>
              <a:rPr lang="en-US" dirty="0"/>
              <a:t>candidates for user classes. </a:t>
            </a:r>
            <a:endParaRPr lang="en-US" dirty="0" smtClean="0"/>
          </a:p>
          <a:p>
            <a:pPr algn="just"/>
            <a:r>
              <a:rPr lang="en-US" dirty="0" smtClean="0"/>
              <a:t>A </a:t>
            </a:r>
            <a:r>
              <a:rPr lang="en-US" dirty="0"/>
              <a:t>corporate organization chart can also help you discover potential users and other stakeholders (Beatty and Chen 2012). </a:t>
            </a:r>
            <a:endParaRPr lang="en-US" dirty="0" smtClean="0"/>
          </a:p>
          <a:p>
            <a:pPr algn="just"/>
            <a:r>
              <a:rPr lang="en-US" dirty="0" smtClean="0"/>
              <a:t>Figure </a:t>
            </a:r>
            <a:r>
              <a:rPr lang="en-US" dirty="0"/>
              <a:t>6-2 illustrates a portion of the organization chart for Contoso Pharmaceuticals. </a:t>
            </a:r>
            <a:endParaRPr lang="en-US" dirty="0" smtClean="0"/>
          </a:p>
          <a:p>
            <a:pPr algn="just"/>
            <a:r>
              <a:rPr lang="en-US" dirty="0" smtClean="0"/>
              <a:t>Nearly </a:t>
            </a:r>
            <a:r>
              <a:rPr lang="en-US" dirty="0"/>
              <a:t>all of the potential users for the system are likely to be found somewhere in this chart. </a:t>
            </a:r>
            <a:endParaRPr lang="en-US" dirty="0" smtClean="0"/>
          </a:p>
          <a:p>
            <a:pPr algn="just"/>
            <a:r>
              <a:rPr lang="en-US" dirty="0" smtClean="0"/>
              <a:t>While </a:t>
            </a:r>
            <a:r>
              <a:rPr lang="en-US" dirty="0"/>
              <a:t>performing stakeholder and user analysis, study the organization chart to look for:</a:t>
            </a:r>
          </a:p>
        </p:txBody>
      </p:sp>
    </p:spTree>
    <p:extLst>
      <p:ext uri="{BB962C8B-B14F-4D97-AF65-F5344CB8AC3E}">
        <p14:creationId xmlns:p14="http://schemas.microsoft.com/office/powerpoint/2010/main" val="13987362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820</TotalTime>
  <Words>1101</Words>
  <Application>Microsoft Office PowerPoint</Application>
  <PresentationFormat>On-screen Show (4:3)</PresentationFormat>
  <Paragraphs>84</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Segoe</vt:lpstr>
      <vt:lpstr>Times New Roman</vt:lpstr>
      <vt:lpstr>Office Theme</vt:lpstr>
      <vt:lpstr>Software Requirements Engineering</vt:lpstr>
      <vt:lpstr>Agenda</vt:lpstr>
      <vt:lpstr>Classifying users</vt:lpstr>
      <vt:lpstr>Cont..</vt:lpstr>
      <vt:lpstr>Cont..</vt:lpstr>
      <vt:lpstr>Cont..</vt:lpstr>
      <vt:lpstr>Cont..</vt:lpstr>
      <vt:lpstr>Identifying your user classes</vt:lpstr>
      <vt:lpstr>Cont..</vt:lpstr>
      <vt:lpstr>Cont..</vt:lpstr>
      <vt:lpstr>Cont..</vt:lpstr>
      <vt:lpstr>Cont..</vt:lpstr>
      <vt:lpstr>Cont..</vt:lpstr>
      <vt:lpstr>User personas</vt:lpstr>
      <vt:lpstr>Connecting with user representatives</vt:lpstr>
      <vt:lpstr>Cont..</vt:lpstr>
      <vt:lpstr>Cont..</vt:lpstr>
      <vt:lpstr>PowerPoint Presentation</vt:lpstr>
      <vt:lpstr>The end</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Construction</dc:title>
  <dc:creator>ismail - [2010]</dc:creator>
  <cp:lastModifiedBy>OK</cp:lastModifiedBy>
  <cp:revision>34</cp:revision>
  <dcterms:created xsi:type="dcterms:W3CDTF">2017-02-18T04:35:16Z</dcterms:created>
  <dcterms:modified xsi:type="dcterms:W3CDTF">2018-05-16T06:14:21Z</dcterms:modified>
</cp:coreProperties>
</file>