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87" r:id="rId13"/>
    <p:sldId id="267" r:id="rId14"/>
    <p:sldId id="269" r:id="rId15"/>
    <p:sldId id="270" r:id="rId16"/>
    <p:sldId id="289" r:id="rId17"/>
    <p:sldId id="271" r:id="rId18"/>
    <p:sldId id="272" r:id="rId19"/>
    <p:sldId id="273" r:id="rId20"/>
    <p:sldId id="288"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F647C-5305-4458-A442-E88FBD29D2EB}"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F647C-5305-4458-A442-E88FBD29D2EB}"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F647C-5305-4458-A442-E88FBD29D2EB}" type="datetimeFigureOut">
              <a:rPr lang="en-US" smtClean="0"/>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F647C-5305-4458-A442-E88FBD29D2EB}" type="datetimeFigureOut">
              <a:rPr lang="en-US" smtClean="0"/>
              <a:t>5/18/2018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F647C-5305-4458-A442-E88FBD29D2EB}" type="datetimeFigureOut">
              <a:rPr lang="en-US" smtClean="0"/>
              <a:t>5/18/2018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F647C-5305-4458-A442-E88FBD29D2EB}" type="datetimeFigureOut">
              <a:rPr lang="en-US" smtClean="0"/>
              <a:t>5/18/2018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#12</a:t>
            </a:r>
          </a:p>
          <a:p>
            <a:endParaRPr lang="en-US" b="1" dirty="0"/>
          </a:p>
        </p:txBody>
      </p:sp>
    </p:spTree>
    <p:extLst>
      <p:ext uri="{BB962C8B-B14F-4D97-AF65-F5344CB8AC3E}">
        <p14:creationId xmlns:p14="http://schemas.microsoft.com/office/powerpoint/2010/main" val="351954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pPr lvl="1" algn="just"/>
            <a:r>
              <a:rPr lang="en-US" b="1" dirty="0"/>
              <a:t>Listen actively </a:t>
            </a:r>
            <a:r>
              <a:rPr lang="en-US" dirty="0"/>
              <a:t>Practice the techniques of active listening (leaning forward, showing patience, giving verbal feedback, and inquiring when something is unclear) and paraphrasing (restating the main idea of a speaker’s message to show your understanding of that message</a:t>
            </a:r>
          </a:p>
        </p:txBody>
      </p:sp>
    </p:spTree>
    <p:extLst>
      <p:ext uri="{BB962C8B-B14F-4D97-AF65-F5344CB8AC3E}">
        <p14:creationId xmlns:p14="http://schemas.microsoft.com/office/powerpoint/2010/main" val="103013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Workshops</a:t>
            </a:r>
            <a:endParaRPr lang="en-US" dirty="0"/>
          </a:p>
        </p:txBody>
      </p:sp>
      <p:sp>
        <p:nvSpPr>
          <p:cNvPr id="3" name="Content Placeholder 2"/>
          <p:cNvSpPr>
            <a:spLocks noGrp="1"/>
          </p:cNvSpPr>
          <p:nvPr>
            <p:ph idx="1"/>
          </p:nvPr>
        </p:nvSpPr>
        <p:spPr/>
        <p:txBody>
          <a:bodyPr>
            <a:normAutofit fontScale="92500"/>
          </a:bodyPr>
          <a:lstStyle/>
          <a:p>
            <a:pPr algn="just"/>
            <a:r>
              <a:rPr lang="en-US" dirty="0"/>
              <a:t>Workshops encourage stakeholder collaboration in defining requirements. </a:t>
            </a:r>
            <a:endParaRPr lang="en-US" dirty="0" smtClean="0"/>
          </a:p>
          <a:p>
            <a:pPr algn="just"/>
            <a:r>
              <a:rPr lang="en-US" dirty="0" smtClean="0"/>
              <a:t>Ellen </a:t>
            </a:r>
            <a:r>
              <a:rPr lang="en-US" dirty="0" err="1"/>
              <a:t>Gottesdiener</a:t>
            </a:r>
            <a:r>
              <a:rPr lang="en-US" dirty="0"/>
              <a:t> (2002) defines a requirements workshop as “a structured meeting in which a carefully selected group of stakeholders and content experts work together to define, create, refine, and reach closure on deliverables (such as models and documents) that represent user requirements.” </a:t>
            </a:r>
          </a:p>
        </p:txBody>
      </p:sp>
    </p:spTree>
    <p:extLst>
      <p:ext uri="{BB962C8B-B14F-4D97-AF65-F5344CB8AC3E}">
        <p14:creationId xmlns:p14="http://schemas.microsoft.com/office/powerpoint/2010/main" val="658247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r>
              <a:rPr lang="en-US" dirty="0" smtClean="0"/>
              <a:t>14-11-2017</a:t>
            </a:r>
          </a:p>
          <a:p>
            <a:r>
              <a:rPr lang="en-US" smtClean="0"/>
              <a:t>Section A</a:t>
            </a:r>
            <a:endParaRPr lang="en-US"/>
          </a:p>
        </p:txBody>
      </p:sp>
    </p:spTree>
    <p:extLst>
      <p:ext uri="{BB962C8B-B14F-4D97-AF65-F5344CB8AC3E}">
        <p14:creationId xmlns:p14="http://schemas.microsoft.com/office/powerpoint/2010/main" val="4233586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Following are a few tips for conducting effective elicitation </a:t>
            </a:r>
            <a:r>
              <a:rPr lang="en-US" dirty="0" smtClean="0"/>
              <a:t>workshops:</a:t>
            </a:r>
          </a:p>
          <a:p>
            <a:pPr lvl="1" algn="just"/>
            <a:r>
              <a:rPr lang="en-US" b="1" dirty="0"/>
              <a:t>Establish and enforce ground rules </a:t>
            </a:r>
            <a:r>
              <a:rPr lang="en-US" dirty="0"/>
              <a:t>The workshop participants should agree on some basic operating principles. Examples include starting and ending on time; returning from breaks promptly; silencing electronic devices; holding one conversation at a time; expecting everyone to contribute; and focusing comments and criticisms on issues rather than individuals. After the rules are set, ensure that participants follow them.</a:t>
            </a:r>
            <a:endParaRPr lang="en-US" dirty="0" smtClean="0"/>
          </a:p>
          <a:p>
            <a:pPr algn="just"/>
            <a:endParaRPr lang="en-US" dirty="0"/>
          </a:p>
        </p:txBody>
      </p:sp>
    </p:spTree>
    <p:extLst>
      <p:ext uri="{BB962C8B-B14F-4D97-AF65-F5344CB8AC3E}">
        <p14:creationId xmlns:p14="http://schemas.microsoft.com/office/powerpoint/2010/main" val="308867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lvl="1" algn="just"/>
            <a:r>
              <a:rPr lang="en-US" b="1" dirty="0"/>
              <a:t>Fill all of the team roles </a:t>
            </a:r>
            <a:r>
              <a:rPr lang="en-US" dirty="0"/>
              <a:t>A facilitator must make sure that the following tasks are covered by people in the workshop: note taking, time keeping, scope management, ground rule management, and making sure everyone is heard. A scribe might record what’s going on, while someone else watches the clock</a:t>
            </a:r>
            <a:r>
              <a:rPr lang="en-US" dirty="0" smtClean="0"/>
              <a:t>.</a:t>
            </a:r>
          </a:p>
          <a:p>
            <a:pPr lvl="1" algn="just"/>
            <a:r>
              <a:rPr lang="en-US" b="1" dirty="0"/>
              <a:t>Plan an agenda </a:t>
            </a:r>
            <a:r>
              <a:rPr lang="en-US" dirty="0"/>
              <a:t>Each workshop needs a clear </a:t>
            </a:r>
            <a:r>
              <a:rPr lang="en-US" dirty="0" smtClean="0"/>
              <a:t>plan. </a:t>
            </a:r>
            <a:r>
              <a:rPr lang="en-US" dirty="0"/>
              <a:t>Create the plan and workshop agenda ahead of time, and communicate them to participants so they know the objectives and what to expect and can prepare accordingly.</a:t>
            </a:r>
          </a:p>
        </p:txBody>
      </p:sp>
    </p:spTree>
    <p:extLst>
      <p:ext uri="{BB962C8B-B14F-4D97-AF65-F5344CB8AC3E}">
        <p14:creationId xmlns:p14="http://schemas.microsoft.com/office/powerpoint/2010/main" val="264753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pPr lvl="1" algn="just"/>
            <a:r>
              <a:rPr lang="en-US" b="1" dirty="0"/>
              <a:t>Stay in scope </a:t>
            </a:r>
            <a:r>
              <a:rPr lang="en-US" dirty="0"/>
              <a:t>Refer to the business requirements to confirm whether proposed user requirements lie within the current project scope. Keep each workshop focused on the right level of abstraction for that session’s objectives. Groups easily dive into distracting detail during requirements discussions. </a:t>
            </a:r>
            <a:endParaRPr lang="en-US" dirty="0" smtClean="0"/>
          </a:p>
          <a:p>
            <a:pPr lvl="1" algn="just"/>
            <a:r>
              <a:rPr lang="en-US" b="1" dirty="0"/>
              <a:t>Use parking lots to capture items for later consideration </a:t>
            </a:r>
            <a:r>
              <a:rPr lang="en-US" dirty="0"/>
              <a:t>An array of random but important information will surface during elicitation discussions: quality attributes, business rules, user interface ideas, and more. Organize this information on flipcharts—parking lots—so you don’t lose it and to demonstrate respect for the participant who brought it up </a:t>
            </a:r>
          </a:p>
        </p:txBody>
      </p:sp>
    </p:spTree>
    <p:extLst>
      <p:ext uri="{BB962C8B-B14F-4D97-AF65-F5344CB8AC3E}">
        <p14:creationId xmlns:p14="http://schemas.microsoft.com/office/powerpoint/2010/main" val="174705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18-05-2018</a:t>
            </a:r>
          </a:p>
          <a:p>
            <a:r>
              <a:rPr lang="en-US" dirty="0" smtClean="0"/>
              <a:t>4</a:t>
            </a:r>
            <a:r>
              <a:rPr lang="en-US" baseline="30000" dirty="0" smtClean="0"/>
              <a:t>th</a:t>
            </a:r>
            <a:r>
              <a:rPr lang="en-US" dirty="0" smtClean="0"/>
              <a:t> B</a:t>
            </a:r>
            <a:endParaRPr lang="en-US" dirty="0"/>
          </a:p>
        </p:txBody>
      </p:sp>
    </p:spTree>
    <p:extLst>
      <p:ext uri="{BB962C8B-B14F-4D97-AF65-F5344CB8AC3E}">
        <p14:creationId xmlns:p14="http://schemas.microsoft.com/office/powerpoint/2010/main" val="410508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pPr lvl="1" algn="just"/>
            <a:r>
              <a:rPr lang="en-US" b="1" dirty="0" err="1"/>
              <a:t>Timebox</a:t>
            </a:r>
            <a:r>
              <a:rPr lang="en-US" b="1" dirty="0"/>
              <a:t> discussions </a:t>
            </a:r>
            <a:r>
              <a:rPr lang="en-US" dirty="0"/>
              <a:t>Consider allocating a fixed period of time to each discussion topic. The discussion might need to be completed later, but </a:t>
            </a:r>
            <a:r>
              <a:rPr lang="en-US" dirty="0" err="1"/>
              <a:t>timeboxing</a:t>
            </a:r>
            <a:r>
              <a:rPr lang="en-US" dirty="0"/>
              <a:t> helps avoid the trap of spending far more time than intended on the first topic and neglecting other important topics entirely. When closing a </a:t>
            </a:r>
            <a:r>
              <a:rPr lang="en-US" dirty="0" err="1"/>
              <a:t>timeboxed</a:t>
            </a:r>
            <a:r>
              <a:rPr lang="en-US" dirty="0"/>
              <a:t> discussion, summarize status and next steps before leaving the topic.</a:t>
            </a:r>
          </a:p>
        </p:txBody>
      </p:sp>
    </p:spTree>
    <p:extLst>
      <p:ext uri="{BB962C8B-B14F-4D97-AF65-F5344CB8AC3E}">
        <p14:creationId xmlns:p14="http://schemas.microsoft.com/office/powerpoint/2010/main" val="3705514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pPr lvl="1" algn="just"/>
            <a:r>
              <a:rPr lang="en-US" b="1" dirty="0"/>
              <a:t>Keep the team small but include the right stakeholders </a:t>
            </a:r>
            <a:r>
              <a:rPr lang="en-US" dirty="0"/>
              <a:t>Small groups can work much faster than larger teams. Elicitation workshops with more than five or six active participants can become mired in side trips, concurrent conversations, and bickering. Consider running multiple workshops in parallel to explore the requirements of different user classes </a:t>
            </a:r>
          </a:p>
        </p:txBody>
      </p:sp>
    </p:spTree>
    <p:extLst>
      <p:ext uri="{BB962C8B-B14F-4D97-AF65-F5344CB8AC3E}">
        <p14:creationId xmlns:p14="http://schemas.microsoft.com/office/powerpoint/2010/main" val="705305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pPr algn="just"/>
            <a:r>
              <a:rPr lang="en-US" b="1" dirty="0"/>
              <a:t>Keep everyone engaged </a:t>
            </a:r>
            <a:r>
              <a:rPr lang="en-US" dirty="0"/>
              <a:t>Sometimes certain participants will stop contributing to the discussion. These people might be frustrated for a variety of reasons. Perhaps their input isn’t being taken seriously because other participants don’t find their concerns interesting, or maybe they don’t want to disrupt the work that the group has completed so far. </a:t>
            </a:r>
          </a:p>
        </p:txBody>
      </p:sp>
    </p:spTree>
    <p:extLst>
      <p:ext uri="{BB962C8B-B14F-4D97-AF65-F5344CB8AC3E}">
        <p14:creationId xmlns:p14="http://schemas.microsoft.com/office/powerpoint/2010/main" val="155851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a:t>CHAPTER 7</a:t>
            </a:r>
            <a:endParaRPr lang="en-US" sz="6000" dirty="0"/>
          </a:p>
          <a:p>
            <a:pPr marL="0" indent="0" algn="ctr">
              <a:buNone/>
            </a:pPr>
            <a:r>
              <a:rPr lang="en-US" sz="6000" b="1" dirty="0"/>
              <a:t>Requirements elicitation</a:t>
            </a:r>
            <a:endParaRPr lang="en-US" sz="6000" dirty="0"/>
          </a:p>
        </p:txBody>
      </p:sp>
    </p:spTree>
    <p:extLst>
      <p:ext uri="{BB962C8B-B14F-4D97-AF65-F5344CB8AC3E}">
        <p14:creationId xmlns:p14="http://schemas.microsoft.com/office/powerpoint/2010/main" val="2103636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17-05-2018</a:t>
            </a:r>
          </a:p>
          <a:p>
            <a:r>
              <a:rPr lang="en-US" smtClean="0"/>
              <a:t>4</a:t>
            </a:r>
            <a:r>
              <a:rPr lang="en-US" baseline="30000" smtClean="0"/>
              <a:t>th</a:t>
            </a:r>
            <a:r>
              <a:rPr lang="en-US" smtClean="0"/>
              <a:t> A</a:t>
            </a:r>
            <a:endParaRPr lang="en-US"/>
          </a:p>
        </p:txBody>
      </p:sp>
    </p:spTree>
    <p:extLst>
      <p:ext uri="{BB962C8B-B14F-4D97-AF65-F5344CB8AC3E}">
        <p14:creationId xmlns:p14="http://schemas.microsoft.com/office/powerpoint/2010/main" val="2075096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Focus groups</a:t>
            </a:r>
            <a:endParaRPr lang="en-US"/>
          </a:p>
        </p:txBody>
      </p:sp>
      <p:sp>
        <p:nvSpPr>
          <p:cNvPr id="3" name="Content Placeholder 2"/>
          <p:cNvSpPr>
            <a:spLocks noGrp="1"/>
          </p:cNvSpPr>
          <p:nvPr>
            <p:ph idx="1"/>
          </p:nvPr>
        </p:nvSpPr>
        <p:spPr/>
        <p:txBody>
          <a:bodyPr>
            <a:normAutofit lnSpcReduction="10000"/>
          </a:bodyPr>
          <a:lstStyle/>
          <a:p>
            <a:pPr algn="just"/>
            <a:r>
              <a:rPr lang="en-US" dirty="0"/>
              <a:t>A focus group is a representative group of users who convene in a facilitated elicitation activity to generate input and ideas on a product’s functional and quality </a:t>
            </a:r>
            <a:r>
              <a:rPr lang="en-US" dirty="0" smtClean="0"/>
              <a:t>requirements.</a:t>
            </a:r>
          </a:p>
          <a:p>
            <a:pPr algn="just"/>
            <a:r>
              <a:rPr lang="en-US" dirty="0" smtClean="0"/>
              <a:t>Focus </a:t>
            </a:r>
            <a:r>
              <a:rPr lang="en-US" dirty="0"/>
              <a:t>group sessions must be interactive, allowing all users a chance to voice their thoughts. Focus groups are useful for exploring users’ attitudes, impressions, preferences, and needs (IIBA 2009). </a:t>
            </a:r>
          </a:p>
        </p:txBody>
      </p:sp>
    </p:spTree>
    <p:extLst>
      <p:ext uri="{BB962C8B-B14F-4D97-AF65-F5344CB8AC3E}">
        <p14:creationId xmlns:p14="http://schemas.microsoft.com/office/powerpoint/2010/main" val="1994039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Often, you will have a large and diverse user base to draw from, so select the focus group members carefully. </a:t>
            </a:r>
            <a:endParaRPr lang="en-US" dirty="0" smtClean="0"/>
          </a:p>
          <a:p>
            <a:pPr algn="just"/>
            <a:r>
              <a:rPr lang="en-US" dirty="0" smtClean="0"/>
              <a:t>Include </a:t>
            </a:r>
            <a:r>
              <a:rPr lang="en-US" dirty="0"/>
              <a:t>users who have used previous versions or products similar to the one you’re implementing. Either select a pool of users who are of the same type (and hold multiple focus groups for the different user classes) or select a pool representing the full spectrum of user classes so everyone is equally represented.</a:t>
            </a:r>
          </a:p>
        </p:txBody>
      </p:sp>
    </p:spTree>
    <p:extLst>
      <p:ext uri="{BB962C8B-B14F-4D97-AF65-F5344CB8AC3E}">
        <p14:creationId xmlns:p14="http://schemas.microsoft.com/office/powerpoint/2010/main" val="184180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When you ask users to describe how they do their jobs, they will likely have a hard time being precise—details might be missing or </a:t>
            </a:r>
            <a:r>
              <a:rPr lang="en-US" dirty="0" smtClean="0"/>
              <a:t>incorrect.</a:t>
            </a:r>
          </a:p>
          <a:p>
            <a:pPr algn="just"/>
            <a:r>
              <a:rPr lang="en-US" dirty="0" smtClean="0"/>
              <a:t>Often </a:t>
            </a:r>
            <a:r>
              <a:rPr lang="en-US" dirty="0"/>
              <a:t>this is because tasks are complex and it’s hard to remember every minute detail. </a:t>
            </a:r>
            <a:endParaRPr lang="en-US" dirty="0" smtClean="0"/>
          </a:p>
          <a:p>
            <a:pPr algn="just"/>
            <a:r>
              <a:rPr lang="en-US" dirty="0" smtClean="0"/>
              <a:t>In </a:t>
            </a:r>
            <a:r>
              <a:rPr lang="en-US" dirty="0"/>
              <a:t>other cases, it is because users are so familiar with executing a task that they can’t articulate everything they do. </a:t>
            </a:r>
            <a:endParaRPr lang="en-US" dirty="0" smtClean="0"/>
          </a:p>
          <a:p>
            <a:pPr algn="just"/>
            <a:r>
              <a:rPr lang="en-US" dirty="0" smtClean="0"/>
              <a:t>Perhaps </a:t>
            </a:r>
            <a:r>
              <a:rPr lang="en-US" dirty="0"/>
              <a:t>the task is so habitual that they don’t even think about </a:t>
            </a:r>
            <a:r>
              <a:rPr lang="en-US" dirty="0" smtClean="0"/>
              <a:t>it.</a:t>
            </a:r>
          </a:p>
          <a:p>
            <a:pPr algn="just"/>
            <a:r>
              <a:rPr lang="en-US" dirty="0" smtClean="0"/>
              <a:t>Sometimes </a:t>
            </a:r>
            <a:r>
              <a:rPr lang="en-US" dirty="0"/>
              <a:t>you can learn a lot by observing exactly how users perform their tasks.</a:t>
            </a:r>
          </a:p>
        </p:txBody>
      </p:sp>
    </p:spTree>
    <p:extLst>
      <p:ext uri="{BB962C8B-B14F-4D97-AF65-F5344CB8AC3E}">
        <p14:creationId xmlns:p14="http://schemas.microsoft.com/office/powerpoint/2010/main" val="74978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Observations are time consuming, so they aren’t suitable for every user or every task. </a:t>
            </a:r>
            <a:endParaRPr lang="en-US" dirty="0" smtClean="0"/>
          </a:p>
          <a:p>
            <a:pPr algn="just"/>
            <a:r>
              <a:rPr lang="en-US" dirty="0" smtClean="0"/>
              <a:t>To </a:t>
            </a:r>
            <a:r>
              <a:rPr lang="en-US" dirty="0"/>
              <a:t>avoid disrupting the users’ regularly assigned work activities, limit each observation time to two hours or less. </a:t>
            </a:r>
            <a:endParaRPr lang="en-US" dirty="0" smtClean="0"/>
          </a:p>
          <a:p>
            <a:pPr algn="just"/>
            <a:r>
              <a:rPr lang="en-US" dirty="0" smtClean="0"/>
              <a:t>Select </a:t>
            </a:r>
            <a:r>
              <a:rPr lang="en-US" dirty="0"/>
              <a:t>important or high-risk tasks and multiple user classes for observations. </a:t>
            </a:r>
            <a:endParaRPr lang="en-US" dirty="0" smtClean="0"/>
          </a:p>
          <a:p>
            <a:pPr algn="just"/>
            <a:r>
              <a:rPr lang="en-US" dirty="0" smtClean="0"/>
              <a:t>If </a:t>
            </a:r>
            <a:r>
              <a:rPr lang="en-US" dirty="0"/>
              <a:t>you use observations in agile projects, have the user demonstrate only the specific tasks related to the forthcoming iteration.</a:t>
            </a:r>
          </a:p>
        </p:txBody>
      </p:sp>
    </p:spTree>
    <p:extLst>
      <p:ext uri="{BB962C8B-B14F-4D97-AF65-F5344CB8AC3E}">
        <p14:creationId xmlns:p14="http://schemas.microsoft.com/office/powerpoint/2010/main" val="767517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Observing a user’s workflow in the task environment allows the BA to validate information collected from other sources, to identify new topics for interviews, to see problems with the current system, and to identify ways that the new system can better support the </a:t>
            </a:r>
            <a:r>
              <a:rPr lang="en-US" dirty="0" smtClean="0"/>
              <a:t>workflow.</a:t>
            </a:r>
            <a:r>
              <a:rPr lang="en-US" dirty="0"/>
              <a:t> </a:t>
            </a:r>
            <a:endParaRPr lang="en-US" dirty="0" smtClean="0"/>
          </a:p>
          <a:p>
            <a:pPr algn="just"/>
            <a:r>
              <a:rPr lang="en-US" dirty="0" smtClean="0"/>
              <a:t>Observations </a:t>
            </a:r>
            <a:r>
              <a:rPr lang="en-US" dirty="0"/>
              <a:t>can be silent or interactive. </a:t>
            </a:r>
            <a:endParaRPr lang="en-US" dirty="0" smtClean="0"/>
          </a:p>
          <a:p>
            <a:pPr algn="just"/>
            <a:r>
              <a:rPr lang="en-US" dirty="0" smtClean="0"/>
              <a:t>Silent </a:t>
            </a:r>
            <a:r>
              <a:rPr lang="en-US" dirty="0"/>
              <a:t>observations are appropriate when busy users cannot be interrupted. Interactive observations allow the BA to interrupt the user mid-task and ask a question. </a:t>
            </a:r>
          </a:p>
        </p:txBody>
      </p:sp>
    </p:spTree>
    <p:extLst>
      <p:ext uri="{BB962C8B-B14F-4D97-AF65-F5344CB8AC3E}">
        <p14:creationId xmlns:p14="http://schemas.microsoft.com/office/powerpoint/2010/main" val="4123616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pPr algn="just"/>
            <a:r>
              <a:rPr lang="en-US" dirty="0"/>
              <a:t>Observations can be silent or interactive. Silent observations are appropriate when busy users cannot be interrupted. Interactive observations allow the BA to interrupt the user mid-task and ask a question. </a:t>
            </a:r>
          </a:p>
        </p:txBody>
      </p:sp>
    </p:spTree>
    <p:extLst>
      <p:ext uri="{BB962C8B-B14F-4D97-AF65-F5344CB8AC3E}">
        <p14:creationId xmlns:p14="http://schemas.microsoft.com/office/powerpoint/2010/main" val="75874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Questionnaires</a:t>
            </a:r>
            <a:endParaRPr lang="en-US" dirty="0"/>
          </a:p>
        </p:txBody>
      </p:sp>
      <p:sp>
        <p:nvSpPr>
          <p:cNvPr id="3" name="Content Placeholder 2"/>
          <p:cNvSpPr>
            <a:spLocks noGrp="1"/>
          </p:cNvSpPr>
          <p:nvPr>
            <p:ph idx="1"/>
          </p:nvPr>
        </p:nvSpPr>
        <p:spPr/>
        <p:txBody>
          <a:bodyPr>
            <a:normAutofit lnSpcReduction="10000"/>
          </a:bodyPr>
          <a:lstStyle/>
          <a:p>
            <a:pPr algn="just"/>
            <a:r>
              <a:rPr lang="en-US" dirty="0"/>
              <a:t>Questionnaires are a way to survey large groups of users to understand their </a:t>
            </a:r>
            <a:r>
              <a:rPr lang="en-US" dirty="0" smtClean="0"/>
              <a:t>needs.</a:t>
            </a:r>
          </a:p>
          <a:p>
            <a:pPr algn="just"/>
            <a:r>
              <a:rPr lang="en-US" dirty="0" smtClean="0"/>
              <a:t>They </a:t>
            </a:r>
            <a:r>
              <a:rPr lang="en-US" dirty="0"/>
              <a:t>are inexpensive, making them a logical choice for eliciting information from large user populations, and they can be administered easily across geographical boundaries. </a:t>
            </a:r>
            <a:endParaRPr lang="en-US" dirty="0" smtClean="0"/>
          </a:p>
          <a:p>
            <a:pPr algn="just"/>
            <a:r>
              <a:rPr lang="en-US" dirty="0" smtClean="0"/>
              <a:t>The </a:t>
            </a:r>
            <a:r>
              <a:rPr lang="en-US" dirty="0"/>
              <a:t>analyzed results of questionnaires can be used as an input to other elicitation techniques </a:t>
            </a:r>
          </a:p>
        </p:txBody>
      </p:sp>
    </p:spTree>
    <p:extLst>
      <p:ext uri="{BB962C8B-B14F-4D97-AF65-F5344CB8AC3E}">
        <p14:creationId xmlns:p14="http://schemas.microsoft.com/office/powerpoint/2010/main" val="336109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Preparing well-written questions is the biggest challenge with questionnaires. Many tips are available for writing questionnaires (Colorado State University 2013), and we suggest the most important ones here</a:t>
            </a:r>
            <a:r>
              <a:rPr lang="en-US" dirty="0" smtClean="0"/>
              <a:t>:</a:t>
            </a:r>
            <a:endParaRPr lang="en-US" dirty="0"/>
          </a:p>
          <a:p>
            <a:pPr lvl="1" algn="just"/>
            <a:r>
              <a:rPr lang="en-US" dirty="0"/>
              <a:t>Provide answer options that cover the full set of possible responses</a:t>
            </a:r>
            <a:r>
              <a:rPr lang="en-US" dirty="0" smtClean="0"/>
              <a:t>.</a:t>
            </a:r>
            <a:endParaRPr lang="en-US" dirty="0"/>
          </a:p>
          <a:p>
            <a:pPr lvl="1" algn="just"/>
            <a:r>
              <a:rPr lang="en-US" dirty="0" smtClean="0"/>
              <a:t>Make </a:t>
            </a:r>
            <a:r>
              <a:rPr lang="en-US" dirty="0"/>
              <a:t>answer choices both mutually exclusive (no overlaps in numerical ranges) and exhaustive (list all possible choices and/or have a write-in spot for a choice you didn’t think of).</a:t>
            </a:r>
          </a:p>
          <a:p>
            <a:endParaRPr lang="en-US" dirty="0"/>
          </a:p>
        </p:txBody>
      </p:sp>
    </p:spTree>
    <p:extLst>
      <p:ext uri="{BB962C8B-B14F-4D97-AF65-F5344CB8AC3E}">
        <p14:creationId xmlns:p14="http://schemas.microsoft.com/office/powerpoint/2010/main" val="238522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Don’t </a:t>
            </a:r>
            <a:r>
              <a:rPr lang="en-US" dirty="0"/>
              <a:t>phrase a question in a way that implies a “correct” answer</a:t>
            </a:r>
            <a:r>
              <a:rPr lang="en-US" dirty="0" smtClean="0"/>
              <a:t>.</a:t>
            </a:r>
            <a:endParaRPr lang="en-US" dirty="0"/>
          </a:p>
          <a:p>
            <a:pPr algn="just"/>
            <a:r>
              <a:rPr lang="en-US" dirty="0" smtClean="0"/>
              <a:t>If </a:t>
            </a:r>
            <a:r>
              <a:rPr lang="en-US" dirty="0"/>
              <a:t>you use scales, use them consistently throughout the questionnaire</a:t>
            </a:r>
            <a:r>
              <a:rPr lang="en-US" dirty="0" smtClean="0"/>
              <a:t>.</a:t>
            </a:r>
            <a:endParaRPr lang="en-US" dirty="0"/>
          </a:p>
          <a:p>
            <a:pPr algn="just"/>
            <a:r>
              <a:rPr lang="en-US" dirty="0" smtClean="0"/>
              <a:t>Use </a:t>
            </a:r>
            <a:r>
              <a:rPr lang="en-US" dirty="0"/>
              <a:t>closed questions with two or more specific choices if you want to use the questionnaire results for statistical analysis. </a:t>
            </a:r>
            <a:endParaRPr lang="en-US" dirty="0" smtClean="0"/>
          </a:p>
          <a:p>
            <a:pPr algn="just"/>
            <a:r>
              <a:rPr lang="en-US" dirty="0" smtClean="0"/>
              <a:t>Open-ended </a:t>
            </a:r>
            <a:r>
              <a:rPr lang="en-US" dirty="0"/>
              <a:t>questions allows users to respond any way they want, so it’s hard to look for commonalities in the results.</a:t>
            </a:r>
          </a:p>
          <a:p>
            <a:endParaRPr lang="en-US" dirty="0"/>
          </a:p>
        </p:txBody>
      </p:sp>
    </p:spTree>
    <p:extLst>
      <p:ext uri="{BB962C8B-B14F-4D97-AF65-F5344CB8AC3E}">
        <p14:creationId xmlns:p14="http://schemas.microsoft.com/office/powerpoint/2010/main" val="396372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dirty="0">
                <a:solidFill>
                  <a:srgbClr val="000000"/>
                </a:solidFill>
                <a:latin typeface="Times New Roman"/>
                <a:ea typeface="Times New Roman"/>
                <a:cs typeface="Times New Roman"/>
              </a:rPr>
              <a:t>Requirements elicitation techniques. . . . . . . . . </a:t>
            </a:r>
            <a:endParaRPr lang="en-US" dirty="0">
              <a:latin typeface="Segoe"/>
              <a:ea typeface="Times New Roman"/>
              <a:cs typeface="Times New Roman"/>
            </a:endParaRPr>
          </a:p>
          <a:p>
            <a:pPr marL="857250" lvl="1">
              <a:spcBef>
                <a:spcPts val="0"/>
              </a:spcBef>
            </a:pPr>
            <a:r>
              <a:rPr lang="en-US" dirty="0">
                <a:solidFill>
                  <a:srgbClr val="000000"/>
                </a:solidFill>
                <a:latin typeface="Times New Roman"/>
                <a:ea typeface="Times New Roman"/>
                <a:cs typeface="Times New Roman"/>
              </a:rPr>
              <a:t>Interviews. . . . . . . . . . . . . . . . . . . . . </a:t>
            </a:r>
            <a:r>
              <a:rPr lang="en-US" dirty="0" smtClean="0">
                <a:solidFill>
                  <a:srgbClr val="000000"/>
                </a:solidFill>
                <a:latin typeface="Times New Roman"/>
                <a:ea typeface="Times New Roman"/>
                <a:cs typeface="Times New Roman"/>
              </a:rPr>
              <a:t>.</a:t>
            </a:r>
          </a:p>
          <a:p>
            <a:pPr marL="857250" lvl="1">
              <a:spcBef>
                <a:spcPts val="0"/>
              </a:spcBef>
            </a:pPr>
            <a:r>
              <a:rPr lang="en-US" dirty="0" smtClean="0">
                <a:solidFill>
                  <a:srgbClr val="000000"/>
                </a:solidFill>
                <a:latin typeface="Times New Roman"/>
                <a:ea typeface="Times New Roman"/>
                <a:cs typeface="Times New Roman"/>
              </a:rPr>
              <a:t>Workshops</a:t>
            </a:r>
            <a:r>
              <a:rPr lang="en-US" dirty="0">
                <a:solidFill>
                  <a:srgbClr val="000000"/>
                </a:solidFill>
                <a:latin typeface="Times New Roman"/>
                <a:ea typeface="Times New Roman"/>
                <a:cs typeface="Times New Roman"/>
              </a:rPr>
              <a:t>. . . . . . . . . . . . . . . . . . . . . . . . . . </a:t>
            </a:r>
            <a:endParaRPr lang="en-US" dirty="0" smtClean="0">
              <a:solidFill>
                <a:srgbClr val="000000"/>
              </a:solidFill>
              <a:latin typeface="Times New Roman"/>
              <a:ea typeface="Times New Roman"/>
              <a:cs typeface="Times New Roman"/>
            </a:endParaRPr>
          </a:p>
          <a:p>
            <a:pPr marL="857250" lvl="1">
              <a:spcBef>
                <a:spcPts val="0"/>
              </a:spcBef>
            </a:pPr>
            <a:r>
              <a:rPr lang="en-US" dirty="0" smtClean="0">
                <a:solidFill>
                  <a:srgbClr val="000000"/>
                </a:solidFill>
                <a:latin typeface="Times New Roman"/>
                <a:ea typeface="Times New Roman"/>
                <a:cs typeface="Times New Roman"/>
              </a:rPr>
              <a:t>Focus </a:t>
            </a:r>
            <a:r>
              <a:rPr lang="en-US" dirty="0">
                <a:solidFill>
                  <a:srgbClr val="000000"/>
                </a:solidFill>
                <a:latin typeface="Times New Roman"/>
                <a:ea typeface="Times New Roman"/>
                <a:cs typeface="Times New Roman"/>
              </a:rPr>
              <a:t>groups. . . . . . . . . . . . . . . . . . </a:t>
            </a:r>
          </a:p>
          <a:p>
            <a:pPr marL="857250" lvl="1">
              <a:spcBef>
                <a:spcPts val="0"/>
              </a:spcBef>
            </a:pPr>
            <a:r>
              <a:rPr lang="en-US" dirty="0" smtClean="0">
                <a:solidFill>
                  <a:srgbClr val="000000"/>
                </a:solidFill>
                <a:latin typeface="Times New Roman"/>
                <a:ea typeface="Times New Roman"/>
                <a:cs typeface="Times New Roman"/>
              </a:rPr>
              <a:t>Observations</a:t>
            </a:r>
            <a:r>
              <a:rPr lang="en-US" dirty="0">
                <a:solidFill>
                  <a:srgbClr val="000000"/>
                </a:solidFill>
                <a:latin typeface="Times New Roman"/>
                <a:ea typeface="Times New Roman"/>
                <a:cs typeface="Times New Roman"/>
              </a:rPr>
              <a:t>. . . . . . . . . . . . . . . . </a:t>
            </a:r>
            <a:r>
              <a:rPr lang="en-US" dirty="0" smtClean="0">
                <a:solidFill>
                  <a:srgbClr val="000000"/>
                </a:solidFill>
                <a:latin typeface="Times New Roman"/>
                <a:ea typeface="Times New Roman"/>
                <a:cs typeface="Times New Roman"/>
              </a:rPr>
              <a:t>.</a:t>
            </a:r>
          </a:p>
          <a:p>
            <a:pPr marL="857250" lvl="1">
              <a:spcBef>
                <a:spcPts val="0"/>
              </a:spcBef>
            </a:pPr>
            <a:r>
              <a:rPr lang="en-US" dirty="0" smtClean="0">
                <a:solidFill>
                  <a:srgbClr val="000000"/>
                </a:solidFill>
                <a:latin typeface="Times New Roman"/>
                <a:ea typeface="Times New Roman"/>
                <a:cs typeface="Times New Roman"/>
              </a:rPr>
              <a:t>Questionnaires</a:t>
            </a:r>
            <a:r>
              <a:rPr lang="en-US" dirty="0">
                <a:solidFill>
                  <a:srgbClr val="000000"/>
                </a:solidFill>
                <a:latin typeface="Times New Roman"/>
                <a:ea typeface="Times New Roman"/>
                <a:cs typeface="Times New Roman"/>
              </a:rPr>
              <a:t>. . . . . . . . . . . . . . . . . . . . . </a:t>
            </a:r>
          </a:p>
          <a:p>
            <a:pPr marL="857250" lvl="1">
              <a:spcBef>
                <a:spcPts val="0"/>
              </a:spcBef>
            </a:pPr>
            <a:r>
              <a:rPr lang="en-US" dirty="0" smtClean="0">
                <a:solidFill>
                  <a:srgbClr val="000000"/>
                </a:solidFill>
                <a:latin typeface="Times New Roman"/>
                <a:ea typeface="Times New Roman"/>
                <a:cs typeface="Times New Roman"/>
              </a:rPr>
              <a:t>System </a:t>
            </a:r>
            <a:r>
              <a:rPr lang="en-US" dirty="0">
                <a:solidFill>
                  <a:srgbClr val="000000"/>
                </a:solidFill>
                <a:latin typeface="Times New Roman"/>
                <a:ea typeface="Times New Roman"/>
                <a:cs typeface="Times New Roman"/>
              </a:rPr>
              <a:t>interface analysis. . . . . . . . . . . . . . </a:t>
            </a:r>
            <a:endParaRPr lang="en-US" dirty="0">
              <a:latin typeface="Segoe"/>
              <a:ea typeface="Times New Roman"/>
              <a:cs typeface="Times New Roman"/>
            </a:endParaRPr>
          </a:p>
          <a:p>
            <a:pPr marL="857250" lvl="1">
              <a:spcBef>
                <a:spcPts val="0"/>
              </a:spcBef>
            </a:pPr>
            <a:r>
              <a:rPr lang="en-US" dirty="0">
                <a:solidFill>
                  <a:srgbClr val="000000"/>
                </a:solidFill>
                <a:latin typeface="Times New Roman"/>
                <a:ea typeface="Times New Roman"/>
                <a:cs typeface="Times New Roman"/>
              </a:rPr>
              <a:t>User interface analysis. . . . . . . . . . . . . . . . </a:t>
            </a:r>
            <a:endParaRPr lang="en-US" dirty="0">
              <a:latin typeface="Segoe"/>
              <a:ea typeface="Times New Roman"/>
              <a:cs typeface="Times New Roman"/>
            </a:endParaRPr>
          </a:p>
          <a:p>
            <a:pPr lvl="1"/>
            <a:r>
              <a:rPr lang="en-US" dirty="0">
                <a:solidFill>
                  <a:srgbClr val="000000"/>
                </a:solidFill>
                <a:latin typeface="Times New Roman"/>
                <a:ea typeface="Times New Roman"/>
              </a:rPr>
              <a:t>Document analysis. . . . . . . . . . . . . . . . . . . . . . </a:t>
            </a:r>
            <a:endParaRPr lang="en-US" dirty="0"/>
          </a:p>
        </p:txBody>
      </p:sp>
    </p:spTree>
    <p:extLst>
      <p:ext uri="{BB962C8B-B14F-4D97-AF65-F5344CB8AC3E}">
        <p14:creationId xmlns:p14="http://schemas.microsoft.com/office/powerpoint/2010/main" val="856814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Consider </a:t>
            </a:r>
            <a:r>
              <a:rPr lang="en-US" dirty="0"/>
              <a:t>consulting with an expert in questionnaire design and administration to ensure that you ask the right questions of the right people</a:t>
            </a:r>
            <a:r>
              <a:rPr lang="en-US" dirty="0" smtClean="0"/>
              <a:t>.</a:t>
            </a:r>
            <a:endParaRPr lang="en-US" dirty="0"/>
          </a:p>
          <a:p>
            <a:pPr algn="just"/>
            <a:r>
              <a:rPr lang="en-US" dirty="0" smtClean="0"/>
              <a:t>Always </a:t>
            </a:r>
            <a:r>
              <a:rPr lang="en-US" dirty="0"/>
              <a:t>test a questionnaire before distributing it. It’s frustrating to discover too late that a question was phrased ambiguously or to realize that an important question was omitted</a:t>
            </a:r>
            <a:r>
              <a:rPr lang="en-US" dirty="0" smtClean="0"/>
              <a:t>.</a:t>
            </a:r>
            <a:endParaRPr lang="en-US" dirty="0"/>
          </a:p>
          <a:p>
            <a:pPr algn="just"/>
            <a:r>
              <a:rPr lang="en-US" dirty="0" smtClean="0"/>
              <a:t>Don’t </a:t>
            </a:r>
            <a:r>
              <a:rPr lang="en-US" dirty="0"/>
              <a:t>ask too many questions or people won’t respond.</a:t>
            </a:r>
          </a:p>
          <a:p>
            <a:endParaRPr lang="en-US" dirty="0"/>
          </a:p>
        </p:txBody>
      </p:sp>
    </p:spTree>
    <p:extLst>
      <p:ext uri="{BB962C8B-B14F-4D97-AF65-F5344CB8AC3E}">
        <p14:creationId xmlns:p14="http://schemas.microsoft.com/office/powerpoint/2010/main" val="432394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interface analysis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a:t>User interface (UI) analysis is an independent elicitation technique in which you study existing systems to discover user and functional requirements. </a:t>
            </a:r>
            <a:endParaRPr lang="en-US" dirty="0" smtClean="0"/>
          </a:p>
          <a:p>
            <a:pPr algn="just"/>
            <a:r>
              <a:rPr lang="en-US" dirty="0" smtClean="0"/>
              <a:t>It’s </a:t>
            </a:r>
            <a:r>
              <a:rPr lang="en-US" dirty="0"/>
              <a:t>best to interact with the existing systems directly, but if necessary you can use screen shots. </a:t>
            </a:r>
            <a:endParaRPr lang="en-US" dirty="0" smtClean="0"/>
          </a:p>
          <a:p>
            <a:pPr algn="just"/>
            <a:r>
              <a:rPr lang="en-US" dirty="0" smtClean="0"/>
              <a:t>User </a:t>
            </a:r>
            <a:r>
              <a:rPr lang="en-US" dirty="0"/>
              <a:t>manuals for purchased packaged-software implementations often contain screen shots that will work fine as a starting point. </a:t>
            </a:r>
            <a:endParaRPr lang="en-US" dirty="0" smtClean="0"/>
          </a:p>
          <a:p>
            <a:pPr algn="just"/>
            <a:r>
              <a:rPr lang="en-US" dirty="0" smtClean="0"/>
              <a:t>If </a:t>
            </a:r>
            <a:r>
              <a:rPr lang="en-US" dirty="0"/>
              <a:t>there is no existing system, you might be able to look at user interfaces of similar products</a:t>
            </a:r>
          </a:p>
        </p:txBody>
      </p:sp>
    </p:spTree>
    <p:extLst>
      <p:ext uri="{BB962C8B-B14F-4D97-AF65-F5344CB8AC3E}">
        <p14:creationId xmlns:p14="http://schemas.microsoft.com/office/powerpoint/2010/main" val="197481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smtClean="0"/>
              <a:t>Remaining topics:</a:t>
            </a:r>
          </a:p>
          <a:p>
            <a:pPr marL="0" indent="0" algn="ctr">
              <a:buNone/>
            </a:pPr>
            <a:r>
              <a:rPr lang="en-US" dirty="0" smtClean="0"/>
              <a:t>Home study</a:t>
            </a:r>
            <a:endParaRPr lang="en-US" dirty="0"/>
          </a:p>
        </p:txBody>
      </p:sp>
    </p:spTree>
    <p:extLst>
      <p:ext uri="{BB962C8B-B14F-4D97-AF65-F5344CB8AC3E}">
        <p14:creationId xmlns:p14="http://schemas.microsoft.com/office/powerpoint/2010/main" val="281291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The heart of requirements development is </a:t>
            </a:r>
            <a:r>
              <a:rPr lang="en-US" i="1" dirty="0"/>
              <a:t>elicitation</a:t>
            </a:r>
            <a:r>
              <a:rPr lang="en-US" dirty="0"/>
              <a:t>, the process of identifying the needs and constraints of the various stakeholders for a software </a:t>
            </a:r>
            <a:r>
              <a:rPr lang="en-US" dirty="0" smtClean="0"/>
              <a:t>system.</a:t>
            </a:r>
          </a:p>
          <a:p>
            <a:pPr algn="just"/>
            <a:r>
              <a:rPr lang="en-US" dirty="0" smtClean="0"/>
              <a:t>Elicitation </a:t>
            </a:r>
            <a:r>
              <a:rPr lang="en-US" dirty="0"/>
              <a:t>is not the same as “gathering requirements.” Nor is it a simple matter of transcribing exactly what users say. </a:t>
            </a:r>
            <a:endParaRPr lang="en-US" dirty="0" smtClean="0"/>
          </a:p>
          <a:p>
            <a:pPr algn="just"/>
            <a:r>
              <a:rPr lang="en-US" dirty="0" smtClean="0"/>
              <a:t>Elicitation </a:t>
            </a:r>
            <a:r>
              <a:rPr lang="en-US" dirty="0"/>
              <a:t>is a collaborative and analytical process that includes activities to collect, discover, extract, and define requirements. </a:t>
            </a:r>
            <a:endParaRPr lang="en-US" dirty="0" smtClean="0"/>
          </a:p>
          <a:p>
            <a:pPr algn="just"/>
            <a:r>
              <a:rPr lang="en-US" dirty="0" smtClean="0"/>
              <a:t>Elicitation </a:t>
            </a:r>
            <a:r>
              <a:rPr lang="en-US" dirty="0"/>
              <a:t>is used to discover business, user, functional, and nonfunctional requirements, along with other types of information. Requirements elicitation is perhaps the most challenging, critical, error-prone, and communication-intensive aspect of software development</a:t>
            </a:r>
          </a:p>
        </p:txBody>
      </p:sp>
    </p:spTree>
    <p:extLst>
      <p:ext uri="{BB962C8B-B14F-4D97-AF65-F5344CB8AC3E}">
        <p14:creationId xmlns:p14="http://schemas.microsoft.com/office/powerpoint/2010/main" val="1084621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elicitation techniques</a:t>
            </a:r>
            <a:endParaRPr lang="en-US" dirty="0"/>
          </a:p>
        </p:txBody>
      </p:sp>
      <p:sp>
        <p:nvSpPr>
          <p:cNvPr id="3" name="Content Placeholder 2"/>
          <p:cNvSpPr>
            <a:spLocks noGrp="1"/>
          </p:cNvSpPr>
          <p:nvPr>
            <p:ph idx="1"/>
          </p:nvPr>
        </p:nvSpPr>
        <p:spPr/>
        <p:txBody>
          <a:bodyPr/>
          <a:lstStyle/>
          <a:p>
            <a:pPr algn="just"/>
            <a:r>
              <a:rPr lang="en-US" dirty="0"/>
              <a:t>Numerous elicitation techniques can be employed on software projects. </a:t>
            </a:r>
            <a:endParaRPr lang="en-US" dirty="0" smtClean="0"/>
          </a:p>
          <a:p>
            <a:pPr algn="just"/>
            <a:r>
              <a:rPr lang="en-US" dirty="0" smtClean="0"/>
              <a:t>In </a:t>
            </a:r>
            <a:r>
              <a:rPr lang="en-US" dirty="0"/>
              <a:t>fact, no project team should expect to use only one elicitation technique. </a:t>
            </a:r>
            <a:endParaRPr lang="en-US" dirty="0" smtClean="0"/>
          </a:p>
          <a:p>
            <a:pPr algn="just"/>
            <a:r>
              <a:rPr lang="en-US" dirty="0" smtClean="0"/>
              <a:t>There </a:t>
            </a:r>
            <a:r>
              <a:rPr lang="en-US" dirty="0"/>
              <a:t>are always many types of information to be discovered, and different stakeholders will prefer different approaches </a:t>
            </a:r>
          </a:p>
        </p:txBody>
      </p:sp>
    </p:spTree>
    <p:extLst>
      <p:ext uri="{BB962C8B-B14F-4D97-AF65-F5344CB8AC3E}">
        <p14:creationId xmlns:p14="http://schemas.microsoft.com/office/powerpoint/2010/main" val="4262957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Elicitation techniques include both facilitated activities, in which you interact with stakeholders to elicit requirements, and independent activities, in which you work on your own to discover information. </a:t>
            </a:r>
            <a:endParaRPr lang="en-US" dirty="0" smtClean="0"/>
          </a:p>
          <a:p>
            <a:pPr algn="just"/>
            <a:r>
              <a:rPr lang="en-US" dirty="0" smtClean="0"/>
              <a:t>Facilitated </a:t>
            </a:r>
            <a:r>
              <a:rPr lang="en-US" dirty="0"/>
              <a:t>activities primarily focus on discovering business and user requirements. Working directly with users is necessary because user requirements encompass the tasks that users need to accomplish with the system. </a:t>
            </a:r>
          </a:p>
        </p:txBody>
      </p:sp>
    </p:spTree>
    <p:extLst>
      <p:ext uri="{BB962C8B-B14F-4D97-AF65-F5344CB8AC3E}">
        <p14:creationId xmlns:p14="http://schemas.microsoft.com/office/powerpoint/2010/main" val="1820050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Interviews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most obvious way to find out what the users of a software system need is to ask them. </a:t>
            </a:r>
            <a:endParaRPr lang="en-US" dirty="0" smtClean="0"/>
          </a:p>
          <a:p>
            <a:pPr algn="just"/>
            <a:r>
              <a:rPr lang="en-US" dirty="0" smtClean="0"/>
              <a:t>Interviews </a:t>
            </a:r>
            <a:r>
              <a:rPr lang="en-US" dirty="0"/>
              <a:t>are a traditional source of requirements input for both commercial products and information systems, across all software development </a:t>
            </a:r>
            <a:r>
              <a:rPr lang="en-US" dirty="0" smtClean="0"/>
              <a:t>approaches.</a:t>
            </a:r>
          </a:p>
          <a:p>
            <a:pPr algn="just"/>
            <a:r>
              <a:rPr lang="en-US" dirty="0" smtClean="0"/>
              <a:t>Most </a:t>
            </a:r>
            <a:r>
              <a:rPr lang="en-US" dirty="0"/>
              <a:t>BAs will facilitate some form of individual or small-group interviews to elicit requirements on their projects. </a:t>
            </a:r>
            <a:endParaRPr lang="en-US" dirty="0" smtClean="0"/>
          </a:p>
          <a:p>
            <a:pPr algn="just"/>
            <a:r>
              <a:rPr lang="en-US" dirty="0" smtClean="0"/>
              <a:t>Agile </a:t>
            </a:r>
            <a:r>
              <a:rPr lang="en-US" dirty="0"/>
              <a:t>projects make extensive use of interviews as a mechanism to get direct user involvement. </a:t>
            </a:r>
            <a:endParaRPr lang="en-US" dirty="0" smtClean="0"/>
          </a:p>
          <a:p>
            <a:pPr algn="just"/>
            <a:r>
              <a:rPr lang="en-US" dirty="0" smtClean="0"/>
              <a:t>Interviews </a:t>
            </a:r>
            <a:r>
              <a:rPr lang="en-US" dirty="0"/>
              <a:t>are easier to schedule and lead than large-group activities such as requirements workshops.</a:t>
            </a:r>
          </a:p>
        </p:txBody>
      </p:sp>
    </p:spTree>
    <p:extLst>
      <p:ext uri="{BB962C8B-B14F-4D97-AF65-F5344CB8AC3E}">
        <p14:creationId xmlns:p14="http://schemas.microsoft.com/office/powerpoint/2010/main" val="2649665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few suggestions for conducting interviews </a:t>
            </a:r>
            <a:r>
              <a:rPr lang="en-US" dirty="0" smtClean="0"/>
              <a:t>follow:</a:t>
            </a:r>
          </a:p>
          <a:p>
            <a:pPr lvl="1" algn="just"/>
            <a:r>
              <a:rPr lang="en-US" dirty="0" smtClean="0"/>
              <a:t> </a:t>
            </a:r>
            <a:r>
              <a:rPr lang="en-US" b="1" dirty="0"/>
              <a:t>Establish </a:t>
            </a:r>
            <a:r>
              <a:rPr lang="en-US" b="1" dirty="0" smtClean="0"/>
              <a:t>rapport: </a:t>
            </a:r>
            <a:r>
              <a:rPr lang="en-US" dirty="0"/>
              <a:t>To begin an interview, introduce yourself if the attendees don’t already know you, review the agenda, remind attendees of the session objectives, and address any preliminary </a:t>
            </a:r>
            <a:r>
              <a:rPr lang="en-US" dirty="0" smtClean="0"/>
              <a:t>questions </a:t>
            </a:r>
            <a:r>
              <a:rPr lang="en-US" dirty="0"/>
              <a:t>or concerns attendees have</a:t>
            </a:r>
            <a:r>
              <a:rPr lang="en-US" dirty="0" smtClean="0"/>
              <a:t>.</a:t>
            </a:r>
          </a:p>
          <a:p>
            <a:pPr lvl="1" algn="just"/>
            <a:r>
              <a:rPr lang="en-US" b="1" dirty="0"/>
              <a:t>Stay in scope </a:t>
            </a:r>
            <a:r>
              <a:rPr lang="en-US" dirty="0"/>
              <a:t>As with any elicitation session, keep the discussion focused on its objective. Even when you are talking with just one person or a small group, there’s a chance the interview will go off topic.</a:t>
            </a:r>
          </a:p>
        </p:txBody>
      </p:sp>
    </p:spTree>
    <p:extLst>
      <p:ext uri="{BB962C8B-B14F-4D97-AF65-F5344CB8AC3E}">
        <p14:creationId xmlns:p14="http://schemas.microsoft.com/office/powerpoint/2010/main" val="286057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lvl="1" algn="just"/>
            <a:r>
              <a:rPr lang="en-US" b="1" dirty="0"/>
              <a:t>Prepare questions and straw man models ahead of time </a:t>
            </a:r>
            <a:r>
              <a:rPr lang="en-US" dirty="0"/>
              <a:t>Prepare for interviews by drafting any materials you can beforehand, such as a list of questions to guide the conversation. Draft materials will give your users a starting point to think </a:t>
            </a:r>
            <a:r>
              <a:rPr lang="en-US" dirty="0" smtClean="0"/>
              <a:t>from.</a:t>
            </a:r>
          </a:p>
          <a:p>
            <a:pPr lvl="1" algn="just"/>
            <a:r>
              <a:rPr lang="en-US" b="1" dirty="0"/>
              <a:t>Suggest ideas </a:t>
            </a:r>
            <a:r>
              <a:rPr lang="en-US" dirty="0"/>
              <a:t>Rather than simply transcribing what customers say, a creative BA proposes ideas and alternatives during elicitation. Sometimes users don’t realize the capabilities developers can provide; they might get excited when you suggest functionality that will make the system especially valuable. </a:t>
            </a:r>
          </a:p>
        </p:txBody>
      </p:sp>
    </p:spTree>
    <p:extLst>
      <p:ext uri="{BB962C8B-B14F-4D97-AF65-F5344CB8AC3E}">
        <p14:creationId xmlns:p14="http://schemas.microsoft.com/office/powerpoint/2010/main" val="1981548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TotalTime>
  <Words>2081</Words>
  <Application>Microsoft Office PowerPoint</Application>
  <PresentationFormat>On-screen Show (4:3)</PresentationFormat>
  <Paragraphs>117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Segoe</vt:lpstr>
      <vt:lpstr>Times New Roman</vt:lpstr>
      <vt:lpstr>Office Theme</vt:lpstr>
      <vt:lpstr>Software Requirements Engineering</vt:lpstr>
      <vt:lpstr>PowerPoint Presentation</vt:lpstr>
      <vt:lpstr>Agenda</vt:lpstr>
      <vt:lpstr>Cont..</vt:lpstr>
      <vt:lpstr>Requirements elicitation techniques</vt:lpstr>
      <vt:lpstr>Cont..</vt:lpstr>
      <vt:lpstr>Interviews</vt:lpstr>
      <vt:lpstr>Cont..</vt:lpstr>
      <vt:lpstr>Cont..</vt:lpstr>
      <vt:lpstr>Cont..</vt:lpstr>
      <vt:lpstr>Workshops</vt:lpstr>
      <vt:lpstr>Cont..</vt:lpstr>
      <vt:lpstr>Cont..</vt:lpstr>
      <vt:lpstr>Cont..</vt:lpstr>
      <vt:lpstr>Cont..</vt:lpstr>
      <vt:lpstr>PowerPoint Presentation</vt:lpstr>
      <vt:lpstr>Cont..</vt:lpstr>
      <vt:lpstr>Cont..</vt:lpstr>
      <vt:lpstr>Cont..</vt:lpstr>
      <vt:lpstr>PowerPoint Presentation</vt:lpstr>
      <vt:lpstr>Focus groups</vt:lpstr>
      <vt:lpstr>Cont..</vt:lpstr>
      <vt:lpstr>Observations</vt:lpstr>
      <vt:lpstr>Cont..</vt:lpstr>
      <vt:lpstr>Cont..</vt:lpstr>
      <vt:lpstr>Cont..</vt:lpstr>
      <vt:lpstr>Questionnaires</vt:lpstr>
      <vt:lpstr>Cont..</vt:lpstr>
      <vt:lpstr>Cont..</vt:lpstr>
      <vt:lpstr>Cont..</vt:lpstr>
      <vt:lpstr>System interface analysis</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OK</cp:lastModifiedBy>
  <cp:revision>44</cp:revision>
  <dcterms:created xsi:type="dcterms:W3CDTF">2017-02-18T04:35:16Z</dcterms:created>
  <dcterms:modified xsi:type="dcterms:W3CDTF">2018-05-18T04:58:20Z</dcterms:modified>
</cp:coreProperties>
</file>