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93483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6684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25520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96750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0F647C-5305-4458-A442-E88FBD29D2EB}"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5099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F647C-5305-4458-A442-E88FBD29D2EB}"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18744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0F647C-5305-4458-A442-E88FBD29D2EB}"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70588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0F647C-5305-4458-A442-E88FBD29D2EB}" type="datetimeFigureOut">
              <a:rPr lang="en-US" smtClean="0"/>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76627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F647C-5305-4458-A442-E88FBD29D2EB}" type="datetimeFigureOut">
              <a:rPr lang="en-US" smtClean="0"/>
              <a:t>11/30/2017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54782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F647C-5305-4458-A442-E88FBD29D2EB}"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44540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F647C-5305-4458-A442-E88FBD29D2EB}"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5855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F647C-5305-4458-A442-E88FBD29D2EB}" type="datetimeFigureOut">
              <a:rPr lang="en-US" smtClean="0"/>
              <a:t>11/30/2017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3F630-EDB4-4719-A0AA-067CC114C37D}" type="slidenum">
              <a:rPr lang="en-US" smtClean="0"/>
              <a:t>‹#›</a:t>
            </a:fld>
            <a:endParaRPr lang="en-US"/>
          </a:p>
        </p:txBody>
      </p:sp>
    </p:spTree>
    <p:extLst>
      <p:ext uri="{BB962C8B-B14F-4D97-AF65-F5344CB8AC3E}">
        <p14:creationId xmlns:p14="http://schemas.microsoft.com/office/powerpoint/2010/main" val="810969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b="1" dirty="0" smtClean="0"/>
              <a:t>Software Requirements Engineering</a:t>
            </a:r>
            <a:endParaRPr lang="en-US" b="1" dirty="0"/>
          </a:p>
        </p:txBody>
      </p:sp>
      <p:sp>
        <p:nvSpPr>
          <p:cNvPr id="3" name="Subtitle 2"/>
          <p:cNvSpPr>
            <a:spLocks noGrp="1"/>
          </p:cNvSpPr>
          <p:nvPr>
            <p:ph type="subTitle" idx="1"/>
          </p:nvPr>
        </p:nvSpPr>
        <p:spPr>
          <a:xfrm>
            <a:off x="1143000" y="2667000"/>
            <a:ext cx="6400800" cy="2362200"/>
          </a:xfrm>
        </p:spPr>
        <p:txBody>
          <a:bodyPr>
            <a:normAutofit fontScale="92500" lnSpcReduction="20000"/>
          </a:bodyPr>
          <a:lstStyle/>
          <a:p>
            <a:r>
              <a:rPr lang="en-US" dirty="0" smtClean="0">
                <a:solidFill>
                  <a:schemeClr val="tx1"/>
                </a:solidFill>
              </a:rPr>
              <a:t>By</a:t>
            </a:r>
          </a:p>
          <a:p>
            <a:r>
              <a:rPr lang="en-US" dirty="0" err="1" smtClean="0">
                <a:solidFill>
                  <a:schemeClr val="tx1"/>
                </a:solidFill>
              </a:rPr>
              <a:t>Abid</a:t>
            </a:r>
            <a:r>
              <a:rPr lang="en-US" dirty="0" smtClean="0">
                <a:solidFill>
                  <a:schemeClr val="tx1"/>
                </a:solidFill>
              </a:rPr>
              <a:t> Ali</a:t>
            </a:r>
          </a:p>
          <a:p>
            <a:r>
              <a:rPr lang="en-US" dirty="0" smtClean="0">
                <a:solidFill>
                  <a:schemeClr val="tx1"/>
                </a:solidFill>
              </a:rPr>
              <a:t>BS Software Engineering </a:t>
            </a:r>
          </a:p>
          <a:p>
            <a:r>
              <a:rPr lang="en-US" dirty="0">
                <a:solidFill>
                  <a:schemeClr val="tx1"/>
                </a:solidFill>
              </a:rPr>
              <a:t>5</a:t>
            </a:r>
            <a:r>
              <a:rPr lang="en-US" baseline="30000" dirty="0" smtClean="0">
                <a:solidFill>
                  <a:schemeClr val="tx1"/>
                </a:solidFill>
              </a:rPr>
              <a:t>th</a:t>
            </a:r>
            <a:endParaRPr lang="en-US" dirty="0" smtClean="0">
              <a:solidFill>
                <a:schemeClr val="tx1"/>
              </a:solidFill>
            </a:endParaRPr>
          </a:p>
          <a:p>
            <a:r>
              <a:rPr lang="en-US" dirty="0" smtClean="0">
                <a:solidFill>
                  <a:schemeClr val="tx1"/>
                </a:solidFill>
              </a:rPr>
              <a:t>Lecture #13</a:t>
            </a:r>
          </a:p>
          <a:p>
            <a:endParaRPr lang="en-US" b="1" dirty="0"/>
          </a:p>
        </p:txBody>
      </p:sp>
    </p:spTree>
    <p:extLst>
      <p:ext uri="{BB962C8B-B14F-4D97-AF65-F5344CB8AC3E}">
        <p14:creationId xmlns:p14="http://schemas.microsoft.com/office/powerpoint/2010/main" val="351954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Preparing for elicitation</a:t>
            </a:r>
            <a:endParaRPr lang="en-US" dirty="0"/>
          </a:p>
        </p:txBody>
      </p:sp>
      <p:sp>
        <p:nvSpPr>
          <p:cNvPr id="3" name="Content Placeholder 2"/>
          <p:cNvSpPr>
            <a:spLocks noGrp="1"/>
          </p:cNvSpPr>
          <p:nvPr>
            <p:ph idx="1"/>
          </p:nvPr>
        </p:nvSpPr>
        <p:spPr/>
        <p:txBody>
          <a:bodyPr/>
          <a:lstStyle/>
          <a:p>
            <a:pPr algn="just"/>
            <a:r>
              <a:rPr lang="en-US" dirty="0"/>
              <a:t>Facilitated elicitation sessions require preparation to make the best use of everyone’s time. The larger the group participating in the session, the more important preparation is. Figure 7-4 highlights the activities to prepare for a single requirements elicitation session.</a:t>
            </a:r>
          </a:p>
        </p:txBody>
      </p:sp>
    </p:spTree>
    <p:extLst>
      <p:ext uri="{BB962C8B-B14F-4D97-AF65-F5344CB8AC3E}">
        <p14:creationId xmlns:p14="http://schemas.microsoft.com/office/powerpoint/2010/main" val="279301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828800"/>
            <a:ext cx="786765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687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Plan session scope and </a:t>
            </a:r>
            <a:r>
              <a:rPr lang="en-US" b="1" dirty="0" smtClean="0"/>
              <a:t>agenda:</a:t>
            </a:r>
          </a:p>
          <a:p>
            <a:pPr lvl="1" algn="just"/>
            <a:r>
              <a:rPr lang="en-US" b="1" dirty="0" smtClean="0"/>
              <a:t> </a:t>
            </a:r>
            <a:r>
              <a:rPr lang="en-US" dirty="0"/>
              <a:t>Decide on the scope of the elicitation session, taking into account how much time is available. </a:t>
            </a:r>
            <a:endParaRPr lang="en-US" dirty="0" smtClean="0"/>
          </a:p>
          <a:p>
            <a:pPr lvl="1" algn="just"/>
            <a:r>
              <a:rPr lang="en-US" dirty="0" smtClean="0"/>
              <a:t>You </a:t>
            </a:r>
            <a:r>
              <a:rPr lang="en-US" dirty="0"/>
              <a:t>might define the session scope by using a set of topics or questions, or you might list a specific set of process flows or use cases to be explored. </a:t>
            </a:r>
            <a:endParaRPr lang="en-US" dirty="0" smtClean="0"/>
          </a:p>
          <a:p>
            <a:pPr algn="just"/>
            <a:r>
              <a:rPr lang="en-US" b="1" dirty="0"/>
              <a:t>Prepare </a:t>
            </a:r>
            <a:r>
              <a:rPr lang="en-US" b="1" dirty="0" smtClean="0"/>
              <a:t>resources:</a:t>
            </a:r>
          </a:p>
          <a:p>
            <a:pPr lvl="1" algn="just"/>
            <a:r>
              <a:rPr lang="en-US" b="1" dirty="0" smtClean="0"/>
              <a:t> </a:t>
            </a:r>
            <a:r>
              <a:rPr lang="en-US" dirty="0"/>
              <a:t>Schedule the physical resources needed, such as rooms, projectors, teleconference numbers, and videoconferencing equipment. </a:t>
            </a:r>
            <a:endParaRPr lang="en-US" dirty="0" smtClean="0"/>
          </a:p>
          <a:p>
            <a:pPr lvl="1" algn="just"/>
            <a:r>
              <a:rPr lang="en-US" dirty="0" smtClean="0"/>
              <a:t>Also</a:t>
            </a:r>
            <a:r>
              <a:rPr lang="en-US" dirty="0"/>
              <a:t>, schedule the participants, being sensitive to time zone differences if you are not all in the same location </a:t>
            </a:r>
          </a:p>
        </p:txBody>
      </p:sp>
    </p:spTree>
    <p:extLst>
      <p:ext uri="{BB962C8B-B14F-4D97-AF65-F5344CB8AC3E}">
        <p14:creationId xmlns:p14="http://schemas.microsoft.com/office/powerpoint/2010/main" val="241702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Learn about the stakeholders </a:t>
            </a:r>
            <a:endParaRPr lang="en-US" b="1" dirty="0" smtClean="0"/>
          </a:p>
          <a:p>
            <a:pPr lvl="1" algn="just"/>
            <a:r>
              <a:rPr lang="en-US" dirty="0" smtClean="0"/>
              <a:t>Identify </a:t>
            </a:r>
            <a:r>
              <a:rPr lang="en-US" dirty="0"/>
              <a:t>the relevant stakeholders for the session (see Chapter 6, “Finding the voice of the user”). Learn about the stakeholders’ cultural and regional preferences </a:t>
            </a:r>
            <a:r>
              <a:rPr lang="en-US" dirty="0" smtClean="0"/>
              <a:t>for </a:t>
            </a:r>
            <a:r>
              <a:rPr lang="en-US" dirty="0"/>
              <a:t>meetings. </a:t>
            </a:r>
            <a:endParaRPr lang="en-US" dirty="0" smtClean="0"/>
          </a:p>
          <a:p>
            <a:pPr algn="just"/>
            <a:r>
              <a:rPr lang="en-US" b="1" dirty="0"/>
              <a:t>Prepare questions </a:t>
            </a:r>
            <a:endParaRPr lang="en-US" b="1" dirty="0" smtClean="0"/>
          </a:p>
          <a:p>
            <a:pPr lvl="1" algn="just"/>
            <a:r>
              <a:rPr lang="en-US" dirty="0" smtClean="0"/>
              <a:t>Go </a:t>
            </a:r>
            <a:r>
              <a:rPr lang="en-US" dirty="0"/>
              <a:t>into every facilitated elicitation session with a set of prepared questions. Use areas of uncertainty in straw man models (described in the next section) as a source of questions. </a:t>
            </a:r>
            <a:endParaRPr lang="en-US" dirty="0" smtClean="0"/>
          </a:p>
          <a:p>
            <a:pPr lvl="1" algn="just"/>
            <a:r>
              <a:rPr lang="en-US" dirty="0" smtClean="0"/>
              <a:t>If </a:t>
            </a:r>
            <a:r>
              <a:rPr lang="en-US" dirty="0"/>
              <a:t>you are preparing for an interview or workshop, use results from other elicitation techniques to identify unresolved questions. </a:t>
            </a:r>
            <a:endParaRPr lang="en-US" dirty="0" smtClean="0"/>
          </a:p>
          <a:p>
            <a:pPr lvl="1" algn="just"/>
            <a:r>
              <a:rPr lang="en-US" dirty="0" smtClean="0"/>
              <a:t>There </a:t>
            </a:r>
            <a:r>
              <a:rPr lang="en-US" dirty="0"/>
              <a:t>are many sources of suggested questions for elicitation (</a:t>
            </a:r>
            <a:r>
              <a:rPr lang="en-US" dirty="0" err="1"/>
              <a:t>Wiegers</a:t>
            </a:r>
            <a:r>
              <a:rPr lang="en-US" dirty="0"/>
              <a:t> 2006; Miller 2009</a:t>
            </a:r>
            <a:r>
              <a:rPr lang="en-US" dirty="0" smtClean="0"/>
              <a:t>).</a:t>
            </a:r>
            <a:endParaRPr lang="en-US" dirty="0"/>
          </a:p>
        </p:txBody>
      </p:sp>
    </p:spTree>
    <p:extLst>
      <p:ext uri="{BB962C8B-B14F-4D97-AF65-F5344CB8AC3E}">
        <p14:creationId xmlns:p14="http://schemas.microsoft.com/office/powerpoint/2010/main" val="3437286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Performing elicitation activities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81201"/>
            <a:ext cx="723899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362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lstStyle/>
          <a:p>
            <a:pPr algn="just"/>
            <a:r>
              <a:rPr lang="en-US" dirty="0"/>
              <a:t>Executing the elicitation activity itself is relatively obvious—if you are interviewing, you talk to people; if you are performing document analysis, you read the </a:t>
            </a:r>
            <a:r>
              <a:rPr lang="en-US" dirty="0" smtClean="0"/>
              <a:t>document.</a:t>
            </a:r>
          </a:p>
          <a:p>
            <a:pPr algn="just"/>
            <a:r>
              <a:rPr lang="en-US" dirty="0" smtClean="0"/>
              <a:t>However</a:t>
            </a:r>
            <a:r>
              <a:rPr lang="en-US" dirty="0"/>
              <a:t>, when facilitating an elicitation activity, the following tips might be useful.</a:t>
            </a:r>
          </a:p>
        </p:txBody>
      </p:sp>
    </p:spTree>
    <p:extLst>
      <p:ext uri="{BB962C8B-B14F-4D97-AF65-F5344CB8AC3E}">
        <p14:creationId xmlns:p14="http://schemas.microsoft.com/office/powerpoint/2010/main" val="152173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lnSpcReduction="10000"/>
          </a:bodyPr>
          <a:lstStyle/>
          <a:p>
            <a:r>
              <a:rPr lang="en-US" b="1" dirty="0"/>
              <a:t>Educate stakeholders </a:t>
            </a:r>
            <a:endParaRPr lang="en-US" b="1" dirty="0" smtClean="0"/>
          </a:p>
          <a:p>
            <a:pPr lvl="1" algn="just"/>
            <a:r>
              <a:rPr lang="en-US" dirty="0" smtClean="0"/>
              <a:t>Teach </a:t>
            </a:r>
            <a:r>
              <a:rPr lang="en-US" dirty="0"/>
              <a:t>your stakeholders about your elicitation approach and why you chose it. </a:t>
            </a:r>
            <a:endParaRPr lang="en-US" dirty="0" smtClean="0"/>
          </a:p>
          <a:p>
            <a:pPr lvl="1" algn="just"/>
            <a:r>
              <a:rPr lang="en-US" dirty="0" smtClean="0"/>
              <a:t>Explain </a:t>
            </a:r>
            <a:r>
              <a:rPr lang="en-US" dirty="0"/>
              <a:t>the exploration techniques you’ll be using, such as use cases or process flows, and how they can help stakeholders provide better requirements. </a:t>
            </a:r>
            <a:endParaRPr lang="en-US" dirty="0" smtClean="0"/>
          </a:p>
          <a:p>
            <a:pPr lvl="1" algn="just"/>
            <a:r>
              <a:rPr lang="en-US" dirty="0" smtClean="0"/>
              <a:t>Also </a:t>
            </a:r>
            <a:r>
              <a:rPr lang="en-US" dirty="0"/>
              <a:t>describe how you will capture their information and send them materials for review after the session.</a:t>
            </a:r>
          </a:p>
        </p:txBody>
      </p:sp>
    </p:spTree>
    <p:extLst>
      <p:ext uri="{BB962C8B-B14F-4D97-AF65-F5344CB8AC3E}">
        <p14:creationId xmlns:p14="http://schemas.microsoft.com/office/powerpoint/2010/main" val="2832681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a:bodyPr>
          <a:lstStyle/>
          <a:p>
            <a:r>
              <a:rPr lang="en-US" b="1" dirty="0"/>
              <a:t>Take good notes </a:t>
            </a:r>
            <a:endParaRPr lang="en-US" b="1" dirty="0" smtClean="0"/>
          </a:p>
          <a:p>
            <a:pPr lvl="1" algn="just"/>
            <a:r>
              <a:rPr lang="en-US" dirty="0" smtClean="0"/>
              <a:t>Assign </a:t>
            </a:r>
            <a:r>
              <a:rPr lang="en-US" dirty="0"/>
              <a:t>someone who isn’t actively participating in the discussion to be the scribe, responsible for taking accurate notes. </a:t>
            </a:r>
            <a:endParaRPr lang="en-US" dirty="0" smtClean="0"/>
          </a:p>
          <a:p>
            <a:pPr lvl="1" algn="just"/>
            <a:r>
              <a:rPr lang="en-US" dirty="0" smtClean="0"/>
              <a:t>Session </a:t>
            </a:r>
            <a:r>
              <a:rPr lang="en-US" dirty="0"/>
              <a:t>notes should contain an attendee list, invitees who did not attend, decisions made, actions to be taken and who is responsible for each, outstanding issues, and the high points of key discussions.</a:t>
            </a:r>
          </a:p>
        </p:txBody>
      </p:sp>
    </p:spTree>
    <p:extLst>
      <p:ext uri="{BB962C8B-B14F-4D97-AF65-F5344CB8AC3E}">
        <p14:creationId xmlns:p14="http://schemas.microsoft.com/office/powerpoint/2010/main" val="2448178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Exploit the physical space </a:t>
            </a:r>
            <a:endParaRPr lang="en-US" b="1" dirty="0" smtClean="0"/>
          </a:p>
          <a:p>
            <a:pPr lvl="1" algn="just"/>
            <a:r>
              <a:rPr lang="en-US" dirty="0" smtClean="0"/>
              <a:t>Most </a:t>
            </a:r>
            <a:r>
              <a:rPr lang="en-US" dirty="0"/>
              <a:t>rooms have four walls, so use them during facilitation to draw diagrams or create lists. If there aren’t whiteboards available, attach big sheets of paper to the walls. </a:t>
            </a:r>
            <a:endParaRPr lang="en-US" dirty="0" smtClean="0"/>
          </a:p>
          <a:p>
            <a:pPr lvl="1" algn="just"/>
            <a:r>
              <a:rPr lang="en-US" dirty="0" smtClean="0"/>
              <a:t>Have </a:t>
            </a:r>
            <a:r>
              <a:rPr lang="en-US" dirty="0"/>
              <a:t>sticky notes and markers available. Invite other participants to get up and contribute to the wall as well; moving around helps to keep people </a:t>
            </a:r>
            <a:r>
              <a:rPr lang="en-US" dirty="0" smtClean="0"/>
              <a:t>engaged.</a:t>
            </a:r>
          </a:p>
          <a:p>
            <a:pPr lvl="1" algn="just"/>
            <a:r>
              <a:rPr lang="en-US" dirty="0" err="1" smtClean="0"/>
              <a:t>Gottesdiener</a:t>
            </a:r>
            <a:r>
              <a:rPr lang="en-US" dirty="0" smtClean="0"/>
              <a:t> </a:t>
            </a:r>
            <a:r>
              <a:rPr lang="en-US" dirty="0"/>
              <a:t>(2002) refers to this technique as the “Wall of Wonder” collaboration pattern. </a:t>
            </a:r>
            <a:endParaRPr lang="en-US" dirty="0" smtClean="0"/>
          </a:p>
          <a:p>
            <a:pPr lvl="1" algn="just"/>
            <a:r>
              <a:rPr lang="en-US" dirty="0" smtClean="0"/>
              <a:t>If </a:t>
            </a:r>
            <a:r>
              <a:rPr lang="en-US" dirty="0"/>
              <a:t>there are existing artifacts to look at (such as straw man models, existing requirements, or existing systems), project them on the wall.</a:t>
            </a:r>
          </a:p>
        </p:txBody>
      </p:sp>
    </p:spTree>
    <p:extLst>
      <p:ext uri="{BB962C8B-B14F-4D97-AF65-F5344CB8AC3E}">
        <p14:creationId xmlns:p14="http://schemas.microsoft.com/office/powerpoint/2010/main" val="183756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Following up after elicitation</a:t>
            </a:r>
            <a:endParaRPr lang="en-US"/>
          </a:p>
        </p:txBody>
      </p:sp>
      <p:sp>
        <p:nvSpPr>
          <p:cNvPr id="3" name="Content Placeholder 2"/>
          <p:cNvSpPr>
            <a:spLocks noGrp="1"/>
          </p:cNvSpPr>
          <p:nvPr>
            <p:ph idx="1"/>
          </p:nvPr>
        </p:nvSpPr>
        <p:spPr/>
        <p:txBody>
          <a:bodyPr/>
          <a:lstStyle/>
          <a:p>
            <a:pPr algn="just"/>
            <a:r>
              <a:rPr lang="en-US" dirty="0"/>
              <a:t>After each elicitation activity is complete, there’s still a lot to do. </a:t>
            </a:r>
            <a:endParaRPr lang="en-US" dirty="0" smtClean="0"/>
          </a:p>
          <a:p>
            <a:pPr algn="just"/>
            <a:r>
              <a:rPr lang="en-US" dirty="0" smtClean="0"/>
              <a:t>You </a:t>
            </a:r>
            <a:r>
              <a:rPr lang="en-US" dirty="0"/>
              <a:t>need to organize and share your notes, document open issues, and classify the newly gathered information. </a:t>
            </a:r>
            <a:endParaRPr lang="en-US" dirty="0" smtClean="0"/>
          </a:p>
          <a:p>
            <a:pPr algn="just"/>
            <a:r>
              <a:rPr lang="en-US" dirty="0" smtClean="0"/>
              <a:t>Figure </a:t>
            </a:r>
            <a:r>
              <a:rPr lang="en-US" dirty="0"/>
              <a:t>7-6 highlights the activities to follow up after a single requirements elicitation session.</a:t>
            </a:r>
          </a:p>
        </p:txBody>
      </p:sp>
    </p:spTree>
    <p:extLst>
      <p:ext uri="{BB962C8B-B14F-4D97-AF65-F5344CB8AC3E}">
        <p14:creationId xmlns:p14="http://schemas.microsoft.com/office/powerpoint/2010/main" val="118038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marR="0">
              <a:spcBef>
                <a:spcPts val="0"/>
              </a:spcBef>
              <a:spcAft>
                <a:spcPts val="0"/>
              </a:spcAft>
            </a:pPr>
            <a:r>
              <a:rPr lang="en-US" dirty="0">
                <a:solidFill>
                  <a:srgbClr val="000000"/>
                </a:solidFill>
                <a:latin typeface="Times New Roman"/>
                <a:ea typeface="Times New Roman"/>
                <a:cs typeface="Times New Roman"/>
              </a:rPr>
              <a:t>Planning elicitation on your project. . . . . . . . . . </a:t>
            </a:r>
            <a:endParaRPr lang="en-US" dirty="0">
              <a:latin typeface="Segoe"/>
              <a:ea typeface="Times New Roman"/>
              <a:cs typeface="Times New Roman"/>
            </a:endParaRPr>
          </a:p>
          <a:p>
            <a:pPr marL="0" marR="0">
              <a:spcBef>
                <a:spcPts val="0"/>
              </a:spcBef>
              <a:spcAft>
                <a:spcPts val="0"/>
              </a:spcAft>
            </a:pPr>
            <a:r>
              <a:rPr lang="en-US" dirty="0">
                <a:solidFill>
                  <a:srgbClr val="000000"/>
                </a:solidFill>
                <a:latin typeface="Times New Roman"/>
                <a:ea typeface="Times New Roman"/>
                <a:cs typeface="Times New Roman"/>
              </a:rPr>
              <a:t>Preparing for elicitation. . . . . . . . . </a:t>
            </a:r>
            <a:r>
              <a:rPr lang="en-US" dirty="0" smtClean="0">
                <a:solidFill>
                  <a:srgbClr val="000000"/>
                </a:solidFill>
                <a:latin typeface="Times New Roman"/>
                <a:ea typeface="Times New Roman"/>
                <a:cs typeface="Times New Roman"/>
              </a:rPr>
              <a:t>.</a:t>
            </a:r>
          </a:p>
          <a:p>
            <a:pPr marL="0" marR="0">
              <a:spcBef>
                <a:spcPts val="0"/>
              </a:spcBef>
              <a:spcAft>
                <a:spcPts val="0"/>
              </a:spcAft>
            </a:pPr>
            <a:r>
              <a:rPr lang="en-US" dirty="0" smtClean="0">
                <a:solidFill>
                  <a:srgbClr val="000000"/>
                </a:solidFill>
                <a:latin typeface="Times New Roman"/>
                <a:ea typeface="Times New Roman"/>
                <a:cs typeface="Times New Roman"/>
              </a:rPr>
              <a:t>Performing </a:t>
            </a:r>
            <a:r>
              <a:rPr lang="en-US" dirty="0">
                <a:solidFill>
                  <a:srgbClr val="000000"/>
                </a:solidFill>
                <a:latin typeface="Times New Roman"/>
                <a:ea typeface="Times New Roman"/>
                <a:cs typeface="Times New Roman"/>
              </a:rPr>
              <a:t>elicitation activities. . . . </a:t>
            </a:r>
          </a:p>
          <a:p>
            <a:pPr marL="0" marR="0">
              <a:spcBef>
                <a:spcPts val="0"/>
              </a:spcBef>
              <a:spcAft>
                <a:spcPts val="0"/>
              </a:spcAft>
            </a:pPr>
            <a:r>
              <a:rPr lang="en-US" dirty="0" smtClean="0">
                <a:solidFill>
                  <a:srgbClr val="000000"/>
                </a:solidFill>
                <a:latin typeface="Times New Roman"/>
                <a:ea typeface="Times New Roman"/>
                <a:cs typeface="Times New Roman"/>
              </a:rPr>
              <a:t>Following </a:t>
            </a:r>
            <a:r>
              <a:rPr lang="en-US" dirty="0">
                <a:solidFill>
                  <a:srgbClr val="000000"/>
                </a:solidFill>
                <a:latin typeface="Times New Roman"/>
                <a:ea typeface="Times New Roman"/>
                <a:cs typeface="Times New Roman"/>
              </a:rPr>
              <a:t>up after elicitation. . . . . </a:t>
            </a:r>
            <a:r>
              <a:rPr lang="en-US" dirty="0" smtClean="0">
                <a:solidFill>
                  <a:srgbClr val="000000"/>
                </a:solidFill>
                <a:latin typeface="Times New Roman"/>
                <a:ea typeface="Times New Roman"/>
                <a:cs typeface="Times New Roman"/>
              </a:rPr>
              <a:t>.</a:t>
            </a:r>
          </a:p>
          <a:p>
            <a:pPr marL="800100" lvl="2">
              <a:spcBef>
                <a:spcPts val="0"/>
              </a:spcBef>
            </a:pPr>
            <a:r>
              <a:rPr lang="en-US" dirty="0" smtClean="0">
                <a:solidFill>
                  <a:srgbClr val="000000"/>
                </a:solidFill>
                <a:latin typeface="Times New Roman"/>
                <a:ea typeface="Times New Roman"/>
                <a:cs typeface="Times New Roman"/>
              </a:rPr>
              <a:t>Organizing </a:t>
            </a:r>
            <a:r>
              <a:rPr lang="en-US" dirty="0">
                <a:solidFill>
                  <a:srgbClr val="000000"/>
                </a:solidFill>
                <a:latin typeface="Times New Roman"/>
                <a:ea typeface="Times New Roman"/>
                <a:cs typeface="Times New Roman"/>
              </a:rPr>
              <a:t>and sharing the </a:t>
            </a:r>
            <a:r>
              <a:rPr lang="en-US" dirty="0" smtClean="0">
                <a:solidFill>
                  <a:srgbClr val="000000"/>
                </a:solidFill>
                <a:latin typeface="Times New Roman"/>
                <a:ea typeface="Times New Roman"/>
                <a:cs typeface="Times New Roman"/>
              </a:rPr>
              <a:t>notes</a:t>
            </a:r>
            <a:r>
              <a:rPr lang="en-US" dirty="0">
                <a:solidFill>
                  <a:srgbClr val="000000"/>
                </a:solidFill>
                <a:latin typeface="Times New Roman"/>
                <a:ea typeface="Times New Roman"/>
              </a:rPr>
              <a:t>. . . . . . . . </a:t>
            </a:r>
            <a:endParaRPr lang="en-US" dirty="0" smtClean="0">
              <a:solidFill>
                <a:srgbClr val="000000"/>
              </a:solidFill>
              <a:latin typeface="Times New Roman"/>
              <a:ea typeface="Times New Roman"/>
              <a:cs typeface="Times New Roman"/>
            </a:endParaRPr>
          </a:p>
          <a:p>
            <a:pPr marL="800100" lvl="2">
              <a:spcBef>
                <a:spcPts val="0"/>
              </a:spcBef>
            </a:pPr>
            <a:r>
              <a:rPr lang="en-US" dirty="0" smtClean="0">
                <a:solidFill>
                  <a:srgbClr val="000000"/>
                </a:solidFill>
                <a:latin typeface="Times New Roman"/>
                <a:ea typeface="Times New Roman"/>
              </a:rPr>
              <a:t>Documenting </a:t>
            </a:r>
            <a:r>
              <a:rPr lang="en-US" dirty="0">
                <a:solidFill>
                  <a:srgbClr val="000000"/>
                </a:solidFill>
                <a:latin typeface="Times New Roman"/>
                <a:ea typeface="Times New Roman"/>
              </a:rPr>
              <a:t>open issues. . . . . . . . . . . . . . . . . </a:t>
            </a:r>
            <a:endParaRPr lang="en-US" dirty="0"/>
          </a:p>
        </p:txBody>
      </p:sp>
    </p:spTree>
    <p:extLst>
      <p:ext uri="{BB962C8B-B14F-4D97-AF65-F5344CB8AC3E}">
        <p14:creationId xmlns:p14="http://schemas.microsoft.com/office/powerpoint/2010/main" val="856814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1"/>
            <a:ext cx="8077200" cy="2209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023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a:bodyPr>
          <a:lstStyle/>
          <a:p>
            <a:r>
              <a:rPr lang="en-US" b="1" dirty="0"/>
              <a:t>Organizing and sharing the </a:t>
            </a:r>
            <a:r>
              <a:rPr lang="en-US" b="1" dirty="0" smtClean="0"/>
              <a:t>notes:</a:t>
            </a:r>
          </a:p>
          <a:p>
            <a:pPr lvl="1" algn="just"/>
            <a:r>
              <a:rPr lang="en-US" dirty="0"/>
              <a:t>If you led an interview or workshop, organizing your notes probably requires more effort than if you organized information as you encountered it during an independent elicitation activity. </a:t>
            </a:r>
            <a:endParaRPr lang="en-US" dirty="0" smtClean="0"/>
          </a:p>
          <a:p>
            <a:pPr lvl="1" algn="just"/>
            <a:r>
              <a:rPr lang="en-US" dirty="0" smtClean="0"/>
              <a:t>Consolidate </a:t>
            </a:r>
            <a:r>
              <a:rPr lang="en-US" dirty="0"/>
              <a:t>your input from multiple sources. Review and update your notes soon after the session is complete, while the content is still fresh in your mind.</a:t>
            </a:r>
          </a:p>
        </p:txBody>
      </p:sp>
    </p:spTree>
    <p:extLst>
      <p:ext uri="{BB962C8B-B14F-4D97-AF65-F5344CB8AC3E}">
        <p14:creationId xmlns:p14="http://schemas.microsoft.com/office/powerpoint/2010/main" val="2504755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b="1" dirty="0"/>
              <a:t>Documenting open </a:t>
            </a:r>
            <a:r>
              <a:rPr lang="en-US" b="1" dirty="0" smtClean="0"/>
              <a:t>issues:</a:t>
            </a:r>
          </a:p>
          <a:p>
            <a:pPr lvl="1" algn="just"/>
            <a:r>
              <a:rPr lang="en-US" dirty="0"/>
              <a:t>During elicitation activities, you might have encountered items that need to be further explored at a later date or knowledge gaps you need to close. </a:t>
            </a:r>
            <a:endParaRPr lang="en-US" dirty="0" smtClean="0"/>
          </a:p>
          <a:p>
            <a:pPr lvl="1" algn="just"/>
            <a:r>
              <a:rPr lang="en-US" dirty="0" smtClean="0"/>
              <a:t>Or </a:t>
            </a:r>
            <a:r>
              <a:rPr lang="en-US" dirty="0"/>
              <a:t>you might have identified new questions while reviewing your notes. </a:t>
            </a:r>
            <a:endParaRPr lang="en-US" dirty="0" smtClean="0"/>
          </a:p>
          <a:p>
            <a:pPr lvl="1" algn="just"/>
            <a:r>
              <a:rPr lang="en-US" dirty="0" smtClean="0"/>
              <a:t>Examine </a:t>
            </a:r>
            <a:r>
              <a:rPr lang="en-US" dirty="0"/>
              <a:t>any parking lots from elicitation sessions for issues that are still open and record them in an issue-tracking </a:t>
            </a:r>
            <a:r>
              <a:rPr lang="en-US" dirty="0" smtClean="0"/>
              <a:t>tool.</a:t>
            </a:r>
          </a:p>
          <a:p>
            <a:pPr lvl="1" algn="just"/>
            <a:r>
              <a:rPr lang="en-US" dirty="0" smtClean="0"/>
              <a:t>For </a:t>
            </a:r>
            <a:r>
              <a:rPr lang="en-US" dirty="0"/>
              <a:t>each issue, record any relevant notes related to resolving the issues, progress already made, an owner, and a due date. </a:t>
            </a:r>
            <a:endParaRPr lang="en-US" dirty="0" smtClean="0"/>
          </a:p>
          <a:p>
            <a:pPr lvl="1" algn="just"/>
            <a:r>
              <a:rPr lang="en-US" dirty="0" smtClean="0"/>
              <a:t>Consider </a:t>
            </a:r>
            <a:r>
              <a:rPr lang="en-US" dirty="0"/>
              <a:t>using the same issue-tracking tool that the development and testing teams use</a:t>
            </a:r>
          </a:p>
        </p:txBody>
      </p:sp>
    </p:spTree>
    <p:extLst>
      <p:ext uri="{BB962C8B-B14F-4D97-AF65-F5344CB8AC3E}">
        <p14:creationId xmlns:p14="http://schemas.microsoft.com/office/powerpoint/2010/main" val="408527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9600" dirty="0" smtClean="0"/>
          </a:p>
          <a:p>
            <a:pPr marL="0" indent="0" algn="ctr">
              <a:buNone/>
            </a:pPr>
            <a:r>
              <a:rPr lang="en-US" sz="9600" b="1" dirty="0" smtClean="0"/>
              <a:t>Thank You</a:t>
            </a:r>
            <a:endParaRPr lang="en-US" sz="9600" b="1" dirty="0"/>
          </a:p>
        </p:txBody>
      </p:sp>
    </p:spTree>
    <p:extLst>
      <p:ext uri="{BB962C8B-B14F-4D97-AF65-F5344CB8AC3E}">
        <p14:creationId xmlns:p14="http://schemas.microsoft.com/office/powerpoint/2010/main" val="245305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Planning elicitation on your project</a:t>
            </a:r>
            <a:endParaRPr lang="en-US" dirty="0"/>
          </a:p>
        </p:txBody>
      </p:sp>
      <p:sp>
        <p:nvSpPr>
          <p:cNvPr id="3" name="Content Placeholder 2"/>
          <p:cNvSpPr>
            <a:spLocks noGrp="1"/>
          </p:cNvSpPr>
          <p:nvPr>
            <p:ph idx="1"/>
          </p:nvPr>
        </p:nvSpPr>
        <p:spPr/>
        <p:txBody>
          <a:bodyPr/>
          <a:lstStyle/>
          <a:p>
            <a:pPr algn="just"/>
            <a:r>
              <a:rPr lang="en-US" dirty="0"/>
              <a:t>Early in a project, the business analyst should plan the project’s approach to requirements elicitation. </a:t>
            </a:r>
            <a:endParaRPr lang="en-US" dirty="0" smtClean="0"/>
          </a:p>
          <a:p>
            <a:pPr algn="just"/>
            <a:r>
              <a:rPr lang="en-US" dirty="0" smtClean="0"/>
              <a:t>Even </a:t>
            </a:r>
            <a:r>
              <a:rPr lang="en-US" dirty="0"/>
              <a:t>a simple plan of action increases the chance of success and sets realistic expectations for the </a:t>
            </a:r>
            <a:r>
              <a:rPr lang="en-US" dirty="0" smtClean="0"/>
              <a:t>stakeholders.</a:t>
            </a:r>
          </a:p>
          <a:p>
            <a:pPr algn="just"/>
            <a:r>
              <a:rPr lang="en-US" dirty="0"/>
              <a:t>Your plan should address the following items:</a:t>
            </a:r>
          </a:p>
        </p:txBody>
      </p:sp>
    </p:spTree>
    <p:extLst>
      <p:ext uri="{BB962C8B-B14F-4D97-AF65-F5344CB8AC3E}">
        <p14:creationId xmlns:p14="http://schemas.microsoft.com/office/powerpoint/2010/main" val="88586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smtClean="0"/>
              <a:t>Elicitation objectives:</a:t>
            </a:r>
          </a:p>
          <a:p>
            <a:pPr lvl="1" algn="just"/>
            <a:r>
              <a:rPr lang="en-US" b="1" dirty="0" smtClean="0"/>
              <a:t> </a:t>
            </a:r>
            <a:r>
              <a:rPr lang="en-US" dirty="0"/>
              <a:t>Plan the elicitation objectives for the entire project and the objectives for each planned elicitation activity</a:t>
            </a:r>
            <a:r>
              <a:rPr lang="en-US" dirty="0" smtClean="0"/>
              <a:t>.</a:t>
            </a:r>
            <a:endParaRPr lang="en-US" dirty="0"/>
          </a:p>
          <a:p>
            <a:r>
              <a:rPr lang="en-US" b="1" dirty="0" smtClean="0"/>
              <a:t>Elicitation </a:t>
            </a:r>
            <a:r>
              <a:rPr lang="en-US" b="1" dirty="0"/>
              <a:t>strategy and planned </a:t>
            </a:r>
            <a:r>
              <a:rPr lang="en-US" b="1" dirty="0" smtClean="0"/>
              <a:t>techniques:</a:t>
            </a:r>
          </a:p>
          <a:p>
            <a:pPr lvl="1" algn="just"/>
            <a:r>
              <a:rPr lang="en-US" b="1" dirty="0" smtClean="0"/>
              <a:t> </a:t>
            </a:r>
            <a:r>
              <a:rPr lang="en-US" dirty="0"/>
              <a:t>Decide which techniques to use with different stakeholder groups. </a:t>
            </a:r>
            <a:endParaRPr lang="en-US" dirty="0" smtClean="0"/>
          </a:p>
          <a:p>
            <a:pPr lvl="1" algn="just"/>
            <a:r>
              <a:rPr lang="en-US" dirty="0" smtClean="0"/>
              <a:t>You </a:t>
            </a:r>
            <a:r>
              <a:rPr lang="en-US" dirty="0"/>
              <a:t>might use some combination of questionnaires, workshops, customer visits, individual interviews, and other techniques, depending on the access you have to stakeholders, time constraints, and your knowledge of the existing system.</a:t>
            </a:r>
          </a:p>
        </p:txBody>
      </p:sp>
    </p:spTree>
    <p:extLst>
      <p:ext uri="{BB962C8B-B14F-4D97-AF65-F5344CB8AC3E}">
        <p14:creationId xmlns:p14="http://schemas.microsoft.com/office/powerpoint/2010/main" val="111725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a:bodyPr>
          <a:lstStyle/>
          <a:p>
            <a:r>
              <a:rPr lang="en-US" b="1" dirty="0" smtClean="0"/>
              <a:t>Schedule </a:t>
            </a:r>
            <a:r>
              <a:rPr lang="en-US" b="1" dirty="0"/>
              <a:t>and resource </a:t>
            </a:r>
            <a:r>
              <a:rPr lang="en-US" b="1" dirty="0" smtClean="0"/>
              <a:t>estimates:</a:t>
            </a:r>
          </a:p>
          <a:p>
            <a:pPr lvl="1" algn="just"/>
            <a:r>
              <a:rPr lang="en-US" b="1" dirty="0" smtClean="0"/>
              <a:t> </a:t>
            </a:r>
            <a:r>
              <a:rPr lang="en-US" dirty="0"/>
              <a:t>Identify both customer and development participants for the various elicitation activities, along with estimates of the effort and calendar time required. </a:t>
            </a:r>
            <a:endParaRPr lang="en-US" dirty="0" smtClean="0"/>
          </a:p>
          <a:p>
            <a:pPr lvl="1" algn="just"/>
            <a:r>
              <a:rPr lang="en-US" dirty="0" smtClean="0"/>
              <a:t>You </a:t>
            </a:r>
            <a:r>
              <a:rPr lang="en-US" dirty="0"/>
              <a:t>might only be able to identify the user classes and not specific individuals up front, but that will allow managers to begin planning for upcoming resource needs </a:t>
            </a:r>
          </a:p>
          <a:p>
            <a:endParaRPr lang="en-US" dirty="0"/>
          </a:p>
        </p:txBody>
      </p:sp>
    </p:spTree>
    <p:extLst>
      <p:ext uri="{BB962C8B-B14F-4D97-AF65-F5344CB8AC3E}">
        <p14:creationId xmlns:p14="http://schemas.microsoft.com/office/powerpoint/2010/main" val="323658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smtClean="0"/>
              <a:t>Documents </a:t>
            </a:r>
            <a:r>
              <a:rPr lang="en-US" b="1" dirty="0"/>
              <a:t>and systems needed for independent </a:t>
            </a:r>
            <a:r>
              <a:rPr lang="en-US" b="1" dirty="0" smtClean="0"/>
              <a:t>elicitation: </a:t>
            </a:r>
          </a:p>
          <a:p>
            <a:pPr lvl="1" algn="just"/>
            <a:r>
              <a:rPr lang="en-US" dirty="0" smtClean="0"/>
              <a:t>If </a:t>
            </a:r>
            <a:r>
              <a:rPr lang="en-US" dirty="0"/>
              <a:t>you are conducting document, system interface, or user interface analysis, identify the materials needed to ensure that you have them when you need them</a:t>
            </a:r>
            <a:r>
              <a:rPr lang="en-US" dirty="0" smtClean="0"/>
              <a:t>.</a:t>
            </a:r>
            <a:endParaRPr lang="en-US" dirty="0"/>
          </a:p>
          <a:p>
            <a:r>
              <a:rPr lang="en-US" b="1" dirty="0" smtClean="0"/>
              <a:t>Expected </a:t>
            </a:r>
            <a:r>
              <a:rPr lang="en-US" b="1" dirty="0"/>
              <a:t>products of elicitation </a:t>
            </a:r>
            <a:r>
              <a:rPr lang="en-US" b="1" dirty="0" smtClean="0"/>
              <a:t>efforts:</a:t>
            </a:r>
          </a:p>
          <a:p>
            <a:pPr lvl="1" algn="just"/>
            <a:r>
              <a:rPr lang="en-US" b="1" dirty="0" smtClean="0"/>
              <a:t> </a:t>
            </a:r>
            <a:r>
              <a:rPr lang="en-US" dirty="0"/>
              <a:t>Knowing you are going to create a list of use cases, an SRS, an analysis of questionnaire results, or quality attribute specifications helps ensure that you target the right stakeholders, topics, and details during elicitation.</a:t>
            </a:r>
          </a:p>
          <a:p>
            <a:endParaRPr lang="en-US" dirty="0"/>
          </a:p>
        </p:txBody>
      </p:sp>
    </p:spTree>
    <p:extLst>
      <p:ext uri="{BB962C8B-B14F-4D97-AF65-F5344CB8AC3E}">
        <p14:creationId xmlns:p14="http://schemas.microsoft.com/office/powerpoint/2010/main" val="198119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lstStyle/>
          <a:p>
            <a:endParaRPr lang="en-US" dirty="0"/>
          </a:p>
          <a:p>
            <a:r>
              <a:rPr lang="en-US" b="1" dirty="0"/>
              <a:t>Elicitation risks </a:t>
            </a:r>
            <a:r>
              <a:rPr lang="en-US" dirty="0"/>
              <a:t>Identify factors that could impede your ability to complete the elicitation activities as intended, estimate the severity of each risk, and decide how you can mitigate or control it. </a:t>
            </a:r>
          </a:p>
          <a:p>
            <a:endParaRPr lang="en-US" dirty="0"/>
          </a:p>
        </p:txBody>
      </p:sp>
    </p:spTree>
    <p:extLst>
      <p:ext uri="{BB962C8B-B14F-4D97-AF65-F5344CB8AC3E}">
        <p14:creationId xmlns:p14="http://schemas.microsoft.com/office/powerpoint/2010/main" val="362985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Figure 7-3 suggests the elicitation techniques that are most likely to be useful for various types of projects. </a:t>
            </a:r>
            <a:endParaRPr lang="en-US" dirty="0" smtClean="0"/>
          </a:p>
          <a:p>
            <a:pPr algn="just"/>
            <a:r>
              <a:rPr lang="en-US" dirty="0" smtClean="0"/>
              <a:t>Select </a:t>
            </a:r>
            <a:r>
              <a:rPr lang="en-US" dirty="0"/>
              <a:t>the row or rows that represent characteristics of your project and read to the right to see which elicitation techniques are most likely to be helpful (marked with an X). </a:t>
            </a:r>
            <a:endParaRPr lang="en-US" dirty="0" smtClean="0"/>
          </a:p>
          <a:p>
            <a:pPr algn="just"/>
            <a:r>
              <a:rPr lang="en-US" dirty="0" smtClean="0"/>
              <a:t>For </a:t>
            </a:r>
            <a:r>
              <a:rPr lang="en-US" dirty="0"/>
              <a:t>instance, if you’re developing a new application, you’re likely to get the best results with a combination of stakeholder interviews, workshops, and system interface </a:t>
            </a:r>
            <a:r>
              <a:rPr lang="en-US" dirty="0" smtClean="0"/>
              <a:t>analysis. </a:t>
            </a:r>
            <a:endParaRPr lang="en-US" dirty="0"/>
          </a:p>
        </p:txBody>
      </p:sp>
    </p:spTree>
    <p:extLst>
      <p:ext uri="{BB962C8B-B14F-4D97-AF65-F5344CB8AC3E}">
        <p14:creationId xmlns:p14="http://schemas.microsoft.com/office/powerpoint/2010/main" val="257559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5900"/>
            <a:ext cx="9143999"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165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590</TotalTime>
  <Words>1272</Words>
  <Application>Microsoft Office PowerPoint</Application>
  <PresentationFormat>On-screen Show (4:3)</PresentationFormat>
  <Paragraphs>95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Software Requirements Engineering</vt:lpstr>
      <vt:lpstr>Agenda</vt:lpstr>
      <vt:lpstr>Planning elicitation on your project</vt:lpstr>
      <vt:lpstr>Cont..</vt:lpstr>
      <vt:lpstr>Cont..</vt:lpstr>
      <vt:lpstr>Cont..</vt:lpstr>
      <vt:lpstr>Cont..</vt:lpstr>
      <vt:lpstr>Cont..</vt:lpstr>
      <vt:lpstr>Cont..</vt:lpstr>
      <vt:lpstr>Preparing for elicitation</vt:lpstr>
      <vt:lpstr>Cont..</vt:lpstr>
      <vt:lpstr>Cont..</vt:lpstr>
      <vt:lpstr>Cont..</vt:lpstr>
      <vt:lpstr>Performing elicitation activities</vt:lpstr>
      <vt:lpstr>Cont..</vt:lpstr>
      <vt:lpstr>Cont..</vt:lpstr>
      <vt:lpstr>Cont..</vt:lpstr>
      <vt:lpstr>Cont..</vt:lpstr>
      <vt:lpstr>Following up after elicitation</vt:lpstr>
      <vt:lpstr>Cont..</vt:lpstr>
      <vt:lpstr>Cont..</vt:lpstr>
      <vt:lpstr>Cont..</vt:lpstr>
      <vt:lpstr>The End</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ismail - [2010]</dc:creator>
  <cp:lastModifiedBy>ismail - [2010]</cp:lastModifiedBy>
  <cp:revision>30</cp:revision>
  <dcterms:created xsi:type="dcterms:W3CDTF">2017-02-18T04:35:16Z</dcterms:created>
  <dcterms:modified xsi:type="dcterms:W3CDTF">2017-11-30T03:39:50Z</dcterms:modified>
</cp:coreProperties>
</file>