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383B8-C778-4A3E-A407-DDFFED339B2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5FD68-0962-47D1-B8B7-0F4BC0EF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0F9C-40CF-4937-A447-B820BFFC265F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E025-B20A-42A7-A56D-6A04AC45535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8624-D930-4DE3-AEED-5026F14A5FA0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7868-7FE0-46E7-A031-BEA4AA5BE9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8B2A-7890-4778-81A9-667F1BF14935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5DAF-5C73-4A45-8D0F-B447BD715E6F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465-E414-466A-91FB-3146FCAFCAB8}" type="datetime1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A48-564F-4C89-B816-C8125811DB38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9915-3925-42E6-AEAD-7DBC31585B68}" type="datetime1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90D-E764-492F-A97F-0EE7FEF6F660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9AC-92CE-44CA-ACC6-B2A583632966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48A3-5C75-461B-885B-BE98EA0532B2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/>
              <a:t>Software Requirements Engineering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Abid</a:t>
            </a:r>
            <a:r>
              <a:rPr lang="en-US" dirty="0" smtClean="0">
                <a:solidFill>
                  <a:schemeClr val="tx1"/>
                </a:solidFill>
              </a:rPr>
              <a:t> Ali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BS Software Engineering </a:t>
            </a:r>
          </a:p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#14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Functional </a:t>
            </a:r>
            <a:r>
              <a:rPr lang="en-US" b="1" dirty="0" smtClean="0"/>
              <a:t>requirements:</a:t>
            </a:r>
          </a:p>
          <a:p>
            <a:pPr lvl="1"/>
            <a:r>
              <a:rPr lang="en-US" b="1" dirty="0" smtClean="0"/>
              <a:t> </a:t>
            </a:r>
            <a:r>
              <a:rPr lang="en-US" dirty="0"/>
              <a:t>Functional requirements describe the observable behaviors the system will exhibit under certain conditions and the actions the system will let users take.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are some examples of functional requirements as you might hear them from users:</a:t>
            </a:r>
          </a:p>
          <a:p>
            <a:pPr lvl="2"/>
            <a:r>
              <a:rPr lang="en-US" dirty="0"/>
              <a:t>“If the pressure exceeds 40.0 psi, the high-pressure warning light should come on.”</a:t>
            </a:r>
          </a:p>
          <a:p>
            <a:pPr lvl="2"/>
            <a:r>
              <a:rPr lang="en-US" dirty="0"/>
              <a:t>“The user must be able to sort the project list in forward and reverse alphabetical order</a:t>
            </a:r>
            <a:r>
              <a:rPr lang="en-US" dirty="0" smtClean="0"/>
              <a:t>.”</a:t>
            </a:r>
            <a:endParaRPr lang="en-US" dirty="0"/>
          </a:p>
          <a:p>
            <a:pPr lvl="1"/>
            <a:r>
              <a:rPr lang="en-US" dirty="0"/>
              <a:t>These statements illustrate how users typically present functional requirements, but they don’t represent good ways to write functional requirements.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BA will need to craft these into more precise specifications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Quality attributes 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Statements </a:t>
            </a:r>
            <a:r>
              <a:rPr lang="en-US" dirty="0"/>
              <a:t>that describe how well the system does something are quality attributes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Listen </a:t>
            </a:r>
            <a:r>
              <a:rPr lang="en-US" dirty="0"/>
              <a:t>for words that describe desirable system characteristics: fast, easy, user-friendly, reliable, secure. </a:t>
            </a:r>
            <a:endParaRPr lang="en-US" dirty="0" smtClean="0"/>
          </a:p>
          <a:p>
            <a:pPr lvl="1"/>
            <a:r>
              <a:rPr lang="en-US" dirty="0" smtClean="0"/>
              <a:t>You’ll </a:t>
            </a:r>
            <a:r>
              <a:rPr lang="en-US" dirty="0"/>
              <a:t>need to work with the users to understand just what they mean by these ambiguous and subjective terms so that you can write clear, verifiable quality goals.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examples suggest what quality attributes might sound like when described by users:</a:t>
            </a:r>
          </a:p>
          <a:p>
            <a:pPr lvl="2"/>
            <a:r>
              <a:rPr lang="en-US" dirty="0"/>
              <a:t>“The mobile software must respond quickly to touch commands.”</a:t>
            </a:r>
          </a:p>
          <a:p>
            <a:pPr lvl="2"/>
            <a:r>
              <a:rPr lang="en-US" dirty="0"/>
              <a:t>“The shopping cart mechanism has to be simple to use so my new customers don’t abandon the purchase.”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External interface requirements </a:t>
            </a:r>
            <a:r>
              <a:rPr lang="en-US" b="1" dirty="0" smtClean="0"/>
              <a:t>:</a:t>
            </a:r>
          </a:p>
          <a:p>
            <a:pPr lvl="1" algn="just"/>
            <a:r>
              <a:rPr lang="en-US" dirty="0" smtClean="0"/>
              <a:t>Requirements </a:t>
            </a:r>
            <a:r>
              <a:rPr lang="en-US" dirty="0"/>
              <a:t>in this category describe the connections between your system and the rest of the universe.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SRS template in Chapter 10, “Documenting the requirements,” includes sections for interfaces to users, hardware, and other software systems. </a:t>
            </a:r>
            <a:endParaRPr lang="en-US" dirty="0" smtClean="0"/>
          </a:p>
          <a:p>
            <a:pPr lvl="1" algn="just"/>
            <a:r>
              <a:rPr lang="en-US" dirty="0" smtClean="0"/>
              <a:t>Phrases </a:t>
            </a:r>
            <a:r>
              <a:rPr lang="en-US" dirty="0"/>
              <a:t>such as “Must read signals from . . . ,” “Must send messages to . . . ,” “Must be able to read files in &lt;format&gt;,” and “User interface elements must conform to &lt;a standard&gt;” indicate that the customer is describing an external interface requirement. </a:t>
            </a:r>
            <a:endParaRPr lang="en-US" dirty="0" smtClean="0"/>
          </a:p>
          <a:p>
            <a:pPr lvl="1"/>
            <a:r>
              <a:rPr lang="en-US" dirty="0" smtClean="0"/>
              <a:t>Following </a:t>
            </a:r>
            <a:r>
              <a:rPr lang="en-US" dirty="0"/>
              <a:t>are some examples:</a:t>
            </a:r>
          </a:p>
          <a:p>
            <a:pPr lvl="2"/>
            <a:r>
              <a:rPr lang="en-US" dirty="0"/>
              <a:t>“The manufacturing execution system must control the wafer sorter.”</a:t>
            </a:r>
          </a:p>
          <a:p>
            <a:pPr lvl="2"/>
            <a:r>
              <a:rPr lang="en-US" dirty="0"/>
              <a:t>“The mobile app should send the check image to the bank after I photograph the check I’m depositing.”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Constraints 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implementation constraints legitimately restrict the options available to the developer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Devices </a:t>
            </a:r>
            <a:r>
              <a:rPr lang="en-US" dirty="0"/>
              <a:t>with embedded software often must respect physical constraints such as size, weight, and interface connections. </a:t>
            </a:r>
            <a:endParaRPr lang="en-US" dirty="0" smtClean="0"/>
          </a:p>
          <a:p>
            <a:pPr lvl="1"/>
            <a:r>
              <a:rPr lang="en-US" dirty="0" smtClean="0"/>
              <a:t>Phrases </a:t>
            </a:r>
            <a:r>
              <a:rPr lang="en-US" dirty="0"/>
              <a:t>that indicate that the customer is describing a design or implementation constraint include: “Must be written in &lt;a specific programming language&gt;,” “Cannot exceed &lt;some limit&gt;,” and “Must use &lt;a specific user interface control&gt;.”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are examples of constraints that a customer might present:</a:t>
            </a:r>
          </a:p>
          <a:p>
            <a:pPr lvl="2"/>
            <a:r>
              <a:rPr lang="en-US" dirty="0"/>
              <a:t>“Files submitted electronically cannot exceed 10 MB in size.”</a:t>
            </a:r>
          </a:p>
          <a:p>
            <a:pPr lvl="2"/>
            <a:r>
              <a:rPr lang="en-US" dirty="0"/>
              <a:t>“The browser must use 256-bit encryption for all secure transactions.”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requirements:</a:t>
            </a:r>
          </a:p>
          <a:p>
            <a:pPr lvl="1" algn="just"/>
            <a:r>
              <a:rPr lang="en-US" b="1" dirty="0" smtClean="0"/>
              <a:t> </a:t>
            </a:r>
            <a:r>
              <a:rPr lang="en-US" dirty="0"/>
              <a:t>Customers are presenting a data requirement whenever they describe the format, data type, allowed values, or default value for a data element; the composition of a complex business data structure; or a report to be generated 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Some examples of data requirements are as follows:</a:t>
            </a:r>
          </a:p>
          <a:p>
            <a:pPr lvl="2" algn="just"/>
            <a:r>
              <a:rPr lang="en-US" dirty="0"/>
              <a:t>“The ZIP code has five digits, followed by an optional hyphen and four digits that default to 0000.”</a:t>
            </a:r>
          </a:p>
          <a:p>
            <a:pPr lvl="2" algn="just"/>
            <a:r>
              <a:rPr lang="en-US" dirty="0"/>
              <a:t>“An order consists of the customer’s identity, shipping information, and one or more products, each of which includes the product number, number of units, unit price, and total price.”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Solution </a:t>
            </a:r>
            <a:r>
              <a:rPr lang="en-US" b="1" dirty="0" smtClean="0"/>
              <a:t>ideas:</a:t>
            </a:r>
          </a:p>
          <a:p>
            <a:pPr lvl="1"/>
            <a:r>
              <a:rPr lang="en-US" b="1" dirty="0" smtClean="0"/>
              <a:t> </a:t>
            </a:r>
            <a:r>
              <a:rPr lang="en-US" dirty="0"/>
              <a:t>Many “requirements” from users are really solution ideas. Someone who describes a specific way to interact with the system to perform some action is suggesting a solution.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business analyst needs to probe below the surface of a solution idea to get to the real requirement. </a:t>
            </a:r>
            <a:endParaRPr lang="en-US" dirty="0" smtClean="0"/>
          </a:p>
          <a:p>
            <a:pPr lvl="1"/>
            <a:r>
              <a:rPr lang="en-US" dirty="0" smtClean="0"/>
              <a:t>Repeatedly </a:t>
            </a:r>
            <a:r>
              <a:rPr lang="en-US" dirty="0"/>
              <a:t>asking “why” the user needs it to work this way will likely reveal the true need (</a:t>
            </a:r>
            <a:r>
              <a:rPr lang="en-US" dirty="0" err="1"/>
              <a:t>Wiegers</a:t>
            </a:r>
            <a:r>
              <a:rPr lang="en-US" dirty="0"/>
              <a:t> 2006).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passwords are just one of several possible ways to implement a security requirement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Two other examples of solution ideas are the following:</a:t>
            </a:r>
          </a:p>
          <a:p>
            <a:pPr lvl="3"/>
            <a:r>
              <a:rPr lang="en-US" dirty="0"/>
              <a:t>“Then I select the state where I want to send the package from a drop-down list.”</a:t>
            </a:r>
          </a:p>
          <a:p>
            <a:pPr lvl="3"/>
            <a:r>
              <a:rPr lang="en-US" dirty="0"/>
              <a:t>“The phone has to allow the user to swipe with a finger to navigate between screens.”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know when you’re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 simple signal will indicate when you’ve completed requirements elicitation.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you’ll never be entirely done, particularly if you are deliberately implementing a system incrementally, as on agile </a:t>
            </a:r>
            <a:r>
              <a:rPr lang="en-US" dirty="0" smtClean="0"/>
              <a:t>projects.</a:t>
            </a:r>
          </a:p>
          <a:p>
            <a:r>
              <a:rPr lang="en-US" dirty="0"/>
              <a:t>Perhaps you are done if: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lvl="1" algn="just"/>
            <a:r>
              <a:rPr lang="en-US" dirty="0"/>
              <a:t>The users can’t think of any more use cases or user stories. Users tend to identify user requirements in sequence of decreasing importance.</a:t>
            </a:r>
          </a:p>
          <a:p>
            <a:pPr lvl="1" algn="just"/>
            <a:r>
              <a:rPr lang="en-US" dirty="0" smtClean="0"/>
              <a:t>Users </a:t>
            </a:r>
            <a:r>
              <a:rPr lang="en-US" dirty="0"/>
              <a:t>propose new scenarios, but they don’t lead to any new functional requirements.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“new” use case might really be an alternative flow for a use case you’ve already captured.</a:t>
            </a:r>
          </a:p>
          <a:p>
            <a:pPr lvl="1" algn="just"/>
            <a:r>
              <a:rPr lang="en-US" dirty="0" smtClean="0"/>
              <a:t>Users </a:t>
            </a:r>
            <a:r>
              <a:rPr lang="en-US" dirty="0"/>
              <a:t>repeat issues they already covered in previous discussions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smtClean="0"/>
              <a:t>Suggested </a:t>
            </a:r>
            <a:r>
              <a:rPr lang="en-US" dirty="0"/>
              <a:t>new features, user requirements, or functional requirements are all deemed to be out of scope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Proposed </a:t>
            </a:r>
            <a:r>
              <a:rPr lang="en-US" dirty="0"/>
              <a:t>new requirements are all low priority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users are proposing capabilities that might be included “sometime in the lifetime of the product” rather than “in the specific product we’re talking about right now</a:t>
            </a:r>
            <a:r>
              <a:rPr lang="en-US" dirty="0" smtClean="0"/>
              <a:t>.”</a:t>
            </a:r>
            <a:endParaRPr lang="en-US" dirty="0"/>
          </a:p>
          <a:p>
            <a:pPr lvl="1" algn="just"/>
            <a:r>
              <a:rPr lang="en-US" dirty="0" smtClean="0"/>
              <a:t>Developers </a:t>
            </a:r>
            <a:r>
              <a:rPr lang="en-US" dirty="0"/>
              <a:t>and testers who review the requirements for an area raise few questions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missing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Missing requirements constitute a common type of requirement defect. </a:t>
            </a:r>
            <a:endParaRPr lang="en-US" dirty="0" smtClean="0"/>
          </a:p>
          <a:p>
            <a:pPr algn="just"/>
            <a:r>
              <a:rPr lang="en-US" dirty="0" smtClean="0"/>
              <a:t>Missing </a:t>
            </a:r>
            <a:r>
              <a:rPr lang="en-US" dirty="0"/>
              <a:t>requirements are hard to spot because they’re invisible! The following techniques will help you detect previously undiscovered requirements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/>
              <a:t>Decompose high-level requirements into enough detail to reveal exactly what is being requested. A vague, high-level requirement that leaves much to the reader’s interpretation will lead to a gap between what the requester has in mind and what the developer builds.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Classifying customer input. . . . . . . . . . . . . . . . </a:t>
            </a:r>
            <a:endParaRPr lang="en-US" dirty="0">
              <a:latin typeface="Segoe"/>
              <a:ea typeface="Times New Roman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 do you know when you’re done?. .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Finding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missing requirements. . . . . . . . . . . .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 algn="just"/>
            <a:r>
              <a:rPr lang="en-US" dirty="0" smtClean="0"/>
              <a:t>Ensure </a:t>
            </a:r>
            <a:r>
              <a:rPr lang="en-US" dirty="0"/>
              <a:t>that all user classes have provided input. Make sure that each user requirement has at least one identified user class who will receive value from the requirement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Trace </a:t>
            </a:r>
            <a:r>
              <a:rPr lang="en-US" dirty="0"/>
              <a:t>system requirements, user requirements, event-response lists, and business rules to their corresponding functional requirements to make sure that all the necessary functionality was derived.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Check </a:t>
            </a:r>
            <a:r>
              <a:rPr lang="en-US" dirty="0"/>
              <a:t>boundary values for missing requirements. Suppose that one requirement states, “If the price of the order is less than $100, the shipping charge is $5.95” and another says, “If the price of the order is more than $100, the shipping charge is 6 percent of the total order price.” But what’s the shipping charge for an order with a price of exactly $100? It’s not specified, so a requirement is missing, or at least poorly written.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Represent </a:t>
            </a:r>
            <a:r>
              <a:rPr lang="en-US" dirty="0"/>
              <a:t>requirements information in more than one way. It’s difficult to read a mass of text and notice the item that’s absent. Some analysis models visually represent requirements at a high level of abstraction—the forest, not the trees. You might study a model and realize that there should be an arrow from one box to another; that missing arrow represents a missing requirement. Analysis models are described in Chapter 12, “A picture is worth 1024 words.”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Classifying customer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Don’t expect your customers to present a succinct, complete, and well-organized list of their needs. </a:t>
            </a:r>
            <a:endParaRPr lang="en-US" dirty="0" smtClean="0"/>
          </a:p>
          <a:p>
            <a:pPr algn="just"/>
            <a:r>
              <a:rPr lang="en-US" dirty="0" smtClean="0"/>
              <a:t>Analysts </a:t>
            </a:r>
            <a:r>
              <a:rPr lang="en-US" dirty="0"/>
              <a:t>must classify the myriad bits of requirements information they hear into various categories so that they can document and use it appropriately. </a:t>
            </a:r>
            <a:endParaRPr lang="en-US" dirty="0" smtClean="0"/>
          </a:p>
          <a:p>
            <a:pPr algn="just"/>
            <a:r>
              <a:rPr lang="en-US" dirty="0" smtClean="0"/>
              <a:t>Figure </a:t>
            </a:r>
            <a:r>
              <a:rPr lang="en-US" dirty="0"/>
              <a:t>7-7 illustrates nine such categories. During elicitation activities, make quick notations in your notes if you detect that some bit of information is one of these types.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write “DD” in a little circle if you recognize a data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5950"/>
            <a:ext cx="8077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many categorizations, the information gathered might not fit precisely into these nine buckets.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probably have pieces of information left over after this classification. Anything that doesn’t fit into one of these categories might be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/>
              <a:t>A project requirement not related to the software development, such as the need to train users on the new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A </a:t>
            </a:r>
            <a:r>
              <a:rPr lang="en-US" dirty="0"/>
              <a:t>project constraint, such as a cost or schedule restriction 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assumption or a dependency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/>
              <a:t>Additional information of a historical, context-setting, or descriptive nature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Extraneous </a:t>
            </a:r>
            <a:r>
              <a:rPr lang="en-US" dirty="0"/>
              <a:t>information that does not add value.</a:t>
            </a:r>
          </a:p>
          <a:p>
            <a:pPr lvl="1"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Business </a:t>
            </a:r>
            <a:r>
              <a:rPr lang="en-US" b="1" dirty="0" smtClean="0"/>
              <a:t>requirements:</a:t>
            </a:r>
          </a:p>
          <a:p>
            <a:pPr lvl="1" algn="just"/>
            <a:r>
              <a:rPr lang="en-US" b="1" dirty="0" smtClean="0"/>
              <a:t> </a:t>
            </a:r>
            <a:r>
              <a:rPr lang="en-US" dirty="0"/>
              <a:t>Anything that describes the financial, marketplace, or other business benefit that either customers or the developing organization wish to gain from the product is a business requirement (see Chapter 5). </a:t>
            </a:r>
            <a:endParaRPr lang="en-US" dirty="0" smtClean="0"/>
          </a:p>
          <a:p>
            <a:pPr lvl="1" algn="just"/>
            <a:r>
              <a:rPr lang="en-US" dirty="0" smtClean="0"/>
              <a:t>Listen </a:t>
            </a:r>
            <a:r>
              <a:rPr lang="en-US" dirty="0"/>
              <a:t>for statements about the value that buyers or users of the software will receive, such as these</a:t>
            </a:r>
            <a:r>
              <a:rPr lang="en-US" dirty="0" smtClean="0"/>
              <a:t>:</a:t>
            </a:r>
            <a:endParaRPr lang="en-US" dirty="0"/>
          </a:p>
          <a:p>
            <a:pPr lvl="2" indent="-342900"/>
            <a:r>
              <a:rPr lang="en-US" dirty="0"/>
              <a:t>“Increase market share in region X by Y percent within Z months</a:t>
            </a:r>
            <a:r>
              <a:rPr lang="en-US" dirty="0" smtClean="0"/>
              <a:t>.”</a:t>
            </a:r>
            <a:endParaRPr lang="en-US" dirty="0"/>
          </a:p>
          <a:p>
            <a:pPr lvl="2" indent="-342900"/>
            <a:r>
              <a:rPr lang="en-US" dirty="0" smtClean="0"/>
              <a:t>“</a:t>
            </a:r>
            <a:r>
              <a:rPr lang="en-US" dirty="0"/>
              <a:t>Save $X per year on electricity now wasted by inefficient units.”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User </a:t>
            </a:r>
            <a:r>
              <a:rPr lang="en-US" b="1" dirty="0" smtClean="0"/>
              <a:t>requirements:</a:t>
            </a:r>
          </a:p>
          <a:p>
            <a:pPr lvl="1" algn="just"/>
            <a:r>
              <a:rPr lang="en-US" b="1" dirty="0" smtClean="0"/>
              <a:t> </a:t>
            </a:r>
            <a:r>
              <a:rPr lang="en-US" dirty="0"/>
              <a:t>General statements of user goals or business tasks that users need to perform are user requirements, most typically represented as use cases, scenarios, or user stories 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user who says, “I need to &lt;do something&gt;” is probably describing a user requirement, as in the following examples:</a:t>
            </a:r>
          </a:p>
          <a:p>
            <a:pPr lvl="2"/>
            <a:r>
              <a:rPr lang="en-US" dirty="0"/>
              <a:t>“I need to print a mailing label for a package.”</a:t>
            </a:r>
          </a:p>
          <a:p>
            <a:pPr lvl="2"/>
            <a:r>
              <a:rPr lang="en-US" dirty="0"/>
              <a:t>“As the lead machine operator, I need to calibrate the pump controller first thing every morning.”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Business rules </a:t>
            </a:r>
            <a:endParaRPr lang="en-US" b="1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customer says that only certain users can perform an activity under specific conditions, he might be presenting a business rule (see Chapter 9, “Playing by the rules”).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aren’t software requirements as they stand, but you might derive some functional requirements to enforce the rules. </a:t>
            </a:r>
            <a:endParaRPr lang="en-US" dirty="0" smtClean="0"/>
          </a:p>
          <a:p>
            <a:pPr lvl="1"/>
            <a:r>
              <a:rPr lang="en-US" dirty="0" smtClean="0"/>
              <a:t>Phrases </a:t>
            </a:r>
            <a:r>
              <a:rPr lang="en-US" dirty="0"/>
              <a:t>such as “Must comply with . . . ,” “If &lt;some condition is true&gt;, then &lt;something happens&gt;,” or “Must be calculated according to . . . ” suggest that the user is describing a business rule. Here are some examples:</a:t>
            </a:r>
          </a:p>
          <a:p>
            <a:pPr lvl="2"/>
            <a:r>
              <a:rPr lang="en-US" dirty="0"/>
              <a:t>“A new client must pay 30 percent of the estimated consulting fee and travel expenses in advance.”</a:t>
            </a:r>
          </a:p>
          <a:p>
            <a:pPr lvl="2"/>
            <a:r>
              <a:rPr lang="en-US" dirty="0"/>
              <a:t>“Time-off approvals must comply with the company’s HR vacation policy.”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1858</Words>
  <Application>Microsoft Office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Software Requirements Engineering</vt:lpstr>
      <vt:lpstr>Agenda</vt:lpstr>
      <vt:lpstr>Classifying customer input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PowerPoint Presentation</vt:lpstr>
      <vt:lpstr>PowerPoint Presentation</vt:lpstr>
      <vt:lpstr>Cont..</vt:lpstr>
      <vt:lpstr>How do you know when you’re done?</vt:lpstr>
      <vt:lpstr>Cont..</vt:lpstr>
      <vt:lpstr>Cont..</vt:lpstr>
      <vt:lpstr>Finding missing requirements</vt:lpstr>
      <vt:lpstr>Cont..</vt:lpstr>
      <vt:lpstr>Cont..</vt:lpstr>
      <vt:lpstr>Cont..</vt:lpstr>
      <vt:lpstr>The End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ismail - [2010]</dc:creator>
  <cp:lastModifiedBy>ismail - [2010]</cp:lastModifiedBy>
  <cp:revision>29</cp:revision>
  <dcterms:created xsi:type="dcterms:W3CDTF">2017-02-18T04:35:16Z</dcterms:created>
  <dcterms:modified xsi:type="dcterms:W3CDTF">2017-10-18T15:28:27Z</dcterms:modified>
</cp:coreProperties>
</file>