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7"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6ADF6-0CC3-4A12-92BA-35CFF98B5099}" type="datetimeFigureOut">
              <a:rPr lang="en-US" smtClean="0"/>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550863-A2F8-4A71-857F-1330483D29B4}" type="slidenum">
              <a:rPr lang="en-US" smtClean="0"/>
              <a:t>‹#›</a:t>
            </a:fld>
            <a:endParaRPr lang="en-US"/>
          </a:p>
        </p:txBody>
      </p:sp>
    </p:spTree>
    <p:extLst>
      <p:ext uri="{BB962C8B-B14F-4D97-AF65-F5344CB8AC3E}">
        <p14:creationId xmlns:p14="http://schemas.microsoft.com/office/powerpoint/2010/main" val="258040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C810FD-CBD3-41F1-87C5-AAAE3315F9D8}"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1F6FB-16E4-469D-B7B4-55E45F9E4228}"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2B47A7-EF33-4BA2-B137-67379B502C0C}"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63997-E515-4A43-B1AA-FB593F52D5E9}"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ACEDB-4E1D-453A-BD47-5D6064729032}" type="datetime1">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BE1654-3B44-4752-A60B-DC69EC1EA03A}" type="datetime1">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F0BCC5-7A70-4198-930B-94AC7F92E4DC}" type="datetime1">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47882-B849-428E-B5E3-D8929FA76004}" type="datetime1">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E2E7F-CE5E-4015-926D-AAC810E1A1D8}" type="datetime1">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B4CE2-F93F-4F47-B63D-30C84221D1A3}" type="datetime1">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4AADA1-6A39-44C6-B168-79BBFCC9BAD0}" type="datetime1">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ACEE1-CEBA-46DC-A2A4-CACDD45FD82E}" type="datetime1">
              <a:rPr lang="en-US" smtClean="0"/>
              <a:t>12/13/2017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#15</a:t>
            </a:r>
          </a:p>
          <a:p>
            <a:endParaRPr lang="en-US" b="1" dirty="0"/>
          </a:p>
        </p:txBody>
      </p:sp>
      <p:sp>
        <p:nvSpPr>
          <p:cNvPr id="4" name="Slide Number Placeholder 3"/>
          <p:cNvSpPr>
            <a:spLocks noGrp="1"/>
          </p:cNvSpPr>
          <p:nvPr>
            <p:ph type="sldNum" sz="quarter" idx="12"/>
          </p:nvPr>
        </p:nvSpPr>
        <p:spPr/>
        <p:txBody>
          <a:bodyPr/>
          <a:lstStyle/>
          <a:p>
            <a:fld id="{43A3F630-EDB4-4719-A0AA-067CC114C37D}" type="slidenum">
              <a:rPr lang="en-US" smtClean="0"/>
              <a:t>1</a:t>
            </a:fld>
            <a:endParaRPr lang="en-US"/>
          </a:p>
        </p:txBody>
      </p:sp>
    </p:spTree>
    <p:extLst>
      <p:ext uri="{BB962C8B-B14F-4D97-AF65-F5344CB8AC3E}">
        <p14:creationId xmlns:p14="http://schemas.microsoft.com/office/powerpoint/2010/main" val="3519544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use case approach</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r>
              <a:rPr lang="en-US" i="1" dirty="0"/>
              <a:t>Use case diagrams </a:t>
            </a:r>
            <a:r>
              <a:rPr lang="en-US" dirty="0"/>
              <a:t>provide a high-level visual representation of the user </a:t>
            </a:r>
            <a:r>
              <a:rPr lang="en-US" dirty="0" smtClean="0"/>
              <a:t>requirements.</a:t>
            </a:r>
          </a:p>
          <a:p>
            <a:pPr algn="just"/>
            <a:r>
              <a:rPr lang="en-US" dirty="0"/>
              <a:t>The box frame represents the system boundary. </a:t>
            </a:r>
            <a:endParaRPr lang="en-US" dirty="0" smtClean="0"/>
          </a:p>
          <a:p>
            <a:pPr algn="just"/>
            <a:r>
              <a:rPr lang="en-US" dirty="0" smtClean="0"/>
              <a:t>Arrows </a:t>
            </a:r>
            <a:r>
              <a:rPr lang="en-US" dirty="0"/>
              <a:t>from each actor (stick figure) connect to the use cases (ovals) with which the actor interacts. </a:t>
            </a:r>
            <a:endParaRPr lang="en-US" dirty="0" smtClean="0"/>
          </a:p>
          <a:p>
            <a:pPr algn="just"/>
            <a:r>
              <a:rPr lang="en-US" dirty="0" smtClean="0"/>
              <a:t>An </a:t>
            </a:r>
            <a:r>
              <a:rPr lang="en-US" dirty="0"/>
              <a:t>arrow from an actor to a use case indicates that he is the </a:t>
            </a:r>
            <a:r>
              <a:rPr lang="en-US" i="1" dirty="0"/>
              <a:t>primary actor </a:t>
            </a:r>
            <a:r>
              <a:rPr lang="en-US" dirty="0"/>
              <a:t>for the use case. </a:t>
            </a:r>
            <a:endParaRPr lang="en-US" dirty="0" smtClean="0"/>
          </a:p>
          <a:p>
            <a:pPr algn="just"/>
            <a:r>
              <a:rPr lang="en-US" dirty="0" smtClean="0"/>
              <a:t>The </a:t>
            </a:r>
            <a:r>
              <a:rPr lang="en-US" dirty="0"/>
              <a:t>primary actor initiates the use case and derives the main value from it. </a:t>
            </a:r>
            <a:endParaRPr lang="en-US" dirty="0" smtClean="0"/>
          </a:p>
          <a:p>
            <a:pPr algn="just"/>
            <a:r>
              <a:rPr lang="en-US" dirty="0" smtClean="0"/>
              <a:t>An </a:t>
            </a:r>
            <a:r>
              <a:rPr lang="en-US" dirty="0"/>
              <a:t>arrow goes from a use case to a </a:t>
            </a:r>
            <a:r>
              <a:rPr lang="en-US" i="1" dirty="0"/>
              <a:t>secondary actor</a:t>
            </a:r>
            <a:r>
              <a:rPr lang="en-US" dirty="0"/>
              <a:t>, who participates somehow in the successful execution of the use </a:t>
            </a:r>
            <a:r>
              <a:rPr lang="en-US" dirty="0" smtClean="0"/>
              <a:t>case.</a:t>
            </a:r>
          </a:p>
          <a:p>
            <a:pPr algn="just"/>
            <a:r>
              <a:rPr lang="en-US" dirty="0" smtClean="0"/>
              <a:t>Other </a:t>
            </a:r>
            <a:r>
              <a:rPr lang="en-US" dirty="0"/>
              <a:t>software systems often serve as secondary actors, contributing behind the scenes to the use case execution. </a:t>
            </a:r>
          </a:p>
        </p:txBody>
      </p:sp>
      <p:sp>
        <p:nvSpPr>
          <p:cNvPr id="4" name="Slide Number Placeholder 3"/>
          <p:cNvSpPr>
            <a:spLocks noGrp="1"/>
          </p:cNvSpPr>
          <p:nvPr>
            <p:ph type="sldNum" sz="quarter" idx="12"/>
          </p:nvPr>
        </p:nvSpPr>
        <p:spPr/>
        <p:txBody>
          <a:bodyPr/>
          <a:lstStyle/>
          <a:p>
            <a:fld id="{43A3F630-EDB4-4719-A0AA-067CC114C37D}" type="slidenum">
              <a:rPr lang="en-US" smtClean="0"/>
              <a:t>10</a:t>
            </a:fld>
            <a:endParaRPr lang="en-US"/>
          </a:p>
        </p:txBody>
      </p:sp>
    </p:spTree>
    <p:extLst>
      <p:ext uri="{BB962C8B-B14F-4D97-AF65-F5344CB8AC3E}">
        <p14:creationId xmlns:p14="http://schemas.microsoft.com/office/powerpoint/2010/main" val="318864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82000" cy="4733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11</a:t>
            </a:fld>
            <a:endParaRPr lang="en-US"/>
          </a:p>
        </p:txBody>
      </p:sp>
    </p:spTree>
    <p:extLst>
      <p:ext uri="{BB962C8B-B14F-4D97-AF65-F5344CB8AC3E}">
        <p14:creationId xmlns:p14="http://schemas.microsoft.com/office/powerpoint/2010/main" val="3602099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and usage scenarios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a:t>A use case describes a discrete, standalone activity that an actor can perform to achieve some outcome of value. </a:t>
            </a:r>
            <a:endParaRPr lang="en-US" dirty="0" smtClean="0"/>
          </a:p>
          <a:p>
            <a:pPr algn="just"/>
            <a:r>
              <a:rPr lang="en-US" dirty="0" smtClean="0"/>
              <a:t>A </a:t>
            </a:r>
            <a:r>
              <a:rPr lang="en-US" dirty="0"/>
              <a:t>use case might encompass a number of related activities having a common goal. </a:t>
            </a:r>
            <a:endParaRPr lang="en-US" dirty="0" smtClean="0"/>
          </a:p>
          <a:p>
            <a:pPr algn="just"/>
            <a:r>
              <a:rPr lang="en-US" dirty="0" smtClean="0"/>
              <a:t>A </a:t>
            </a:r>
            <a:r>
              <a:rPr lang="en-US" i="1" dirty="0"/>
              <a:t>scenario </a:t>
            </a:r>
            <a:r>
              <a:rPr lang="en-US" dirty="0"/>
              <a:t>is a description of a single instance of usage of the system. </a:t>
            </a:r>
            <a:endParaRPr lang="en-US" dirty="0" smtClean="0"/>
          </a:p>
          <a:p>
            <a:pPr algn="just"/>
            <a:r>
              <a:rPr lang="en-US" dirty="0" smtClean="0"/>
              <a:t>A </a:t>
            </a:r>
            <a:r>
              <a:rPr lang="en-US" dirty="0"/>
              <a:t>use case is therefore a collection of related usage scenarios, and a scenario is a specific instance of a use </a:t>
            </a:r>
            <a:r>
              <a:rPr lang="en-US" dirty="0" smtClean="0"/>
              <a:t>case.</a:t>
            </a:r>
          </a:p>
          <a:p>
            <a:pPr algn="just"/>
            <a:r>
              <a:rPr lang="en-US" dirty="0" smtClean="0"/>
              <a:t>When </a:t>
            </a:r>
            <a:r>
              <a:rPr lang="en-US" dirty="0"/>
              <a:t>exploring user requirements, you can begin with a general use case statement and develop more specific usage scenarios, or you can generalize from a specific scenario example to the broader use case.</a:t>
            </a:r>
          </a:p>
        </p:txBody>
      </p:sp>
      <p:sp>
        <p:nvSpPr>
          <p:cNvPr id="4" name="Slide Number Placeholder 3"/>
          <p:cNvSpPr>
            <a:spLocks noGrp="1"/>
          </p:cNvSpPr>
          <p:nvPr>
            <p:ph type="sldNum" sz="quarter" idx="12"/>
          </p:nvPr>
        </p:nvSpPr>
        <p:spPr/>
        <p:txBody>
          <a:bodyPr/>
          <a:lstStyle/>
          <a:p>
            <a:fld id="{43A3F630-EDB4-4719-A0AA-067CC114C37D}" type="slidenum">
              <a:rPr lang="en-US" smtClean="0"/>
              <a:t>12</a:t>
            </a:fld>
            <a:endParaRPr lang="en-US"/>
          </a:p>
        </p:txBody>
      </p:sp>
    </p:spTree>
    <p:extLst>
      <p:ext uri="{BB962C8B-B14F-4D97-AF65-F5344CB8AC3E}">
        <p14:creationId xmlns:p14="http://schemas.microsoft.com/office/powerpoint/2010/main" val="2416081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Partial specification of the Chemical Tracking System’s “Request a Chemical” use case</a:t>
            </a:r>
            <a:r>
              <a:rPr lang="en-US" b="1" dirty="0"/>
              <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91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13</a:t>
            </a:fld>
            <a:endParaRPr lang="en-US"/>
          </a:p>
        </p:txBody>
      </p:sp>
    </p:spTree>
    <p:extLst>
      <p:ext uri="{BB962C8B-B14F-4D97-AF65-F5344CB8AC3E}">
        <p14:creationId xmlns:p14="http://schemas.microsoft.com/office/powerpoint/2010/main" val="52773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458200" cy="345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14</a:t>
            </a:fld>
            <a:endParaRPr lang="en-US"/>
          </a:p>
        </p:txBody>
      </p:sp>
    </p:spTree>
    <p:extLst>
      <p:ext uri="{BB962C8B-B14F-4D97-AF65-F5344CB8AC3E}">
        <p14:creationId xmlns:p14="http://schemas.microsoft.com/office/powerpoint/2010/main" val="792496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essential elements of a use </a:t>
            </a:r>
            <a:r>
              <a:rPr lang="en-US" b="1" dirty="0" smtClean="0"/>
              <a:t>case</a:t>
            </a:r>
            <a:endParaRPr lang="en-US" b="1"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endParaRPr lang="en-US" dirty="0"/>
          </a:p>
          <a:p>
            <a:pPr algn="just"/>
            <a:r>
              <a:rPr lang="en-US" dirty="0"/>
              <a:t>A unique identifier and a succinct name that states the user </a:t>
            </a:r>
            <a:r>
              <a:rPr lang="en-US" dirty="0" smtClean="0"/>
              <a:t>goal</a:t>
            </a:r>
            <a:endParaRPr lang="en-US" dirty="0"/>
          </a:p>
          <a:p>
            <a:pPr algn="just"/>
            <a:r>
              <a:rPr lang="en-US" dirty="0" smtClean="0"/>
              <a:t>A </a:t>
            </a:r>
            <a:r>
              <a:rPr lang="en-US" dirty="0"/>
              <a:t>brief textual description that describes the purpose of the use </a:t>
            </a:r>
            <a:r>
              <a:rPr lang="en-US" dirty="0" smtClean="0"/>
              <a:t>case</a:t>
            </a:r>
            <a:endParaRPr lang="en-US" dirty="0"/>
          </a:p>
          <a:p>
            <a:pPr algn="just"/>
            <a:r>
              <a:rPr lang="en-US" dirty="0" smtClean="0"/>
              <a:t>A </a:t>
            </a:r>
            <a:r>
              <a:rPr lang="en-US" dirty="0"/>
              <a:t>trigger condition that initiates execution of the use </a:t>
            </a:r>
            <a:r>
              <a:rPr lang="en-US" dirty="0" smtClean="0"/>
              <a:t>case</a:t>
            </a:r>
            <a:endParaRPr lang="en-US" dirty="0"/>
          </a:p>
          <a:p>
            <a:pPr algn="just"/>
            <a:r>
              <a:rPr lang="en-US" dirty="0" smtClean="0"/>
              <a:t>Zero </a:t>
            </a:r>
            <a:r>
              <a:rPr lang="en-US" dirty="0"/>
              <a:t>or more preconditions that must be satisfied before the use case can </a:t>
            </a:r>
            <a:r>
              <a:rPr lang="en-US" dirty="0" smtClean="0"/>
              <a:t>begin</a:t>
            </a:r>
            <a:endParaRPr lang="en-US" dirty="0"/>
          </a:p>
          <a:p>
            <a:pPr algn="just"/>
            <a:r>
              <a:rPr lang="en-US" dirty="0" smtClean="0"/>
              <a:t>One </a:t>
            </a:r>
            <a:r>
              <a:rPr lang="en-US" dirty="0"/>
              <a:t>or more </a:t>
            </a:r>
            <a:r>
              <a:rPr lang="en-US" dirty="0" err="1"/>
              <a:t>postconditions</a:t>
            </a:r>
            <a:r>
              <a:rPr lang="en-US" dirty="0"/>
              <a:t> that describe the state of the system after the use case is successfully </a:t>
            </a:r>
            <a:r>
              <a:rPr lang="en-US" dirty="0" smtClean="0"/>
              <a:t>completed</a:t>
            </a:r>
            <a:endParaRPr lang="en-US" dirty="0"/>
          </a:p>
          <a:p>
            <a:pPr algn="just"/>
            <a:r>
              <a:rPr lang="en-US" dirty="0" smtClean="0"/>
              <a:t>A </a:t>
            </a:r>
            <a:r>
              <a:rPr lang="en-US" dirty="0"/>
              <a:t>numbered list of steps that shows the sequence of interactions between the actor and the system—a dialog—that leads from the preconditions to the </a:t>
            </a:r>
            <a:r>
              <a:rPr lang="en-US" dirty="0" err="1"/>
              <a:t>postconditions</a:t>
            </a:r>
            <a:endParaRPr lang="en-US" dirty="0"/>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15</a:t>
            </a:fld>
            <a:endParaRPr lang="en-US"/>
          </a:p>
        </p:txBody>
      </p:sp>
    </p:spTree>
    <p:extLst>
      <p:ext uri="{BB962C8B-B14F-4D97-AF65-F5344CB8AC3E}">
        <p14:creationId xmlns:p14="http://schemas.microsoft.com/office/powerpoint/2010/main" val="24726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Preconditions and </a:t>
            </a:r>
            <a:r>
              <a:rPr lang="en-US" b="1" dirty="0" err="1"/>
              <a:t>postconditions</a:t>
            </a:r>
            <a:endParaRPr lang="en-US" dirty="0"/>
          </a:p>
        </p:txBody>
      </p:sp>
      <p:sp>
        <p:nvSpPr>
          <p:cNvPr id="3" name="Content Placeholder 2"/>
          <p:cNvSpPr>
            <a:spLocks noGrp="1"/>
          </p:cNvSpPr>
          <p:nvPr>
            <p:ph idx="1"/>
          </p:nvPr>
        </p:nvSpPr>
        <p:spPr/>
        <p:txBody>
          <a:bodyPr/>
          <a:lstStyle/>
          <a:p>
            <a:r>
              <a:rPr lang="en-US" i="1" dirty="0"/>
              <a:t>Preconditions </a:t>
            </a:r>
            <a:r>
              <a:rPr lang="en-US" dirty="0"/>
              <a:t>define prerequisites that must be met before the system can begin executing the use case. The system should be able to test all preconditions to see if it’s possible to proceed with the use case. </a:t>
            </a:r>
          </a:p>
        </p:txBody>
      </p:sp>
      <p:sp>
        <p:nvSpPr>
          <p:cNvPr id="4" name="Slide Number Placeholder 3"/>
          <p:cNvSpPr>
            <a:spLocks noGrp="1"/>
          </p:cNvSpPr>
          <p:nvPr>
            <p:ph type="sldNum" sz="quarter" idx="12"/>
          </p:nvPr>
        </p:nvSpPr>
        <p:spPr/>
        <p:txBody>
          <a:bodyPr/>
          <a:lstStyle/>
          <a:p>
            <a:fld id="{43A3F630-EDB4-4719-A0AA-067CC114C37D}" type="slidenum">
              <a:rPr lang="en-US" smtClean="0"/>
              <a:t>16</a:t>
            </a:fld>
            <a:endParaRPr lang="en-US"/>
          </a:p>
        </p:txBody>
      </p:sp>
    </p:spTree>
    <p:extLst>
      <p:ext uri="{BB962C8B-B14F-4D97-AF65-F5344CB8AC3E}">
        <p14:creationId xmlns:p14="http://schemas.microsoft.com/office/powerpoint/2010/main" val="1517090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r>
              <a:rPr lang="en-US" i="1" dirty="0" err="1"/>
              <a:t>Postconditions</a:t>
            </a:r>
            <a:r>
              <a:rPr lang="en-US" i="1" dirty="0"/>
              <a:t> </a:t>
            </a:r>
            <a:r>
              <a:rPr lang="en-US" dirty="0"/>
              <a:t>describe the state of the system after the use case executed successfully. </a:t>
            </a:r>
            <a:endParaRPr lang="en-US" dirty="0" smtClean="0"/>
          </a:p>
          <a:p>
            <a:r>
              <a:rPr lang="en-US" dirty="0" err="1" smtClean="0"/>
              <a:t>Postconditions</a:t>
            </a:r>
            <a:r>
              <a:rPr lang="en-US" dirty="0" smtClean="0"/>
              <a:t> </a:t>
            </a:r>
            <a:r>
              <a:rPr lang="en-US" dirty="0"/>
              <a:t>can describe:</a:t>
            </a:r>
          </a:p>
          <a:p>
            <a:pPr lvl="1" algn="just"/>
            <a:r>
              <a:rPr lang="en-US" dirty="0"/>
              <a:t>Something observable to the user (the system displayed an account balance).</a:t>
            </a:r>
          </a:p>
          <a:p>
            <a:pPr lvl="1" algn="just"/>
            <a:r>
              <a:rPr lang="en-US" dirty="0"/>
              <a:t>Physical outcomes (the ATM has dispensed money and printed a receipt).</a:t>
            </a:r>
          </a:p>
          <a:p>
            <a:pPr lvl="1" algn="just"/>
            <a:r>
              <a:rPr lang="en-US" dirty="0"/>
              <a:t>Internal system state changes (the account has been debited by the amount of a cash withdrawal, plus any transaction fees).</a:t>
            </a:r>
          </a:p>
          <a:p>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17</a:t>
            </a:fld>
            <a:endParaRPr lang="en-US"/>
          </a:p>
        </p:txBody>
      </p:sp>
    </p:spTree>
    <p:extLst>
      <p:ext uri="{BB962C8B-B14F-4D97-AF65-F5344CB8AC3E}">
        <p14:creationId xmlns:p14="http://schemas.microsoft.com/office/powerpoint/2010/main" val="808350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Normal flows, alternative flows, and exceptions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lgn="just"/>
            <a:r>
              <a:rPr lang="en-US" dirty="0"/>
              <a:t>One scenario is identified as the </a:t>
            </a:r>
            <a:r>
              <a:rPr lang="en-US" i="1" dirty="0"/>
              <a:t>normal flow </a:t>
            </a:r>
            <a:r>
              <a:rPr lang="en-US" dirty="0"/>
              <a:t>of events for the use case. It’s also called the main flow, basic flow, normal course, primary scenario, main success scenario, sunny-day scenario, and happy path. </a:t>
            </a:r>
            <a:endParaRPr lang="en-US" dirty="0" smtClean="0"/>
          </a:p>
          <a:p>
            <a:pPr algn="just"/>
            <a:r>
              <a:rPr lang="en-US" dirty="0"/>
              <a:t>Other success scenarios within the use case are called </a:t>
            </a:r>
            <a:r>
              <a:rPr lang="en-US" i="1" dirty="0"/>
              <a:t>alternative flows </a:t>
            </a:r>
            <a:r>
              <a:rPr lang="en-US" dirty="0"/>
              <a:t>or </a:t>
            </a:r>
            <a:r>
              <a:rPr lang="en-US" i="1" dirty="0"/>
              <a:t>secondary scenarios</a:t>
            </a:r>
            <a:r>
              <a:rPr lang="en-US" dirty="0"/>
              <a:t>. </a:t>
            </a:r>
            <a:endParaRPr lang="en-US" dirty="0" smtClean="0"/>
          </a:p>
          <a:p>
            <a:pPr algn="just"/>
            <a:r>
              <a:rPr lang="en-US" dirty="0" smtClean="0"/>
              <a:t>Alternative </a:t>
            </a:r>
            <a:r>
              <a:rPr lang="en-US" dirty="0"/>
              <a:t>flows deliver the same business outcome (sometimes with variations) as the normal flow but represent less common or lower-priority variations in the specifics of the task or how it is accomplished. </a:t>
            </a:r>
          </a:p>
        </p:txBody>
      </p:sp>
      <p:sp>
        <p:nvSpPr>
          <p:cNvPr id="4" name="Slide Number Placeholder 3"/>
          <p:cNvSpPr>
            <a:spLocks noGrp="1"/>
          </p:cNvSpPr>
          <p:nvPr>
            <p:ph type="sldNum" sz="quarter" idx="12"/>
          </p:nvPr>
        </p:nvSpPr>
        <p:spPr/>
        <p:txBody>
          <a:bodyPr/>
          <a:lstStyle/>
          <a:p>
            <a:fld id="{43A3F630-EDB4-4719-A0AA-067CC114C37D}" type="slidenum">
              <a:rPr lang="en-US" smtClean="0"/>
              <a:t>18</a:t>
            </a:fld>
            <a:endParaRPr lang="en-US"/>
          </a:p>
        </p:txBody>
      </p:sp>
    </p:spTree>
    <p:extLst>
      <p:ext uri="{BB962C8B-B14F-4D97-AF65-F5344CB8AC3E}">
        <p14:creationId xmlns:p14="http://schemas.microsoft.com/office/powerpoint/2010/main" val="227868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Conditions that have the potential to prevent a use case from succeeding are called </a:t>
            </a:r>
            <a:r>
              <a:rPr lang="en-US" i="1" dirty="0" smtClean="0"/>
              <a:t>exceptions</a:t>
            </a:r>
            <a:r>
              <a:rPr lang="en-US" dirty="0" smtClean="0"/>
              <a:t>.</a:t>
            </a:r>
          </a:p>
          <a:p>
            <a:pPr algn="just"/>
            <a:r>
              <a:rPr lang="en-US" dirty="0" smtClean="0"/>
              <a:t>Exceptions </a:t>
            </a:r>
            <a:r>
              <a:rPr lang="en-US" dirty="0"/>
              <a:t>describe anticipated error conditions that could occur during execution of the use case and how they are to be handled. </a:t>
            </a:r>
            <a:endParaRPr lang="en-US" dirty="0" smtClean="0"/>
          </a:p>
          <a:p>
            <a:pPr algn="just"/>
            <a:r>
              <a:rPr lang="en-US" dirty="0" smtClean="0"/>
              <a:t>In </a:t>
            </a:r>
            <a:r>
              <a:rPr lang="en-US" dirty="0"/>
              <a:t>some cases, the user can recover from an exception, perhaps by re-entering some data that was incorrect. </a:t>
            </a:r>
            <a:endParaRPr lang="en-US" dirty="0" smtClean="0"/>
          </a:p>
          <a:p>
            <a:pPr algn="just"/>
            <a:r>
              <a:rPr lang="en-US" dirty="0" smtClean="0"/>
              <a:t>In </a:t>
            </a:r>
            <a:r>
              <a:rPr lang="en-US" dirty="0"/>
              <a:t>other situations, though, the use case must terminate without reaching its success conditions </a:t>
            </a:r>
          </a:p>
        </p:txBody>
      </p:sp>
      <p:sp>
        <p:nvSpPr>
          <p:cNvPr id="4" name="Slide Number Placeholder 3"/>
          <p:cNvSpPr>
            <a:spLocks noGrp="1"/>
          </p:cNvSpPr>
          <p:nvPr>
            <p:ph type="sldNum" sz="quarter" idx="12"/>
          </p:nvPr>
        </p:nvSpPr>
        <p:spPr/>
        <p:txBody>
          <a:bodyPr/>
          <a:lstStyle/>
          <a:p>
            <a:fld id="{43A3F630-EDB4-4719-A0AA-067CC114C37D}" type="slidenum">
              <a:rPr lang="en-US" smtClean="0"/>
              <a:t>19</a:t>
            </a:fld>
            <a:endParaRPr lang="en-US"/>
          </a:p>
        </p:txBody>
      </p:sp>
    </p:spTree>
    <p:extLst>
      <p:ext uri="{BB962C8B-B14F-4D97-AF65-F5344CB8AC3E}">
        <p14:creationId xmlns:p14="http://schemas.microsoft.com/office/powerpoint/2010/main" val="74199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smtClean="0"/>
              <a:t>Understanding User Requirements</a:t>
            </a:r>
            <a:endParaRPr lang="en-US" sz="4800" dirty="0"/>
          </a:p>
        </p:txBody>
      </p:sp>
      <p:sp>
        <p:nvSpPr>
          <p:cNvPr id="2" name="Slide Number Placeholder 1"/>
          <p:cNvSpPr>
            <a:spLocks noGrp="1"/>
          </p:cNvSpPr>
          <p:nvPr>
            <p:ph type="sldNum" sz="quarter" idx="12"/>
          </p:nvPr>
        </p:nvSpPr>
        <p:spPr/>
        <p:txBody>
          <a:bodyPr/>
          <a:lstStyle/>
          <a:p>
            <a:fld id="{43A3F630-EDB4-4719-A0AA-067CC114C37D}" type="slidenum">
              <a:rPr lang="en-US" smtClean="0"/>
              <a:t>2</a:t>
            </a:fld>
            <a:endParaRPr lang="en-US"/>
          </a:p>
        </p:txBody>
      </p:sp>
    </p:spTree>
    <p:extLst>
      <p:ext uri="{BB962C8B-B14F-4D97-AF65-F5344CB8AC3E}">
        <p14:creationId xmlns:p14="http://schemas.microsoft.com/office/powerpoint/2010/main" val="110820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5943600"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20</a:t>
            </a:fld>
            <a:endParaRPr lang="en-US"/>
          </a:p>
        </p:txBody>
      </p:sp>
    </p:spTree>
    <p:extLst>
      <p:ext uri="{BB962C8B-B14F-4D97-AF65-F5344CB8AC3E}">
        <p14:creationId xmlns:p14="http://schemas.microsoft.com/office/powerpoint/2010/main" val="2391089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Extend and include</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en-US" dirty="0"/>
              <a:t>You can show two types of relationships, called </a:t>
            </a:r>
            <a:r>
              <a:rPr lang="en-US" i="1" dirty="0"/>
              <a:t>extend </a:t>
            </a:r>
            <a:r>
              <a:rPr lang="en-US" dirty="0"/>
              <a:t>and </a:t>
            </a:r>
            <a:r>
              <a:rPr lang="en-US" i="1" dirty="0"/>
              <a:t>include, </a:t>
            </a:r>
            <a:r>
              <a:rPr lang="en-US" dirty="0"/>
              <a:t>between use cases in a use case diagram. </a:t>
            </a:r>
            <a:endParaRPr lang="en-US" dirty="0" smtClean="0"/>
          </a:p>
          <a:p>
            <a:pPr algn="just"/>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2971800"/>
            <a:ext cx="75438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91000"/>
            <a:ext cx="70104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3A3F630-EDB4-4719-A0AA-067CC114C37D}" type="slidenum">
              <a:rPr lang="en-US" smtClean="0"/>
              <a:t>21</a:t>
            </a:fld>
            <a:endParaRPr lang="en-US"/>
          </a:p>
        </p:txBody>
      </p:sp>
    </p:spTree>
    <p:extLst>
      <p:ext uri="{BB962C8B-B14F-4D97-AF65-F5344CB8AC3E}">
        <p14:creationId xmlns:p14="http://schemas.microsoft.com/office/powerpoint/2010/main" val="4085392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Aligning preconditions and </a:t>
            </a:r>
            <a:r>
              <a:rPr lang="en-US" b="1" dirty="0" err="1"/>
              <a:t>postconditions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r>
              <a:rPr lang="en-US" dirty="0"/>
              <a:t>In many applications, the user can chain together a sequence of use cases into a “macro” use case that describes a larger </a:t>
            </a:r>
            <a:r>
              <a:rPr lang="en-US" dirty="0" smtClean="0"/>
              <a:t>task.</a:t>
            </a:r>
          </a:p>
          <a:p>
            <a:pPr algn="just"/>
            <a:r>
              <a:rPr lang="en-US" dirty="0" smtClean="0"/>
              <a:t>Some </a:t>
            </a:r>
            <a:r>
              <a:rPr lang="en-US" dirty="0"/>
              <a:t>use cases for an e-commerce website might be “Search Catalog,” “Add Item to Shopping Cart,” and “Pay for Items in Shopping Cart.” If you could perform each of these activities independently, they are individual use cases </a:t>
            </a:r>
            <a:endParaRPr lang="en-US" dirty="0" smtClean="0"/>
          </a:p>
          <a:p>
            <a:pPr algn="just"/>
            <a:r>
              <a:rPr lang="en-US" dirty="0"/>
              <a:t>To make this process work, each use case must leave the system in a state that enables the user to commence the next use case immediately. </a:t>
            </a:r>
            <a:endParaRPr lang="en-US" dirty="0" smtClean="0"/>
          </a:p>
          <a:p>
            <a:pPr algn="just"/>
            <a:r>
              <a:rPr lang="en-US" dirty="0" smtClean="0"/>
              <a:t>That </a:t>
            </a:r>
            <a:r>
              <a:rPr lang="en-US" dirty="0"/>
              <a:t>is, the </a:t>
            </a:r>
            <a:r>
              <a:rPr lang="en-US" dirty="0" err="1"/>
              <a:t>postconditions</a:t>
            </a:r>
            <a:r>
              <a:rPr lang="en-US" dirty="0"/>
              <a:t> of one use case must satisfy the preconditions of the next one in the sequence. </a:t>
            </a:r>
            <a:endParaRPr lang="en-US" dirty="0" smtClean="0"/>
          </a:p>
          <a:p>
            <a:pPr algn="just"/>
            <a:r>
              <a:rPr lang="en-US" dirty="0" smtClean="0"/>
              <a:t>Similarly</a:t>
            </a:r>
            <a:r>
              <a:rPr lang="en-US" dirty="0"/>
              <a:t>, in a transaction-processing application such as an ATM, each use case must leave the system in a state that permits the next transaction to begin.</a:t>
            </a:r>
          </a:p>
        </p:txBody>
      </p:sp>
      <p:sp>
        <p:nvSpPr>
          <p:cNvPr id="4" name="Slide Number Placeholder 3"/>
          <p:cNvSpPr>
            <a:spLocks noGrp="1"/>
          </p:cNvSpPr>
          <p:nvPr>
            <p:ph type="sldNum" sz="quarter" idx="12"/>
          </p:nvPr>
        </p:nvSpPr>
        <p:spPr/>
        <p:txBody>
          <a:bodyPr/>
          <a:lstStyle/>
          <a:p>
            <a:fld id="{43A3F630-EDB4-4719-A0AA-067CC114C37D}" type="slidenum">
              <a:rPr lang="en-US" smtClean="0"/>
              <a:t>22</a:t>
            </a:fld>
            <a:endParaRPr lang="en-US"/>
          </a:p>
        </p:txBody>
      </p:sp>
    </p:spTree>
    <p:extLst>
      <p:ext uri="{BB962C8B-B14F-4D97-AF65-F5344CB8AC3E}">
        <p14:creationId xmlns:p14="http://schemas.microsoft.com/office/powerpoint/2010/main" val="200240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6858000" cy="290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23</a:t>
            </a:fld>
            <a:endParaRPr lang="en-US"/>
          </a:p>
        </p:txBody>
      </p:sp>
    </p:spTree>
    <p:extLst>
      <p:ext uri="{BB962C8B-B14F-4D97-AF65-F5344CB8AC3E}">
        <p14:creationId xmlns:p14="http://schemas.microsoft.com/office/powerpoint/2010/main" val="1602335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lgn="ctr">
              <a:buNone/>
            </a:pPr>
            <a:r>
              <a:rPr lang="en-US" sz="9600" dirty="0" smtClean="0"/>
              <a:t>Thank you</a:t>
            </a:r>
            <a:endParaRPr lang="en-US" sz="9600" dirty="0"/>
          </a:p>
        </p:txBody>
      </p:sp>
      <p:sp>
        <p:nvSpPr>
          <p:cNvPr id="4" name="Slide Number Placeholder 3"/>
          <p:cNvSpPr>
            <a:spLocks noGrp="1"/>
          </p:cNvSpPr>
          <p:nvPr>
            <p:ph type="sldNum" sz="quarter" idx="12"/>
          </p:nvPr>
        </p:nvSpPr>
        <p:spPr/>
        <p:txBody>
          <a:bodyPr/>
          <a:lstStyle/>
          <a:p>
            <a:fld id="{43A3F630-EDB4-4719-A0AA-067CC114C37D}" type="slidenum">
              <a:rPr lang="en-US" smtClean="0"/>
              <a:t>24</a:t>
            </a:fld>
            <a:endParaRPr lang="en-US"/>
          </a:p>
        </p:txBody>
      </p:sp>
    </p:spTree>
    <p:extLst>
      <p:ext uri="{BB962C8B-B14F-4D97-AF65-F5344CB8AC3E}">
        <p14:creationId xmlns:p14="http://schemas.microsoft.com/office/powerpoint/2010/main" val="330266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a:spcBef>
                <a:spcPts val="0"/>
              </a:spcBef>
              <a:spcAft>
                <a:spcPts val="0"/>
              </a:spcAft>
            </a:pPr>
            <a:r>
              <a:rPr lang="en-US" dirty="0">
                <a:solidFill>
                  <a:srgbClr val="000000"/>
                </a:solidFill>
                <a:latin typeface="Times New Roman"/>
                <a:ea typeface="Times New Roman"/>
                <a:cs typeface="Times New Roman"/>
              </a:rPr>
              <a:t>Use cases and user stories. . . . . . . . . . . . . . . . </a:t>
            </a:r>
            <a:r>
              <a:rPr lang="en-US" dirty="0" smtClean="0">
                <a:solidFill>
                  <a:srgbClr val="000000"/>
                </a:solidFill>
                <a:latin typeface="Times New Roman"/>
                <a:ea typeface="Times New Roman"/>
                <a:cs typeface="Times New Roman"/>
              </a:rPr>
              <a:t>.</a:t>
            </a:r>
            <a:endParaRPr lang="en-US" dirty="0">
              <a:latin typeface="Segoe"/>
              <a:ea typeface="Times New Roman"/>
              <a:cs typeface="Times New Roman"/>
            </a:endParaRPr>
          </a:p>
          <a:p>
            <a:pPr marL="0" marR="0">
              <a:spcBef>
                <a:spcPts val="0"/>
              </a:spcBef>
              <a:spcAft>
                <a:spcPts val="0"/>
              </a:spcAft>
            </a:pPr>
            <a:r>
              <a:rPr lang="en-US" dirty="0">
                <a:solidFill>
                  <a:srgbClr val="000000"/>
                </a:solidFill>
                <a:latin typeface="Times New Roman"/>
                <a:ea typeface="Times New Roman"/>
                <a:cs typeface="Times New Roman"/>
              </a:rPr>
              <a:t>The use case approach. . . . . . . . . . . . . . . . . . . . </a:t>
            </a:r>
            <a:r>
              <a:rPr lang="en-US" dirty="0" smtClean="0">
                <a:solidFill>
                  <a:srgbClr val="000000"/>
                </a:solidFill>
                <a:latin typeface="Times New Roman"/>
                <a:ea typeface="Times New Roman"/>
                <a:cs typeface="Times New Roman"/>
              </a:rPr>
              <a:t> </a:t>
            </a:r>
            <a:endParaRPr lang="en-US" dirty="0">
              <a:latin typeface="Segoe"/>
              <a:ea typeface="Times New Roman"/>
              <a:cs typeface="Times New Roman"/>
            </a:endParaRPr>
          </a:p>
          <a:p>
            <a:pPr lvl="1"/>
            <a:r>
              <a:rPr lang="en-US" dirty="0">
                <a:solidFill>
                  <a:srgbClr val="000000"/>
                </a:solidFill>
                <a:latin typeface="Times New Roman"/>
                <a:ea typeface="Times New Roman"/>
              </a:rPr>
              <a:t>Use cases and usage scenarios. . . . </a:t>
            </a:r>
            <a:r>
              <a:rPr lang="en-US" dirty="0" smtClean="0">
                <a:solidFill>
                  <a:srgbClr val="000000"/>
                </a:solidFill>
                <a:latin typeface="Times New Roman"/>
                <a:ea typeface="Times New Roman"/>
              </a:rPr>
              <a:t>.</a:t>
            </a:r>
          </a:p>
          <a:p>
            <a:pPr lvl="1"/>
            <a:r>
              <a:rPr lang="en-US" dirty="0" smtClean="0">
                <a:solidFill>
                  <a:srgbClr val="000000"/>
                </a:solidFill>
                <a:latin typeface="Times New Roman"/>
                <a:ea typeface="Times New Roman"/>
              </a:rPr>
              <a:t>Identifying </a:t>
            </a:r>
            <a:r>
              <a:rPr lang="en-US" dirty="0">
                <a:solidFill>
                  <a:srgbClr val="000000"/>
                </a:solidFill>
                <a:latin typeface="Times New Roman"/>
                <a:ea typeface="Times New Roman"/>
              </a:rPr>
              <a:t>use cases. . . . . . . . . . . . . . . . . . . . . . </a:t>
            </a:r>
            <a:endParaRPr lang="en-US" dirty="0"/>
          </a:p>
        </p:txBody>
      </p:sp>
      <p:sp>
        <p:nvSpPr>
          <p:cNvPr id="4" name="Slide Number Placeholder 3"/>
          <p:cNvSpPr>
            <a:spLocks noGrp="1"/>
          </p:cNvSpPr>
          <p:nvPr>
            <p:ph type="sldNum" sz="quarter" idx="12"/>
          </p:nvPr>
        </p:nvSpPr>
        <p:spPr/>
        <p:txBody>
          <a:bodyPr/>
          <a:lstStyle/>
          <a:p>
            <a:fld id="{43A3F630-EDB4-4719-A0AA-067CC114C37D}" type="slidenum">
              <a:rPr lang="en-US" smtClean="0"/>
              <a:t>3</a:t>
            </a:fld>
            <a:endParaRPr lang="en-US"/>
          </a:p>
        </p:txBody>
      </p:sp>
    </p:spTree>
    <p:extLst>
      <p:ext uri="{BB962C8B-B14F-4D97-AF65-F5344CB8AC3E}">
        <p14:creationId xmlns:p14="http://schemas.microsoft.com/office/powerpoint/2010/main" val="85681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 and user stories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A </a:t>
            </a:r>
            <a:r>
              <a:rPr lang="en-US" i="1" dirty="0"/>
              <a:t>use case </a:t>
            </a:r>
            <a:r>
              <a:rPr lang="en-US" dirty="0"/>
              <a:t>describes a sequence of interactions between a system and an external actor that results in the actor being able to achieve some outcome of value. </a:t>
            </a:r>
            <a:endParaRPr lang="en-US" dirty="0" smtClean="0"/>
          </a:p>
          <a:p>
            <a:pPr algn="just"/>
            <a:r>
              <a:rPr lang="en-US" dirty="0" smtClean="0"/>
              <a:t>The </a:t>
            </a:r>
            <a:r>
              <a:rPr lang="en-US" dirty="0"/>
              <a:t>names of use cases are always written in the form of a verb followed by an object. </a:t>
            </a:r>
            <a:endParaRPr lang="en-US" dirty="0" smtClean="0"/>
          </a:p>
          <a:p>
            <a:pPr algn="just"/>
            <a:r>
              <a:rPr lang="en-US" dirty="0" smtClean="0"/>
              <a:t>Select </a:t>
            </a:r>
            <a:r>
              <a:rPr lang="en-US" dirty="0"/>
              <a:t>strong, descriptive names to make it evident from the name that the use case will deliver something valuable for some user. </a:t>
            </a:r>
            <a:endParaRPr lang="en-US" dirty="0" smtClean="0"/>
          </a:p>
          <a:p>
            <a:pPr algn="just"/>
            <a:r>
              <a:rPr lang="en-US" dirty="0" smtClean="0"/>
              <a:t>Table </a:t>
            </a:r>
            <a:r>
              <a:rPr lang="en-US" dirty="0"/>
              <a:t>8-1 lists some sample use cases from a variety of applications</a:t>
            </a:r>
          </a:p>
        </p:txBody>
      </p:sp>
      <p:sp>
        <p:nvSpPr>
          <p:cNvPr id="4" name="Slide Number Placeholder 3"/>
          <p:cNvSpPr>
            <a:spLocks noGrp="1"/>
          </p:cNvSpPr>
          <p:nvPr>
            <p:ph type="sldNum" sz="quarter" idx="12"/>
          </p:nvPr>
        </p:nvSpPr>
        <p:spPr/>
        <p:txBody>
          <a:bodyPr/>
          <a:lstStyle/>
          <a:p>
            <a:fld id="{43A3F630-EDB4-4719-A0AA-067CC114C37D}" type="slidenum">
              <a:rPr lang="en-US" smtClean="0"/>
              <a:t>4</a:t>
            </a:fld>
            <a:endParaRPr lang="en-US"/>
          </a:p>
        </p:txBody>
      </p:sp>
    </p:spTree>
    <p:extLst>
      <p:ext uri="{BB962C8B-B14F-4D97-AF65-F5344CB8AC3E}">
        <p14:creationId xmlns:p14="http://schemas.microsoft.com/office/powerpoint/2010/main" val="401978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752600"/>
            <a:ext cx="7800975" cy="4876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5</a:t>
            </a:fld>
            <a:endParaRPr lang="en-US"/>
          </a:p>
        </p:txBody>
      </p:sp>
    </p:spTree>
    <p:extLst>
      <p:ext uri="{BB962C8B-B14F-4D97-AF65-F5344CB8AC3E}">
        <p14:creationId xmlns:p14="http://schemas.microsoft.com/office/powerpoint/2010/main" val="284493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905000"/>
            <a:ext cx="756285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6</a:t>
            </a:fld>
            <a:endParaRPr lang="en-US"/>
          </a:p>
        </p:txBody>
      </p:sp>
    </p:spTree>
    <p:extLst>
      <p:ext uri="{BB962C8B-B14F-4D97-AF65-F5344CB8AC3E}">
        <p14:creationId xmlns:p14="http://schemas.microsoft.com/office/powerpoint/2010/main" val="115782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752600"/>
            <a:ext cx="7553325"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7</a:t>
            </a:fld>
            <a:endParaRPr lang="en-US"/>
          </a:p>
        </p:txBody>
      </p:sp>
    </p:spTree>
    <p:extLst>
      <p:ext uri="{BB962C8B-B14F-4D97-AF65-F5344CB8AC3E}">
        <p14:creationId xmlns:p14="http://schemas.microsoft.com/office/powerpoint/2010/main" val="143347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At this level, use cases look much like user stories. </a:t>
            </a:r>
            <a:endParaRPr lang="en-US" dirty="0" smtClean="0"/>
          </a:p>
          <a:p>
            <a:pPr algn="just"/>
            <a:r>
              <a:rPr lang="en-US" dirty="0" smtClean="0"/>
              <a:t>Both </a:t>
            </a:r>
            <a:r>
              <a:rPr lang="en-US" dirty="0"/>
              <a:t>are focused on understanding what different types of users need to accomplish through interactions with a software </a:t>
            </a:r>
            <a:r>
              <a:rPr lang="en-US" dirty="0" smtClean="0"/>
              <a:t>system.</a:t>
            </a:r>
          </a:p>
          <a:p>
            <a:pPr algn="just"/>
            <a:r>
              <a:rPr lang="en-US" dirty="0" smtClean="0"/>
              <a:t>However</a:t>
            </a:r>
            <a:r>
              <a:rPr lang="en-US" dirty="0"/>
              <a:t>, the two processes move in different directions from these similar starting points, as illustrated in Figure 8-1. </a:t>
            </a:r>
            <a:endParaRPr lang="en-US" dirty="0" smtClean="0"/>
          </a:p>
          <a:p>
            <a:pPr algn="just"/>
            <a:r>
              <a:rPr lang="en-US" dirty="0" smtClean="0"/>
              <a:t>Both </a:t>
            </a:r>
            <a:r>
              <a:rPr lang="en-US" dirty="0"/>
              <a:t>approaches can also produce other deliverables, such as visual analysis models, but Figure 8-1 illustrates the core distinction.</a:t>
            </a:r>
          </a:p>
        </p:txBody>
      </p:sp>
      <p:sp>
        <p:nvSpPr>
          <p:cNvPr id="4" name="Slide Number Placeholder 3"/>
          <p:cNvSpPr>
            <a:spLocks noGrp="1"/>
          </p:cNvSpPr>
          <p:nvPr>
            <p:ph type="sldNum" sz="quarter" idx="12"/>
          </p:nvPr>
        </p:nvSpPr>
        <p:spPr/>
        <p:txBody>
          <a:bodyPr/>
          <a:lstStyle/>
          <a:p>
            <a:fld id="{43A3F630-EDB4-4719-A0AA-067CC114C37D}" type="slidenum">
              <a:rPr lang="en-US" smtClean="0"/>
              <a:t>8</a:t>
            </a:fld>
            <a:endParaRPr lang="en-US"/>
          </a:p>
        </p:txBody>
      </p:sp>
    </p:spTree>
    <p:extLst>
      <p:ext uri="{BB962C8B-B14F-4D97-AF65-F5344CB8AC3E}">
        <p14:creationId xmlns:p14="http://schemas.microsoft.com/office/powerpoint/2010/main" val="45114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676401"/>
            <a:ext cx="79438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3A3F630-EDB4-4719-A0AA-067CC114C37D}" type="slidenum">
              <a:rPr lang="en-US" smtClean="0"/>
              <a:t>9</a:t>
            </a:fld>
            <a:endParaRPr lang="en-US"/>
          </a:p>
        </p:txBody>
      </p:sp>
    </p:spTree>
    <p:extLst>
      <p:ext uri="{BB962C8B-B14F-4D97-AF65-F5344CB8AC3E}">
        <p14:creationId xmlns:p14="http://schemas.microsoft.com/office/powerpoint/2010/main" val="42100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1128</Words>
  <Application>Microsoft Office PowerPoint</Application>
  <PresentationFormat>On-screen Show (4:3)</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Software Requirements Engineering</vt:lpstr>
      <vt:lpstr>PowerPoint Presentation</vt:lpstr>
      <vt:lpstr>Agenda</vt:lpstr>
      <vt:lpstr>Use cases and user stories</vt:lpstr>
      <vt:lpstr>Cont..</vt:lpstr>
      <vt:lpstr>Cont..</vt:lpstr>
      <vt:lpstr>Cont..</vt:lpstr>
      <vt:lpstr>Cont..</vt:lpstr>
      <vt:lpstr>Cont..</vt:lpstr>
      <vt:lpstr>The use case approach</vt:lpstr>
      <vt:lpstr>Cont..</vt:lpstr>
      <vt:lpstr>Use cases and usage scenarios</vt:lpstr>
      <vt:lpstr>Partial specification of the Chemical Tracking System’s “Request a Chemical” use case.</vt:lpstr>
      <vt:lpstr>Cont..</vt:lpstr>
      <vt:lpstr>The essential elements of a use case</vt:lpstr>
      <vt:lpstr>Preconditions and postconditions</vt:lpstr>
      <vt:lpstr>Cont..</vt:lpstr>
      <vt:lpstr>Normal flows, alternative flows, and exceptions</vt:lpstr>
      <vt:lpstr>Cont..</vt:lpstr>
      <vt:lpstr>Cont..</vt:lpstr>
      <vt:lpstr>Extend and include</vt:lpstr>
      <vt:lpstr>Aligning preconditions and postconditions</vt:lpstr>
      <vt:lpstr>Cont..</vt:lpstr>
      <vt:lpstr>The End</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ismail - [2010]</cp:lastModifiedBy>
  <cp:revision>30</cp:revision>
  <dcterms:created xsi:type="dcterms:W3CDTF">2017-02-18T04:35:16Z</dcterms:created>
  <dcterms:modified xsi:type="dcterms:W3CDTF">2017-12-13T07:18:28Z</dcterms:modified>
</cp:coreProperties>
</file>