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164592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10972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400" b="1">
                <a:solidFill>
                  <a:srgbClr val="1E4C78"/>
                </a:solidFill>
              </a:defRPr>
            </a:pPr>
            <a:r>
              <a:t>تأثیر رژیم غذایی مدیترانه‌ای بر دیابت نوع 2</a:t>
            </a:r>
          </a:p>
          <a:p>
            <a:pPr algn="r">
              <a:defRPr sz="2400"/>
            </a:pPr>
            <a:r>
              <a:t>ارائه برای رشته علوم تغذیه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چرا مدیترانه‌ای برای T2D مفید است؟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فیبر بالا → کاهش شاخص گلیسمی و افزایش سیری</a:t>
            </a:r>
          </a:p>
          <a:p>
            <a:pPr algn="r">
              <a:defRPr sz="2400"/>
            </a:pPr>
            <a:r>
              <a:t>MUFA/PUFA → بهبود حساسیت به انسولین</a:t>
            </a:r>
          </a:p>
          <a:p>
            <a:pPr algn="r">
              <a:defRPr sz="2400"/>
            </a:pPr>
            <a:r>
              <a:t>پلی‌فنول‌ها → ضدالتهاب و آنتی‌اکسیدان</a:t>
            </a:r>
          </a:p>
          <a:p>
            <a:pPr algn="r">
              <a:defRPr sz="2400"/>
            </a:pPr>
            <a:r>
              <a:t>تنوع و انعطاف‌پذیری → پایبندی بهتر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مقدمه مکانیسم‌ها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مسیرها: التهاب، میتوکندری، گلوتامات/تحریک‌سمّیت، ایمنی، میکروبیوم، هورمون‌های روده</a:t>
            </a:r>
          </a:p>
          <a:p>
            <a:pPr algn="r">
              <a:defRPr sz="2400"/>
            </a:pPr>
            <a:r>
              <a:t>از جزء غذایی → تغییرات مولکولی/سیستمی → پیامدهای بالینی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88952" cy="164592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1) کاهش التهاب (Neuroinflammation ↓)</a:t>
            </a:r>
          </a:p>
        </p:txBody>
      </p:sp>
      <p:pic>
        <p:nvPicPr>
          <p:cNvPr id="4" name="Picture 3" descr="nfk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645920"/>
            <a:ext cx="64008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نتیجه کاهش التهاب</a:t>
            </a:r>
          </a:p>
        </p:txBody>
      </p:sp>
      <p:pic>
        <p:nvPicPr>
          <p:cNvPr id="4" name="Picture 3" descr="inflam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9601200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2) محافظت میتوکندریایی و بهبود انرژی</a:t>
            </a:r>
          </a:p>
        </p:txBody>
      </p:sp>
      <p:pic>
        <p:nvPicPr>
          <p:cNvPr id="4" name="Picture 3" descr="mi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45920"/>
            <a:ext cx="6858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آسیب میتوکندری در T2D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افزایش ROS و افت تولید ATP</a:t>
            </a:r>
          </a:p>
          <a:p>
            <a:pPr algn="r">
              <a:defRPr sz="2400"/>
            </a:pPr>
            <a:r>
              <a:t>اختلال عملکرد سلول β و لیپوتوکسیسیته/گلوکوتوکسیسیته</a:t>
            </a:r>
          </a:p>
          <a:p>
            <a:pPr algn="r">
              <a:defRPr sz="2400"/>
            </a:pPr>
            <a:r>
              <a:t>ارتباط با مقاومت به انسولین و پیشرفت عوارض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متابولیسم در رژیم مدیترانه‌ای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کنترل بار گلیسمی وعده‌ها و کاهش واریانس پس‌غذایی</a:t>
            </a:r>
          </a:p>
          <a:p>
            <a:pPr algn="r">
              <a:defRPr sz="2400"/>
            </a:pPr>
            <a:r>
              <a:t>بهبود پروفایل لیپیدی و التهاب سیستمیک</a:t>
            </a:r>
          </a:p>
          <a:p>
            <a:pPr algn="r">
              <a:defRPr sz="2400"/>
            </a:pPr>
            <a:r>
              <a:t>پایداری انرژی و سیری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اثرات محافظتی بر شاخص‌های بالینی</a:t>
            </a:r>
          </a:p>
        </p:txBody>
      </p:sp>
      <p:pic>
        <p:nvPicPr>
          <p:cNvPr id="4" name="Picture 3" descr="hba1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9601200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3) تنظیم سیستم گلوتامات و کاهش Excitotoxicity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در عوارض عصبی T2D، گلوتامات و گیرنده‌های NMDA/AMPA ممکن است دچار دیس‌ریگولیشن شوند</a:t>
            </a:r>
          </a:p>
          <a:p>
            <a:pPr algn="r">
              <a:defRPr sz="2400"/>
            </a:pPr>
            <a:r>
              <a:t>پلی‌فنول‌ها و امگا-3 می‌توانند مدولاسیون گیرنده‌ها/انتقال‌دهنده‌ها را تسهیل کنند (شواهد بیشتر پیش‌بالینی)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نتیجه تنظیم گلوتامات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کاهش بالقوه درد نوروپاتیک/تحریک‌سمّیت</a:t>
            </a:r>
          </a:p>
          <a:p>
            <a:pPr algn="r">
              <a:defRPr sz="2400"/>
            </a:pPr>
            <a:r>
              <a:t>بهبود شناخت/خلق در مطالعات غیر T2D نیز گزارش شده (نیازمند شواهد انسانی مستقیم در T2D)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تعریف و ماهیت دیابت نوع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اختلال مزمن متابولیک با هیپرگلیسمی ناشی از مقاومت به انسولین و نقص ترشح آن</a:t>
            </a:r>
          </a:p>
          <a:p>
            <a:pPr algn="r">
              <a:defRPr sz="2400"/>
            </a:pPr>
            <a:r>
              <a:t>درگیری کبد، عضله و بافت چربی؛ التهاب مزمن خفیف و استرس اکسیداتیو</a:t>
            </a:r>
          </a:p>
          <a:p>
            <a:pPr algn="r">
              <a:defRPr sz="2400"/>
            </a:pPr>
            <a:r>
              <a:t>عوارض: قلبی‌–عروقی، نفروپاتی، نوروپاتی، رتینوپاتی، کبد چرب غیرالکلی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مکانیسم مکمل: تعدیل سیستم ایمنی</a:t>
            </a:r>
          </a:p>
        </p:txBody>
      </p:sp>
      <p:pic>
        <p:nvPicPr>
          <p:cNvPr id="4" name="Picture 3" descr="gut_immu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86868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4) تعدیل میکروبیوم روده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افزایش تولید SCFA (بوتیرات) → GLP-1 ↑ و حساسیت به انسولین ↑</a:t>
            </a:r>
          </a:p>
          <a:p>
            <a:pPr algn="r">
              <a:defRPr sz="2400"/>
            </a:pPr>
            <a:r>
              <a:t>افزایش غنا و گونه‌های مفید (Akkermansia, Faecalibacterium)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تأثیر بر متابولیسم سیستمیک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GLP-1 و PYY افزایش → کنترل اشتها/گلوکز</a:t>
            </a:r>
          </a:p>
          <a:p>
            <a:pPr algn="r">
              <a:defRPr sz="2400"/>
            </a:pPr>
            <a:r>
              <a:t>سیگنالینگ اسیدهای صفراوی (FXR/TGR5) → گلوکز/چربی بهبود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مهار التهاب مزمن</a:t>
            </a:r>
          </a:p>
        </p:txBody>
      </p:sp>
      <p:pic>
        <p:nvPicPr>
          <p:cNvPr id="4" name="Picture 3" descr="inflam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9601200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5) پتانسیل تسهیل رمیلیناسیون (برای عوارض عصبی T2D)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DHA/EPA و برخی پلی‌فنول‌ها می‌توانند میلین‌سازی را حمایت کنند (شواهد عمدتاً حیوانی/پیش‌بالینی)</a:t>
            </a:r>
          </a:p>
          <a:p>
            <a:pPr algn="r">
              <a:defRPr sz="2400"/>
            </a:pPr>
            <a:r>
              <a:t>اهمیت در نوروپاتی دیابتی: حفاظت عصبی و ترمیم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اثر بر خلق و سلامت روانی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رژیم‌های ضدالتهاب (مانند مدیترانه‌ای) با بهبود خلق مرتبط‌اند → پایبندی بهتر، کنترل قند بهتر</a:t>
            </a:r>
          </a:p>
          <a:p>
            <a:pPr algn="r">
              <a:defRPr sz="2400"/>
            </a:pPr>
            <a:r>
              <a:t>مدیریت استرس/خواب به‌عنوان عناصر سبک زندگی مکمل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جدول مقالات - بخش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" y="1280160"/>
          <a:ext cx="11430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/>
                <a:gridCol w="1428750"/>
                <a:gridCol w="1428750"/>
                <a:gridCol w="1428750"/>
                <a:gridCol w="1428750"/>
                <a:gridCol w="1428750"/>
                <a:gridCol w="1428750"/>
                <a:gridCol w="1428750"/>
              </a:tblGrid>
              <a:tr h="1737360"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عنوان مقاله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نوع مطالعه/مدل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جمعیت/نمونه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هدف مطالعه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روش‌ها/طراحی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نتایج کلیدی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نتیجه‌گیری مرتبط با T2D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محدودیت‌ها/نکات مهم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</a:tr>
              <a:tr h="1737360"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Esposito et al., 2009, Ann Intern 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RCT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بیماران تازه‌تشخیص T2D؛ n≈215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اثر رژیم مدیترانه‌ای بر کنترل قند و نیاز به دارو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RCT دوگروهی؛ پیگیری تا 4 سال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HbA1c کاهش بیشتر؛ تأخیر معنی‌دار در شروع دارو؛ کاهش وزن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بهبود کنترل گلیسمی و کاهش نیاز دارو در T2D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تک‌مرکزی؛ پایبندی خودگزارشی</a:t>
                      </a:r>
                    </a:p>
                  </a:txBody>
                  <a:tcPr/>
                </a:tc>
              </a:tr>
              <a:tr h="1737360"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Shai et al., 2008, NEJM (DIRECT)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RCT سه‌گروهی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افراد دارای اضافه‌وزن؛ زیرگروه مبتلایان T2D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مقایسه رژیم‌های کم‌چرب/مدیترانه‌ای/کم‌کربوهیدرات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24 ماه؛ مداخله ساختاریافته محیط کاری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در زیرگروه T2D، HbA1c و لیپیدها در مدیترانه‌ای بهتر از کم‌چرب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مزیت مدیترانه‌ای در کنترل قند و پروفایل لیپیدی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تحلیل زیرگروه؛ تعمیم‌پذیری محدود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جدول مقالات - بخش 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5760" y="1280160"/>
          <a:ext cx="11430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/>
                <a:gridCol w="1428750"/>
                <a:gridCol w="1428750"/>
                <a:gridCol w="1428750"/>
                <a:gridCol w="1428750"/>
                <a:gridCol w="1428750"/>
                <a:gridCol w="1428750"/>
                <a:gridCol w="1428750"/>
              </a:tblGrid>
              <a:tr h="1737360"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عنوان مقاله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نوع مطالعه/مدل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جمعیت/نمونه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هدف مطالعه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روش‌ها/طراحی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نتایج کلیدی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نتیجه‌گیری مرتبط با T2D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b="1" sz="1800"/>
                      </a:pPr>
                      <a:r>
                        <a:t>محدودیت‌ها/نکات مهم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</a:tr>
              <a:tr h="1737360"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Salas-Salvadó et al., 2011, Diabetes Care (PREDIMED-Reus)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RCT پیشگیری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افراد پرخطر غیر دیابتی؛ n≈418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اثر رژیم مدیترانه‌ای بر بروز T2D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گروه‌های با روغن زیتون/مغزدانه؛ پیگیری ≈4 سال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کاهش ≈52% در بروز T2D نسبت به کنترل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کاهش معنی‌دار ریسک بروز T2D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زیرمطالعه؛ عوامل سبک زندگی</a:t>
                      </a:r>
                    </a:p>
                  </a:txBody>
                  <a:tcPr/>
                </a:tc>
              </a:tr>
              <a:tr h="1737360"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Ajala et al., 2013, Am J Clin Nutr (Meta-analysis)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مرور نظام‌مند و متاآنالیز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بزرگسالان مبتلا به T2D در RCTها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مقایسه رویکردهای رژیمی بر HbA1c/وزن/لیپید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ترکیب نتایج چند مطالعه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بیشترین کاهش HbA1c و بهبود وزن در مدیترانه‌ای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برتری کلی مدیترانه‌ای در مدیریت T2D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ناهمگنی مطالعات و تفاوت مداخلات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نتیجه‌گیری کلی از مطالعات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در مبتلایان: HbA1c ↓، حساسیت انسولین ↑، نیاز به دارو ↓، ریسک CVD ↓</a:t>
            </a:r>
          </a:p>
          <a:p>
            <a:pPr algn="r">
              <a:defRPr sz="2400"/>
            </a:pPr>
            <a:r>
              <a:t>در پیشگیری: کاهش معنی‌دار خطر بروز T2D در جمعیت‌های پرخطر</a:t>
            </a:r>
          </a:p>
          <a:p>
            <a:pPr algn="r">
              <a:defRPr sz="2400"/>
            </a:pPr>
            <a:r>
              <a:t>هم‌سویی مکانیسم‌های زیستی با نتایج بالینی</a:t>
            </a:r>
          </a:p>
          <a:p>
            <a:pPr algn="r">
              <a:defRPr sz="2400"/>
            </a:pPr>
            <a:r>
              <a:t>قابلیت اجرا و پذیرش مناسب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پیشنهادات برای تحقیقات آینده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RCTهای سر به سر با GLP-1 RA/SGLT2i + مدیترانه‌ای</a:t>
            </a:r>
          </a:p>
          <a:p>
            <a:pPr algn="r">
              <a:defRPr sz="2400"/>
            </a:pPr>
            <a:r>
              <a:t>بیومارکرهای مکانیسمی: میکروبیوم، متابولومیکس، سیگنالینگ صفراوی</a:t>
            </a:r>
          </a:p>
          <a:p>
            <a:pPr algn="r">
              <a:defRPr sz="2400"/>
            </a:pPr>
            <a:r>
              <a:t>پیامدهای عصبی/شناختی در T2D</a:t>
            </a:r>
          </a:p>
          <a:p>
            <a:pPr algn="r">
              <a:defRPr sz="2400"/>
            </a:pPr>
            <a:r>
              <a:t>راهبردهای ارتقای پایبندی و بومی‌سازی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اپیدمیولوژی و شیوع</a:t>
            </a:r>
          </a:p>
        </p:txBody>
      </p:sp>
      <p:pic>
        <p:nvPicPr>
          <p:cNvPr id="4" name="Picture 3" descr="preval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645920"/>
            <a:ext cx="987552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منابع و تشکر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600"/>
            </a:pPr>
            <a:r>
              <a:t>Esposito K, et al. Ann Intern Med. 2009;151(5):306–314. doi:10.7326/0003-4819-151-5-200909010-00004</a:t>
            </a:r>
          </a:p>
          <a:p>
            <a:pPr algn="r">
              <a:defRPr sz="1600"/>
            </a:pPr>
            <a:r>
              <a:t>Shai I, et al. N Engl J Med. 2008;359:229–241. doi:10.1056/NEJMoa0708681</a:t>
            </a:r>
          </a:p>
          <a:p>
            <a:pPr algn="r">
              <a:defRPr sz="1600"/>
            </a:pPr>
            <a:r>
              <a:t>Salas-Salvadó J, et al. Diabetes Care. 2011;34(1):14–19. doi:10.2337/dc10-1288</a:t>
            </a:r>
          </a:p>
          <a:p>
            <a:pPr algn="r">
              <a:defRPr sz="1600"/>
            </a:pPr>
            <a:r>
              <a:t>Ajala O, et al. Am J Clin Nutr. 2013;97(3):505–516. doi:10.3945/ajcn.112.042457</a:t>
            </a:r>
          </a:p>
          <a:p>
            <a:pPr algn="r">
              <a:defRPr sz="1600"/>
            </a:pPr>
            <a:r>
              <a:t>نمودار شیوع: الهام از IDF Diabetes Atlas (کار آموزشی)</a:t>
            </a:r>
          </a:p>
          <a:p>
            <a:pPr algn="r">
              <a:defRPr sz="1800"/>
            </a:pPr>
            <a:r>
              <a:t>با تشکر از توجه شما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عوامل خطر و تفاوت‌های جمعیتی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سن، سابقه خانوادگی، چاقی مرکزی، کم‌تحرکی</a:t>
            </a:r>
          </a:p>
          <a:p>
            <a:pPr algn="r">
              <a:defRPr sz="2400"/>
            </a:pPr>
            <a:r>
              <a:t>الگوی غذایی پرکالری/فراوری‌شده، وضعیت اجتماعی–اقتصادی</a:t>
            </a:r>
          </a:p>
          <a:p>
            <a:pPr algn="r">
              <a:defRPr sz="2400"/>
            </a:pPr>
            <a:r>
              <a:t>تفاوت‌های منطقه‌ای و جمعیتی در شیوع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روند شیوع در سال‌های اخیر</a:t>
            </a:r>
          </a:p>
        </p:txBody>
      </p:sp>
      <p:pic>
        <p:nvPicPr>
          <p:cNvPr id="4" name="Picture 3" descr="preval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645920"/>
            <a:ext cx="9875520" cy="4320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درمان‌های موجود برای T2D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اصلاح سبک زندگی: تغذیه، فعالیت بدنی، خواب</a:t>
            </a:r>
          </a:p>
          <a:p>
            <a:pPr algn="r">
              <a:defRPr sz="2400"/>
            </a:pPr>
            <a:r>
              <a:t>داروها: متفورمین، SGLT2i، GLP-1 RA، انسولین</a:t>
            </a:r>
          </a:p>
          <a:p>
            <a:pPr algn="r">
              <a:defRPr sz="2400"/>
            </a:pPr>
            <a:r>
              <a:t>محدودیت‌ها: عوارض، هزینه، پایبندی — نقش کلیدی تغذیه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درمان‌های مکمل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مشاوره و آموزش تغذیه‌ای، رفتاردرمانی، مدیریت استرس</a:t>
            </a:r>
          </a:p>
          <a:p>
            <a:pPr algn="r">
              <a:defRPr sz="2400"/>
            </a:pPr>
            <a:r>
              <a:t>بررسی مکمل‌ها با احتیاط و شواهد</a:t>
            </a:r>
          </a:p>
          <a:p>
            <a:pPr algn="r">
              <a:defRPr sz="2400"/>
            </a:pPr>
            <a:r>
              <a:t>الگوهای اثربخش: مدیترانه‌ای، DASH، کم‌کربوهیدرات (انتخاب فردمحور)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رژیم مدیترانه‌ای: سوخت متفاوت برای بدن</a:t>
            </a:r>
          </a:p>
        </p:txBody>
      </p:sp>
      <p:pic>
        <p:nvPicPr>
          <p:cNvPr id="4" name="Picture 3" descr="med_pyram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45920"/>
            <a:ext cx="685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54864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000" b="1">
                <a:solidFill>
                  <a:srgbClr val="1E4C78"/>
                </a:solidFill>
              </a:defRPr>
            </a:pPr>
            <a:r>
              <a:t>کاربردهای شناخته‌شده رژیم مدیترانه‌ای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/>
            </a:pPr>
            <a:r>
              <a:t>کاهش ریسک CVD، بهبود فشارخون و لیپیدها</a:t>
            </a:r>
          </a:p>
          <a:p>
            <a:pPr algn="r">
              <a:defRPr sz="2400"/>
            </a:pPr>
            <a:r>
              <a:t>بهبود NAFLD، برخی سرطان‌ها، سلامت شناخت و خلق</a:t>
            </a:r>
          </a:p>
          <a:p>
            <a:pPr algn="r">
              <a:defRPr sz="2400"/>
            </a:pPr>
            <a:r>
              <a:t>کاهش خطر دیابت و بهبود کنترل قند در مبتلایان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