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T2D = insulin resistance + beta-cell dysfunction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Concept map across multiple pathways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188720"/>
            <a:ext cx="11155680" cy="20116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4400" b="1">
                <a:solidFill>
                  <a:srgbClr val="1E4C78"/>
                </a:solidFill>
                <a:latin typeface="Vazirmatn"/>
              </a:rPr>
              <a:t>تأثیر رژیم غذایی مدیترانه‌ای بر دیابت نوع 2</a:t>
            </a:r>
          </a:p>
          <a:p>
            <a:pPr algn="r"/>
            <a:r>
              <a:rPr sz="2400" b="0">
                <a:solidFill>
                  <a:srgbClr val="1E4C78"/>
                </a:solidFill>
                <a:latin typeface="Vazirmatn"/>
              </a:rPr>
              <a:t>ارائه برای رشته علوم تغذیه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چرا مدیترانه‌ای برای T2D مفید است؟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فیبر بالا → کاهش شاخص گلیسمی و افزایش سیری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MUFA/PUFA → بهبود حساسیت به انسولین و پروفایل لیپیدی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پلی‌فنول‌ها → ضدالتهاب/آنتی‌اکسیدان؛ بهبود سیگنالینگ انسولین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تنوع و انعطاف‌پذیری → پایبندی بهتر و پایدارتر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مقدمه مکانیسم‌ها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مسیرها: التهاب، میتوکندری، گلوتامات/تحریک‌سمّیت، ایمنی، میکروبیوم، هورمون‌های روده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از جزء غذایی → تغییرات مولکولی/سیستمی → پیامدهای بالینی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1) کاهش التهاب (Neuroinflammation ↓)</a:t>
            </a:r>
          </a:p>
        </p:txBody>
      </p:sp>
      <p:pic>
        <p:nvPicPr>
          <p:cNvPr id="3" name="Picture 2" descr="nfk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0" y="1554480"/>
            <a:ext cx="6400800" cy="374200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نتیجه کاهش التهاب</a:t>
            </a:r>
          </a:p>
        </p:txBody>
      </p:sp>
      <p:pic>
        <p:nvPicPr>
          <p:cNvPr id="3" name="Picture 2" descr="inflam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9601200" cy="4217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2) محافظت میتوکندریایی و بهبود انرژی</a:t>
            </a:r>
          </a:p>
        </p:txBody>
      </p:sp>
      <p:pic>
        <p:nvPicPr>
          <p:cNvPr id="3" name="Picture 2" descr="mit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54480"/>
            <a:ext cx="6858000" cy="400929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آسیب میتوکندری در T2D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افزایش ROS و افت تولید ATP، اختلال عملکرد سلول β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لیپوتوکسیسیته و گلوکوتوکسیسیته → مقاومت به انسولین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ارتباط با پیشرفت عوارض میکرو/ماکروواسکولار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متابولیسم در رژیم مدیترانه‌ای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کنترل بار گلیسمی وعده‌ها؛ کاهش واریانس قند پس از غذا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بهبود پروفایل لیپیدی و نشانگرهای التهابی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کمک به مدیریت وزن و سیری پایدار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اثرات محافظتی بر شاخص‌های بالینی</a:t>
            </a:r>
          </a:p>
        </p:txBody>
      </p:sp>
      <p:pic>
        <p:nvPicPr>
          <p:cNvPr id="3" name="Picture 2" descr="hba1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9601200" cy="4217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3) تنظیم سیستم گلوتامات و کاهش Excitotoxicity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در عوارض عصبی T2D، اختلال تنظیم گلوتامات/NMDA/AMPA گزارش شده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پلی‌فنول‌ها و امگا-3 ممکن است انتقال‌دهنده‌ها/گیرنده‌ها را تعدیل کنند (شواهد پیش‌بالینی)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نتیجه تنظیم گلوتامات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کاهش بالقوه درد نوروپاتیک/تحریک‌سمّیت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بهبود شناخت/خلق در برخی مطالعات غیر T2D؛ شواهد انسانی مستقیم محدود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تعریف و ماهیت دیابت نوع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اختلال مزمن متابولیک با هیپرگلیسمی ناشی از مقاومت به انسولین و نقص ترشح آن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درگیری کبد/عضله/بافت چربی؛ التهاب مزمن خفیف؛ استرس اکسیداتیو؛ دیس‌فانکشن میتوکندری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عوارض: قلبی–عروقی، نفروپاتی، نوروپاتی، رتینوپاتی، کبد چرب غیرالکلی (NAFLD)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مکانیسم مکمل: تعدیل سیستم ایمنی</a:t>
            </a:r>
          </a:p>
        </p:txBody>
      </p:sp>
      <p:pic>
        <p:nvPicPr>
          <p:cNvPr id="3" name="Picture 2" descr="gut_immu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54480"/>
            <a:ext cx="8686800" cy="50784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4) تعدیل میکروبیوم روده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افزایش SCFA (بوتیرات) → GLP-1 ↑ و حساسیت به انسولین ↑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افزایش گونه‌های مفید مانند Akkermansia و Faecalibacterium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تأثیر بر متابولیسم سیستمیک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GLP-1 و PYY ↑ → کنترل اشتها/گلوکز بهتر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سیگنالینگ اسیدهای صفراوی (FXR/TGR5) → بهبود گلوکز/چربی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مهار التهاب مزمن و اندوتوکسمی متابولیک</a:t>
            </a:r>
          </a:p>
        </p:txBody>
      </p:sp>
      <p:pic>
        <p:nvPicPr>
          <p:cNvPr id="3" name="Picture 2" descr="inflamm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9601200" cy="421730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5) پتانسیل تسهیل رمیلیناسیون (عوارض عصبی T2D)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DHA/EPA و برخی پلی‌فنول‌ها: حمایت از میلین‌سازی (شواهد عمدتاً حیوانی/پیش‌بالینی)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اهمیت در نوروپاتی دیابتی: حفاظت عصبی و ترمیم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اثر بر خلق و سلامت روانی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الگوی ضدالتهاب با کاهش افسردگی/بهبود خلق مرتبط است → پایبندی بهتر و کنترل قند بهتر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مدیریت استرس/خواب عناصر مکملِ درمان هستند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جدول مقالات - بخش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188720"/>
          <a:ext cx="11612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/>
                <a:gridCol w="1451610"/>
                <a:gridCol w="1451610"/>
                <a:gridCol w="1451610"/>
                <a:gridCol w="1451610"/>
                <a:gridCol w="1451610"/>
                <a:gridCol w="1451610"/>
                <a:gridCol w="1451610"/>
              </a:tblGrid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عنوان مقاله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نوع مطالعه/مدل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جمعیت/نمونه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هدف مطالعه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روش‌ها/طراحی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نتایج کلیدی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نتیجه‌گیری مرتبط با T2D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محدودیت‌ها/نکات مهم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</a:tr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Esposito et al., 2009, Ann Intern 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RCT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بیماران تازه‌تشخیص T2D؛ n≈215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اثر رژیم مدیترانه‌ای بر کنترل قند و نیاز به دارو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RCT دوگروهی؛ پیگیری تا 4 سال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HbA1c کاهش بیشتر؛ تأخیر معنی‌دار در شروع دارو؛ کاهش وزن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بهبود کنترل گلیسمی و کاهش نیاز دارو در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تک‌مرکزی؛ پایبندی خودگزارشی</a:t>
                      </a:r>
                    </a:p>
                  </a:txBody>
                  <a:tcPr/>
                </a:tc>
              </a:tr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Shai et al., 2008, NEJM (DIRECT)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RCT سه‌گروهی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افراد دارای اضافه‌وزن؛ زیرگروه مبتلایان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مقایسه کم‌چرب/مدیترانه‌ای/کم‌کربوهیدرات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24 ماه؛ محیط کاری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در زیرگروه T2D، HbA1c و لیپیدها در مدیترانه‌ای بهتر از کم‌چرب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مزیت مدیترانه‌ای در کنترل قند و پروفایل لیپیدی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تحلیل زیرگروه؛ تعمیم‌پذیری محدود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جدول مقالات - بخش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188720"/>
          <a:ext cx="11612880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610"/>
                <a:gridCol w="1451610"/>
                <a:gridCol w="1451610"/>
                <a:gridCol w="1451610"/>
                <a:gridCol w="1451610"/>
                <a:gridCol w="1451610"/>
                <a:gridCol w="1451610"/>
                <a:gridCol w="1451610"/>
              </a:tblGrid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عنوان مقاله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نوع مطالعه/مدل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جمعیت/نمونه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هدف مطالعه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روش‌ها/طراحی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نتایج کلیدی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نتیجه‌گیری مرتبط با T2D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sz="1800" b="1">
                          <a:solidFill>
                            <a:srgbClr val="FFFFFF"/>
                          </a:solidFill>
                          <a:latin typeface="Vazirmatn"/>
                        </a:rPr>
                        <a:t>محدودیت‌ها/نکات مهم</a:t>
                      </a:r>
                    </a:p>
                  </a:txBody>
                  <a:tcPr>
                    <a:solidFill>
                      <a:srgbClr val="588E26"/>
                    </a:solidFill>
                  </a:tcPr>
                </a:tc>
              </a:tr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Salas-Salvadó et al., 2011, Diabetes Care (PREDIMED-Reus)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RCT پیشگیری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افراد پرخطر غیر دیابتی؛ n≈418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اثر رژیم مدیترانه‌ای بر بروز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گروه‌های با روغن زیتون/مغزدانه؛ ≈4 سال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کاهش ≈52% در بروز T2D نسبت به کنترل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کاهش معنی‌دار ریسک بروز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زیرمطالعه؛ عوامل سبک زندگی</a:t>
                      </a:r>
                    </a:p>
                  </a:txBody>
                  <a:tcPr/>
                </a:tc>
              </a:tr>
              <a:tr h="1767840"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Ajala et al., 2013, Am J Clin Nutr (Meta-analysis)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مرور نظام‌مند و متاآنالیز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بزرگسالان مبتلا به T2D در RCTها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مقایسه رژیم‌ها بر HbA1c/وزن/لیپید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ترکیب نتایج چند مطالعه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بیشترین کاهش HbA1c و بهبود وزن در مدیترانه‌ای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برتری کلی در مدیریت T2D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b="0">
                          <a:solidFill>
                            <a:srgbClr val="464646"/>
                          </a:solidFill>
                          <a:latin typeface="Vazirmatn"/>
                        </a:rPr>
                        <a:t>ناهمگنی و تفاوت مداخلات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نتیجه‌گیری کلی از مطالعات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در مبتلایان: HbA1c ↓، حساسیت انسولین ↑، نیاز به دارو ↓، ریسک CVD ↓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در پیشگیری: کاهش معنی‌دار خطر بروز T2D در جمعیت‌های پرخطر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هم‌سویی مکانیسم‌های زیستی (التهاب، میکروبیوم، میتوکندری) با نتایج بالینی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قابلیت اجرا و پذیرش مناسب در دنیای واقعی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پیشنهادات برای تحقیقات آینده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RCTهای سر به سر با GLP-1 RA/SGLT2i + مدیترانه‌ای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بیومارکرها: میکروبیوم، متابولومیکس، سیگنالینگ صفراوی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پیامدهای عصبی/شناختی در T2D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راهبردهای ارتقای پایبندی و بومی‌سازی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اپیدمیولوژی و روند شیوع</a:t>
            </a:r>
          </a:p>
        </p:txBody>
      </p:sp>
      <p:pic>
        <p:nvPicPr>
          <p:cNvPr id="3" name="Picture 2" descr="pre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54480"/>
            <a:ext cx="9875520" cy="43377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منابع و تشکر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 b="0">
                <a:solidFill>
                  <a:srgbClr val="464646"/>
                </a:solidFill>
                <a:latin typeface="Vazirmatn"/>
              </a:rPr>
              <a:t>Esposito K, et al. Ann Intern Med. 2009;151(5):306–314. doi:10.7326/0003-4819-151-5-200909010-00004</a:t>
            </a:r>
          </a:p>
          <a:p>
            <a:pPr algn="r"/>
            <a:r>
              <a:rPr sz="1600" b="0">
                <a:solidFill>
                  <a:srgbClr val="464646"/>
                </a:solidFill>
                <a:latin typeface="Vazirmatn"/>
              </a:rPr>
              <a:t>Shai I, et al. N Engl J Med. 2008;359:229–241. doi:10.1056/NEJMoa0708681</a:t>
            </a:r>
          </a:p>
          <a:p>
            <a:pPr algn="r"/>
            <a:r>
              <a:rPr sz="1600" b="0">
                <a:solidFill>
                  <a:srgbClr val="464646"/>
                </a:solidFill>
                <a:latin typeface="Vazirmatn"/>
              </a:rPr>
              <a:t>Salas-Salvadó J, et al. Diabetes Care. 2011;34(1):14–19. doi:10.2337/dc10-1288</a:t>
            </a:r>
          </a:p>
          <a:p>
            <a:pPr algn="r"/>
            <a:r>
              <a:rPr sz="1600" b="0">
                <a:solidFill>
                  <a:srgbClr val="464646"/>
                </a:solidFill>
                <a:latin typeface="Vazirmatn"/>
              </a:rPr>
              <a:t>Ajala O, et al. Am J Clin Nutr. 2013;97(3):505–516. doi:10.3945/ajcn.112.042457</a:t>
            </a:r>
          </a:p>
          <a:p>
            <a:pPr algn="r"/>
            <a:r>
              <a:rPr sz="1600" b="0">
                <a:solidFill>
                  <a:srgbClr val="464646"/>
                </a:solidFill>
                <a:latin typeface="Vazirmatn"/>
              </a:rPr>
              <a:t>نمودار شیوع: الهام از IDF Diabetes Atlas (کار آموزشی)</a:t>
            </a:r>
          </a:p>
          <a:p>
            <a:pPr algn="r"/>
            <a:r>
              <a:rPr sz="1800" b="1">
                <a:solidFill>
                  <a:srgbClr val="1E4C78"/>
                </a:solidFill>
                <a:latin typeface="Vazirmatn"/>
              </a:rPr>
              <a:t>با تشکر از توجه شما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عوامل خطر و تفاوت‌های جمعیتی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سن، سابقه خانوادگی، چاقی مرکزی، کم‌تحرکی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الگوی غذایی پرکالری/فراوری‌شده؛ وضعیت اجتماعی–اقتصادی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تفاوت‌های منطقه‌ای/جغرافیایی در شیوع و سن شروع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روند شیوع در سال‌های اخیر</a:t>
            </a:r>
          </a:p>
        </p:txBody>
      </p:sp>
      <p:pic>
        <p:nvPicPr>
          <p:cNvPr id="3" name="Picture 2" descr="preval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554480"/>
            <a:ext cx="9875520" cy="433779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درمان‌های موجود برای T2D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اصلاح سبک زندگی (تغذیه، فعالیت بدنی، خواب، مدیریت استرس)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داروها: متفورمین، SGLT2i، GLP-1 RA، انسولین (در صورت نیاز)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محدودیت‌ها: عوارض، هزینه، پایبندی — تغذیه پایه درمان است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درمان‌های مکمل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مشاوره تغذیه‌ای/رفتاری، آموزش خودمدیریتی، کاهش استرس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مکمل‌ها فقط با شواهد و احتیاط؛ تداخلات دارویی بررسی شود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الگوها: Mediterranean, DASH, Low-carb (انتخاب شخصی‌سازی‌شده)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رژیم مدیترانه‌ای: سوخت متفاوت برای بدن</a:t>
            </a:r>
          </a:p>
        </p:txBody>
      </p:sp>
      <p:pic>
        <p:nvPicPr>
          <p:cNvPr id="3" name="Picture 2" descr="med_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1554480"/>
            <a:ext cx="6858000" cy="443132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457200"/>
            <a:ext cx="1115568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3000" b="1">
                <a:solidFill>
                  <a:srgbClr val="1E4C78"/>
                </a:solidFill>
                <a:latin typeface="Vazirmatn"/>
              </a:rPr>
              <a:t>کاربردهای شناخته‌شده رژیم مدیترانه‌ای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11155680" cy="5120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کاهش ریسک CVD، بهبود فشارخون و لیپیدها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بهبود NAFLD، برخی سرطان‌ها، سلامت شناخت و خلق</a:t>
            </a:r>
          </a:p>
          <a:p>
            <a:pPr algn="r"/>
            <a:r>
              <a:rPr sz="2400" b="0">
                <a:solidFill>
                  <a:srgbClr val="464646"/>
                </a:solidFill>
                <a:latin typeface="Vazirmatn"/>
              </a:rPr>
              <a:t>کاهش خطر دیابت و بهبود کنترل قند در مبتلایان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12188952" cy="137160"/>
          </a:xfrm>
          <a:prstGeom prst="rect">
            <a:avLst/>
          </a:prstGeom>
          <a:solidFill>
            <a:srgbClr val="789E49"/>
          </a:solidFill>
          <a:ln>
            <a:solidFill>
              <a:srgbClr val="789E4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