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96" r:id="rId6"/>
    <p:sldId id="261" r:id="rId7"/>
    <p:sldId id="297" r:id="rId8"/>
    <p:sldId id="300" r:id="rId9"/>
    <p:sldId id="299" r:id="rId10"/>
    <p:sldId id="301" r:id="rId11"/>
    <p:sldId id="302" r:id="rId12"/>
    <p:sldId id="303" r:id="rId13"/>
    <p:sldId id="260" r:id="rId14"/>
    <p:sldId id="263" r:id="rId15"/>
    <p:sldId id="298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Century Gothic" panose="020B0502020202020204" pitchFamily="34" charset="0"/>
      <p:regular r:id="rId56"/>
      <p:bold r:id="rId57"/>
      <p:italic r:id="rId58"/>
      <p:boldItalic r:id="rId59"/>
    </p:embeddedFont>
    <p:embeddedFont>
      <p:font typeface="Lora" pitchFamily="2" charset="0"/>
      <p:regular r:id="rId60"/>
      <p:bold r:id="rId61"/>
      <p:italic r:id="rId62"/>
      <p:boldItalic r:id="rId63"/>
    </p:embeddedFont>
    <p:embeddedFont>
      <p:font typeface="Montserrat" panose="00000500000000000000" pitchFamily="2" charset="0"/>
      <p:regular r:id="rId64"/>
      <p:bold r:id="rId65"/>
      <p:italic r:id="rId66"/>
      <p:boldItalic r:id="rId67"/>
    </p:embeddedFont>
    <p:embeddedFont>
      <p:font typeface="Quattrocento Sans" panose="020B0502050000020003" pitchFamily="3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4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29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729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818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71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a3b4cb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5a3b4cb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5a3b4cb5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5a3b4cb5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5a3b4cb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5a3b4cb5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5a3b4cb5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5a3b4cb5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a3b4cb5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a3b4cb5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5a3b4cb5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5a3b4cb5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5a3b4cb5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5a3b4cb5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2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6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5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35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AVL </a:t>
            </a:r>
            <a:r>
              <a:rPr lang="en" dirty="0">
                <a:highlight>
                  <a:schemeClr val="accent1"/>
                </a:highlight>
                <a:latin typeface="Century Gothic" panose="020B0502020202020204" pitchFamily="34" charset="0"/>
              </a:rPr>
              <a:t>Trees</a:t>
            </a: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32926C7-B7D9-DAE2-A1DF-79350BDDD79F}"/>
              </a:ext>
            </a:extLst>
          </p:cNvPr>
          <p:cNvSpPr txBox="1"/>
          <p:nvPr/>
        </p:nvSpPr>
        <p:spPr>
          <a:xfrm>
            <a:off x="6943725" y="3853823"/>
            <a:ext cx="2200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Ali Haider [2021-CS-38]</a:t>
            </a:r>
            <a:endParaRPr lang="en-P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551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In AVL Trees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49" y="1616470"/>
            <a:ext cx="7161977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</a:rPr>
              <a:t>Right</a:t>
            </a: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Rotation: </a:t>
            </a:r>
            <a:r>
              <a:rPr lang="en-US" sz="1400" dirty="0"/>
              <a:t>: If the balance factor is greater than 1 and the node is inserted in the left subtree of the left child then apply Right Rotation</a:t>
            </a:r>
            <a:endParaRPr sz="1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437A457-17B9-CEFD-95A9-0247E8401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58" y="2340101"/>
            <a:ext cx="3909945" cy="22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551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In AVL Trees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49" y="1616470"/>
            <a:ext cx="7161977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</a:rPr>
              <a:t>Left Rotation then Right</a:t>
            </a: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Rotation: </a:t>
            </a:r>
            <a:r>
              <a:rPr lang="en-US" sz="1400" dirty="0"/>
              <a:t>: If the balance factor is greater than 1 </a:t>
            </a:r>
            <a:r>
              <a:rPr lang="en-US" sz="1400" dirty="0" err="1"/>
              <a:t>andthe</a:t>
            </a:r>
            <a:r>
              <a:rPr lang="en-US" sz="1400" dirty="0"/>
              <a:t> node is inserted in the right subtree of left child then apply 2 rotations. First Left Rotation then Right Rotation.</a:t>
            </a:r>
            <a:endParaRPr sz="1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5B7F2A05-7BFD-7A95-5B0D-C2615A2CE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13" y="2550923"/>
            <a:ext cx="5688407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3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551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In AVL Trees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49" y="1616470"/>
            <a:ext cx="7161977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</a:rPr>
              <a:t>Right Rotation then Left</a:t>
            </a: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Rotation: </a:t>
            </a:r>
            <a:r>
              <a:rPr lang="en-US" sz="1400" dirty="0"/>
              <a:t>: If the balance factor is less than -1 and the node is inserted in the left subtree of right child then apply 2 rotations. First right Rotation then Left Rotation.</a:t>
            </a:r>
            <a:endParaRPr sz="1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6D5C599-B4E2-E913-81A7-5DA338B2C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30" y="2396656"/>
            <a:ext cx="4703986" cy="25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0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830749" y="1750219"/>
            <a:ext cx="5634469" cy="1321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i="0" dirty="0">
                <a:latin typeface="Century Gothic" panose="020B0502020202020204" pitchFamily="34" charset="0"/>
              </a:rPr>
              <a:t>How to create a Balanced Binary Search Tree?</a:t>
            </a:r>
            <a:endParaRPr sz="2800" b="1" i="0" dirty="0">
              <a:latin typeface="Century Gothic" panose="020B0502020202020204" pitchFamily="34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7548438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Let’s start inserting input values in the tree and see what happens when the balance factor is greater than 1 or less than -1.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Input: </a:t>
            </a:r>
            <a:r>
              <a:rPr lang="en-US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[11,14,20,2,1,8,16]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Let’s insert this one by one and calculating the balancing factor.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Balanced BST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7548438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Insert 11: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Balanced BST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FA493-AEF8-737E-5F3C-A4660BCE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659" y="2087838"/>
            <a:ext cx="1874682" cy="11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Big concept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Yellow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Blue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Red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1"/>
                </a:highlight>
              </a:rPr>
              <a:t>Want big impact? </a:t>
            </a:r>
            <a:r>
              <a:rPr lang="en" sz="1800" i="1">
                <a:highlight>
                  <a:schemeClr val="accent1"/>
                </a:highlight>
              </a:rPr>
              <a:t>Use big image.</a:t>
            </a:r>
            <a:endParaRPr sz="1800" i="1">
              <a:highlight>
                <a:schemeClr val="accent1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Introduction</a:t>
            </a: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entury Gothic" panose="020B0502020202020204" pitchFamily="34" charset="0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Why AVL Trees?</a:t>
            </a:r>
            <a:endParaRPr sz="1600" dirty="0">
              <a:highlight>
                <a:schemeClr val="accent1"/>
              </a:highlight>
              <a:latin typeface="Century Gothic" panose="020B0502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We have studied that worst time complexity of searching in Binary Search Tree is the height of the tree (0(h)).</a:t>
            </a:r>
            <a:endParaRPr dirty="0">
              <a:latin typeface="Century Gothic" panose="020B0502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For Example, if data is given in sorted order, the BST will be skewed BST and time complexity will be length of the data.</a:t>
            </a:r>
            <a:endParaRPr dirty="0">
              <a:latin typeface="Century Gothic" panose="020B0502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entury Gothic" panose="020B0502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49"/>
            <a:ext cx="3367500" cy="24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Input: </a:t>
            </a:r>
            <a:r>
              <a:rPr lang="en-US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[3,4,6,7,9,10,11,12,14]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	  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>
              <a:latin typeface="Century Gothic" panose="020B0502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                                    Time Complexity:0(n)</a:t>
            </a:r>
            <a:r>
              <a:rPr lang="en-US" sz="1200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	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	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	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                                          </a:t>
            </a:r>
            <a:endParaRPr sz="1200" dirty="0">
              <a:highlight>
                <a:schemeClr val="accent1"/>
              </a:highlight>
              <a:latin typeface="Century Gothic" panose="020B0502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16458" y="3557518"/>
            <a:ext cx="7846200" cy="66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Century Gothic" panose="020B0502020202020204" pitchFamily="34" charset="0"/>
              <a:ea typeface="Lora"/>
              <a:cs typeface="Lora"/>
              <a:sym typeface="Lora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1800" b="1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      </a:t>
            </a:r>
            <a:r>
              <a:rPr lang="en-US" sz="2000" b="1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So,</a:t>
            </a:r>
            <a:r>
              <a:rPr lang="en-US" sz="1800" b="1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there</a:t>
            </a:r>
            <a:r>
              <a:rPr lang="en-US" sz="1800" b="1" dirty="0"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 is no difference in Binary Search Tree and Linked List.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Century Gothic" panose="020B0502020202020204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entury Gothic" panose="020B0502020202020204" pitchFamily="34" charset="0"/>
              </a:rPr>
              <a:t>2</a:t>
            </a:fld>
            <a:endParaRPr>
              <a:latin typeface="Century Gothic" panose="020B0502020202020204" pitchFamily="34" charset="0"/>
            </a:endParaRPr>
          </a:p>
        </p:txBody>
      </p:sp>
      <p:pic>
        <p:nvPicPr>
          <p:cNvPr id="5" name="Picture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E763F74B-2374-8DE5-A159-0163D418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50" y="2326876"/>
            <a:ext cx="2341300" cy="1495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chemeClr val="accent1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chemeClr val="accent1"/>
                </a:highlight>
              </a:rPr>
              <a:t>compare data</a:t>
            </a:r>
            <a:endParaRPr>
              <a:highlight>
                <a:schemeClr val="accent1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Maps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chemeClr val="accent1"/>
                </a:highlight>
              </a:rPr>
              <a:t>89,526,124</a:t>
            </a:r>
            <a:endParaRPr sz="960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100%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7" name="Google Shape;347;p31"/>
          <p:cNvSpPr txBox="1">
            <a:spLocks noGrp="1"/>
          </p:cNvSpPr>
          <p:nvPr>
            <p:ph type="body" idx="3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>
                <a:highlight>
                  <a:srgbClr val="FFCD00"/>
                </a:highlight>
              </a:rPr>
              <a:t>Excel or 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354" name="Google Shape;354;p32"/>
          <p:cNvCxnSpPr/>
          <p:nvPr/>
        </p:nvCxnSpPr>
        <p:spPr>
          <a:xfrm>
            <a:off x="952500" y="8742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2"/>
          <p:cNvCxnSpPr/>
          <p:nvPr/>
        </p:nvCxnSpPr>
        <p:spPr>
          <a:xfrm>
            <a:off x="952500" y="15836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2"/>
          <p:cNvCxnSpPr/>
          <p:nvPr/>
        </p:nvCxnSpPr>
        <p:spPr>
          <a:xfrm>
            <a:off x="952500" y="22931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952500" y="30026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32"/>
          <p:cNvCxnSpPr/>
          <p:nvPr/>
        </p:nvCxnSpPr>
        <p:spPr>
          <a:xfrm>
            <a:off x="952500" y="37340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32"/>
          <p:cNvSpPr txBox="1"/>
          <p:nvPr/>
        </p:nvSpPr>
        <p:spPr>
          <a:xfrm>
            <a:off x="952500" y="7154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1572782" y="21804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1887026" y="17863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201270" y="22931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3325786" y="24942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3640031" y="18958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3954275" y="10285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5078791" y="19396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5393035" y="8740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5707280" y="21220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6831796" y="25526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7146040" y="10931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7460284" y="14069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721519" y="2093774"/>
            <a:ext cx="7821707" cy="2521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There is no benefit of Binary search trees unless we make a Binary search tree whose height is always </a:t>
            </a:r>
            <a:r>
              <a:rPr lang="en-US" sz="1800" dirty="0">
                <a:highlight>
                  <a:schemeClr val="accent1"/>
                </a:highlight>
                <a:latin typeface="Century Gothic" panose="020B0502020202020204" pitchFamily="34" charset="0"/>
              </a:rPr>
              <a:t>l</a:t>
            </a:r>
            <a:r>
              <a:rPr lang="en-US" sz="1800" dirty="0">
                <a:highlight>
                  <a:schemeClr val="accent1"/>
                </a:highlight>
                <a:latin typeface="Century Gothic" panose="020B0502020202020204" pitchFamily="34" charset="0"/>
                <a:sym typeface="Quattrocento Sans"/>
              </a:rPr>
              <a:t>og(n) </a:t>
            </a:r>
            <a:r>
              <a:rPr lang="en-US" sz="1800" dirty="0">
                <a:latin typeface="Century Gothic" panose="020B0502020202020204" pitchFamily="34" charset="0"/>
              </a:rPr>
              <a:t>when input data is in any order.</a:t>
            </a:r>
          </a:p>
          <a:p>
            <a:pPr marL="0" indent="0">
              <a:buNone/>
            </a:pPr>
            <a:r>
              <a:rPr lang="en-US" sz="1800" b="1" dirty="0">
                <a:latin typeface="Century Gothic" panose="020B0502020202020204" pitchFamily="34" charset="0"/>
              </a:rPr>
              <a:t>How can we make height of tree always log(n)</a:t>
            </a:r>
            <a:r>
              <a:rPr lang="e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1700" dirty="0">
                <a:latin typeface="Century Gothic" panose="020B0502020202020204" pitchFamily="34" charset="0"/>
                <a:ea typeface="Cambria Math" panose="02040503050406030204" pitchFamily="18" charset="0"/>
              </a:rPr>
              <a:t>One way we have already studied is Red-Black Trees(Not Strictly Balanced) and other is AVL Trees(Strictly Balanced).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entury Gothic" panose="020B0502020202020204" pitchFamily="34" charset="0"/>
              </a:rPr>
              <a:t>Solution?</a:t>
            </a:r>
            <a:endParaRPr sz="4000" dirty="0">
              <a:latin typeface="Century Gothic" panose="020B0502020202020204" pitchFamily="34" charset="0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5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r>
              <a:rPr lang="en">
                <a:solidFill>
                  <a:schemeClr val="dk1"/>
                </a:solidFill>
              </a:rPr>
              <a:t> project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93" name="Google Shape;39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95" name="Google Shape;39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98" name="Google Shape;398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99" name="Google Shape;399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" name="Google Shape;4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26340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10" name="Google Shape;41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11" name="Google Shape;411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415" name="Google Shape;41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9" name="Google Shape;419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494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chemeClr val="accent1"/>
                </a:highlight>
                <a:hlinkClick r:id="rId3"/>
              </a:rPr>
              <a:t>SlidesCarnival</a:t>
            </a:r>
            <a:endParaRPr>
              <a:highlight>
                <a:schemeClr val="accent1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chemeClr val="accent1"/>
                </a:highlight>
                <a:hlinkClick r:id="rId4"/>
              </a:rPr>
              <a:t>Unsplash</a:t>
            </a:r>
            <a:endParaRPr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Download for free at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5" name="Google Shape;445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8" name="Google Shape;458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OCT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AUG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JUL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FEB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2" name="Google Shape;492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3" name="Google Shape;493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4" name="Google Shape;494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5" name="Google Shape;495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96" name="Google Shape;496;p3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97" name="Google Shape;49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43" name="Google Shape;543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544" name="Google Shape;544;p41"/>
          <p:cNvGraphicFramePr/>
          <p:nvPr/>
        </p:nvGraphicFramePr>
        <p:xfrm>
          <a:off x="14774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2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45" name="Google Shape;545;p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46" name="Google Shape;546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1506150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STRENGTHS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5095924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WEAKNESSES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1506150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095924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3963788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 rot="5400000">
            <a:off x="4106573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 rot="10800000">
            <a:off x="4106573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2"/>
          <p:cNvSpPr/>
          <p:nvPr/>
        </p:nvSpPr>
        <p:spPr>
          <a:xfrm rot="-5400000">
            <a:off x="3963788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4419834" y="2385582"/>
            <a:ext cx="263198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S</a:t>
            </a:r>
          </a:p>
        </p:txBody>
      </p:sp>
      <p:sp>
        <p:nvSpPr>
          <p:cNvPr id="565" name="Google Shape;565;p42"/>
          <p:cNvSpPr/>
          <p:nvPr/>
        </p:nvSpPr>
        <p:spPr>
          <a:xfrm>
            <a:off x="5252163" y="2391908"/>
            <a:ext cx="508175" cy="357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W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4391490" y="3292282"/>
            <a:ext cx="353799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O</a:t>
            </a:r>
          </a:p>
        </p:txBody>
      </p:sp>
      <p:sp>
        <p:nvSpPr>
          <p:cNvPr id="567" name="Google Shape;567;p42"/>
          <p:cNvSpPr/>
          <p:nvPr/>
        </p:nvSpPr>
        <p:spPr>
          <a:xfrm>
            <a:off x="5345801" y="3298609"/>
            <a:ext cx="312295" cy="3542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T</a:t>
            </a: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69" name="Google Shape;569;p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57931" y="1693550"/>
            <a:ext cx="42857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What are AVL Trees?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299" y="2815923"/>
            <a:ext cx="6464475" cy="1727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AVL tree is a self-balancing Binary Search Tree (</a:t>
            </a:r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BST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 where the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difference 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between heights of child subtree of any node differ by at most one(named after inventors </a:t>
            </a:r>
            <a:r>
              <a:rPr lang="en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delson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-</a:t>
            </a:r>
            <a:r>
              <a:rPr lang="en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elsky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</a:t>
            </a:r>
            <a:r>
              <a:rPr lang="en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andis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).</a:t>
            </a:r>
            <a:endParaRPr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78" name="Google Shape;578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79" name="Google Shape;579;p43"/>
          <p:cNvSpPr txBox="1"/>
          <p:nvPr/>
        </p:nvSpPr>
        <p:spPr>
          <a:xfrm>
            <a:off x="20393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Activities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8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20393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Resources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37277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Propositions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54162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Relationships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54162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Channels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71046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Segments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3508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Partners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8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350875" y="363626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Structure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4572000" y="363626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Revenue Streams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4285413" y="3710737"/>
            <a:ext cx="211941" cy="21071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6818693" y="587257"/>
            <a:ext cx="211332" cy="18970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1761279" y="587252"/>
            <a:ext cx="203302" cy="20330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8525077" y="587180"/>
            <a:ext cx="193408" cy="2039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43"/>
          <p:cNvGrpSpPr/>
          <p:nvPr/>
        </p:nvGrpSpPr>
        <p:grpSpPr>
          <a:xfrm>
            <a:off x="8495237" y="3710595"/>
            <a:ext cx="223066" cy="161899"/>
            <a:chOff x="4604550" y="3714775"/>
            <a:chExt cx="439625" cy="319075"/>
          </a:xfrm>
        </p:grpSpPr>
        <p:sp>
          <p:nvSpPr>
            <p:cNvPr id="593" name="Google Shape;59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3"/>
          <p:cNvGrpSpPr/>
          <p:nvPr/>
        </p:nvGrpSpPr>
        <p:grpSpPr>
          <a:xfrm>
            <a:off x="5156730" y="586978"/>
            <a:ext cx="184770" cy="235434"/>
            <a:chOff x="1959600" y="4980625"/>
            <a:chExt cx="364150" cy="464000"/>
          </a:xfrm>
        </p:grpSpPr>
        <p:sp>
          <p:nvSpPr>
            <p:cNvPr id="596" name="Google Shape;596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43"/>
          <p:cNvGrpSpPr/>
          <p:nvPr/>
        </p:nvGrpSpPr>
        <p:grpSpPr>
          <a:xfrm>
            <a:off x="6756559" y="2148684"/>
            <a:ext cx="273121" cy="261996"/>
            <a:chOff x="5233525" y="4954450"/>
            <a:chExt cx="538275" cy="516350"/>
          </a:xfrm>
        </p:grpSpPr>
        <p:sp>
          <p:nvSpPr>
            <p:cNvPr id="604" name="Google Shape;604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43"/>
          <p:cNvGrpSpPr/>
          <p:nvPr/>
        </p:nvGrpSpPr>
        <p:grpSpPr>
          <a:xfrm>
            <a:off x="3382891" y="2148686"/>
            <a:ext cx="278068" cy="252736"/>
            <a:chOff x="4556450" y="4963575"/>
            <a:chExt cx="548025" cy="498100"/>
          </a:xfrm>
        </p:grpSpPr>
        <p:sp>
          <p:nvSpPr>
            <p:cNvPr id="616" name="Google Shape;616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3"/>
          <p:cNvSpPr/>
          <p:nvPr/>
        </p:nvSpPr>
        <p:spPr>
          <a:xfrm>
            <a:off x="3430092" y="587256"/>
            <a:ext cx="223039" cy="22309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27" name="Google Shape;627;p4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628" name="Google Shape;628;p44"/>
          <p:cNvGrpSpPr/>
          <p:nvPr/>
        </p:nvGrpSpPr>
        <p:grpSpPr>
          <a:xfrm>
            <a:off x="1381092" y="1505777"/>
            <a:ext cx="3277953" cy="2946943"/>
            <a:chOff x="3778727" y="4460423"/>
            <a:chExt cx="720160" cy="647438"/>
          </a:xfrm>
        </p:grpSpPr>
        <p:sp>
          <p:nvSpPr>
            <p:cNvPr id="629" name="Google Shape;62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36" name="Google Shape;636;p44"/>
          <p:cNvCxnSpPr/>
          <p:nvPr/>
        </p:nvCxnSpPr>
        <p:spPr>
          <a:xfrm>
            <a:off x="4586590" y="1993881"/>
            <a:ext cx="96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7" name="Google Shape;637;p44"/>
          <p:cNvSpPr txBox="1"/>
          <p:nvPr/>
        </p:nvSpPr>
        <p:spPr>
          <a:xfrm>
            <a:off x="5602722" y="183757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8" name="Google Shape;638;p44"/>
          <p:cNvCxnSpPr/>
          <p:nvPr/>
        </p:nvCxnSpPr>
        <p:spPr>
          <a:xfrm>
            <a:off x="4445163" y="2431427"/>
            <a:ext cx="1101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9" name="Google Shape;639;p44"/>
          <p:cNvSpPr txBox="1"/>
          <p:nvPr/>
        </p:nvSpPr>
        <p:spPr>
          <a:xfrm>
            <a:off x="5602722" y="227511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0" name="Google Shape;640;p44"/>
          <p:cNvCxnSpPr/>
          <p:nvPr/>
        </p:nvCxnSpPr>
        <p:spPr>
          <a:xfrm>
            <a:off x="4244185" y="2868973"/>
            <a:ext cx="1302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1" name="Google Shape;641;p44"/>
          <p:cNvSpPr txBox="1"/>
          <p:nvPr/>
        </p:nvSpPr>
        <p:spPr>
          <a:xfrm>
            <a:off x="5602722" y="271265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2" name="Google Shape;642;p44"/>
          <p:cNvCxnSpPr/>
          <p:nvPr/>
        </p:nvCxnSpPr>
        <p:spPr>
          <a:xfrm>
            <a:off x="4072983" y="3306497"/>
            <a:ext cx="1473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3" name="Google Shape;643;p44"/>
          <p:cNvSpPr txBox="1"/>
          <p:nvPr/>
        </p:nvSpPr>
        <p:spPr>
          <a:xfrm>
            <a:off x="5602722" y="315018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4"/>
          <p:cNvCxnSpPr/>
          <p:nvPr/>
        </p:nvCxnSpPr>
        <p:spPr>
          <a:xfrm>
            <a:off x="3886882" y="3744043"/>
            <a:ext cx="16599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5" name="Google Shape;645;p44"/>
          <p:cNvSpPr txBox="1"/>
          <p:nvPr/>
        </p:nvSpPr>
        <p:spPr>
          <a:xfrm>
            <a:off x="5602722" y="358772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6" name="Google Shape;646;p44"/>
          <p:cNvCxnSpPr/>
          <p:nvPr/>
        </p:nvCxnSpPr>
        <p:spPr>
          <a:xfrm>
            <a:off x="3693353" y="4181566"/>
            <a:ext cx="1845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7" name="Google Shape;647;p44"/>
          <p:cNvSpPr txBox="1"/>
          <p:nvPr/>
        </p:nvSpPr>
        <p:spPr>
          <a:xfrm>
            <a:off x="5602722" y="402526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48" name="Google Shape;648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9" name="Google Shape;649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8" name="Google Shape;658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659" name="Google Shape;659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2665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0" name="Google Shape;660;p45"/>
          <p:cNvSpPr txBox="1"/>
          <p:nvPr/>
        </p:nvSpPr>
        <p:spPr>
          <a:xfrm>
            <a:off x="83168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Imani Jackson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1" name="Google Shape;66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638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5"/>
          <p:cNvSpPr txBox="1"/>
          <p:nvPr/>
        </p:nvSpPr>
        <p:spPr>
          <a:xfrm>
            <a:off x="281140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Marcos Galán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3" name="Google Shape;663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8610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4" name="Google Shape;664;p45"/>
          <p:cNvSpPr txBox="1"/>
          <p:nvPr/>
        </p:nvSpPr>
        <p:spPr>
          <a:xfrm>
            <a:off x="479113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Ixchel Valdía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5" name="Google Shape;665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6583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5"/>
          <p:cNvSpPr txBox="1"/>
          <p:nvPr/>
        </p:nvSpPr>
        <p:spPr>
          <a:xfrm>
            <a:off x="677085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Nils Årud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7" name="Google Shape;667;p4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68" name="Google Shape;668;p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7" name="Google Shape;677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5" name="Google Shape;725;p4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726" name="Google Shape;726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7" name="Google Shape;727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9" name="Google Shape;749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50" name="Google Shape;750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51" name="Google Shape;751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company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7" name="Google Shape;767;p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768" name="Google Shape;768;p47"/>
          <p:cNvGraphicFramePr/>
          <p:nvPr/>
        </p:nvGraphicFramePr>
        <p:xfrm>
          <a:off x="1453225" y="15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{FD83C8C0-4F54-423C-8FE9-BE38F65F2308}</a:tableStyleId>
              </a:tblPr>
              <a:tblGrid>
                <a:gridCol w="7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69" name="Google Shape;769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80" name="Google Shape;780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95" name="Google Shape;795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801" name="Google Shape;801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48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809" name="Google Shape;809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8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815" name="Google Shape;815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823" name="Google Shape;823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8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832" name="Google Shape;832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835" name="Google Shape;83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838" name="Google Shape;838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842" name="Google Shape;842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850" name="Google Shape;850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57" name="Google Shape;857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48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63" name="Google Shape;863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66" name="Google Shape;866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72" name="Google Shape;872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75" name="Google Shape;875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83" name="Google Shape;883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89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98" name="Google Shape;898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903" name="Google Shape;903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908" name="Google Shape;908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913" name="Google Shape;913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916" name="Google Shape;916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919" name="Google Shape;919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8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923" name="Google Shape;923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926" name="Google Shape;926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48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937" name="Google Shape;937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8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941" name="Google Shape;941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944" name="Google Shape;944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949" name="Google Shape;949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54" name="Google Shape;954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61" name="Google Shape;961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71" name="Google Shape;971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75" name="Google Shape;975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79" name="Google Shape;979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85" name="Google Shape;985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88" name="Google Shape;988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96" name="Google Shape;996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003" name="Google Shape;1003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006" name="Google Shape;1006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015" name="Google Shape;1015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024" name="Google Shape;1024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027" name="Google Shape;1027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034" name="Google Shape;1034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042" name="Google Shape;1042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046" name="Google Shape;1046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053" name="Google Shape;1053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57" name="Google Shape;1057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61" name="Google Shape;1061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67" name="Google Shape;1067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95" name="Google Shape;1095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119" name="Google Shape;1119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134" name="Google Shape;1134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138" name="Google Shape;1138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145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54" name="Google Shape;1154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58" name="Google Shape;1158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64" name="Google Shape;1164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72" name="Google Shape;1172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79" name="Google Shape;1179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89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201" name="Google Shape;1201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207" name="Google Shape;1207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215" name="Google Shape;121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218" name="Google Shape;121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221" name="Google Shape;122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8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232" name="Google Shape;1232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239" name="Google Shape;1239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44" name="Google Shape;1244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48" name="Google Shape;1248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54" name="Google Shape;1254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58" name="Google Shape;1258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63" name="Google Shape;1263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8" name="Google Shape;1268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69" name="Google Shape;1269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76" name="Google Shape;1276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8" name="Google Shape;1278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79" name="Google Shape;1279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83" name="Google Shape;1283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90" name="Google Shape;1290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5" name="Google Shape;1295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96" name="Google Shape;1296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00" name="Google Shape;1300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01" name="Google Shape;1301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1" name="Google Shape;1311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17" name="Google Shape;1317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18" name="Google Shape;1318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2" name="Google Shape;1322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323" name="Google Shape;1323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8" name="Google Shape;1328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329" name="Google Shape;1329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336" name="Google Shape;1336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341" name="Google Shape;1341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46" name="Google Shape;1346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51" name="Google Shape;1351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52" name="Google Shape;135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62" name="Google Shape;1362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63" name="Google Shape;1363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66" name="Google Shape;1366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67" name="Google Shape;136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8" name="Google Shape;136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77" name="Google Shape;1377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78" name="Google Shape;1378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82" name="Google Shape;1382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83" name="Google Shape;1383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4" name="Google Shape;1384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93" name="Google Shape;1393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94" name="Google Shape;1394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1" name="Google Shape;1401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02" name="Google Shape;1402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07" name="Google Shape;1407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12" name="Google Shape;1412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7" name="Google Shape;1417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18" name="Google Shape;1418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4" name="Google Shape;1424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425" name="Google Shape;1425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429" name="Google Shape;1429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34" name="Google Shape;1434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435" name="Google Shape;1435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442" name="Google Shape;1442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5" name="Google Shape;1445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46" name="Google Shape;1446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0" name="Google Shape;1450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51" name="Google Shape;1451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58" name="Google Shape;1458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65" name="Google Shape;1465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66" name="Google Shape;1466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71" name="Google Shape;1471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4" name="Google Shape;1474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75" name="Google Shape;1475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8" name="Google Shape;1478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79" name="Google Shape;1479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3" name="Google Shape;1483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84" name="Google Shape;1484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8" name="Google Shape;1488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89" name="Google Shape;1489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95" name="Google Shape;1495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8" name="Google Shape;1498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9" name="Google Shape;1499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0" name="Google Shape;1500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1" name="Google Shape;1501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02" name="Google Shape;1502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9" name="Google Shape;1509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10" name="Google Shape;1510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2" name="Google Shape;1522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523" name="Google Shape;1523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7" name="Google Shape;1527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528" name="Google Shape;1528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1" name="Google Shape;1531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532" name="Google Shape;1532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8" name="Google Shape;1538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539" name="Google Shape;1539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47" name="Google Shape;1547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48" name="Google Shape;1548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60" name="Google Shape;1560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61" name="Google Shape;1561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73" name="Google Shape;1573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74" name="Google Shape;1574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86" name="Google Shape;1586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87" name="Google Shape;1587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93" name="Google Shape;1593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94" name="Google Shape;1594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09" name="Google Shape;1609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10" name="Google Shape;1610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15" name="Google Shape;1615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16" name="Google Shape;1616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7" name="Google Shape;1617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8" name="Google Shape;1618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19" name="Google Shape;1619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20" name="Google Shape;1620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1" name="Google Shape;1621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3" name="Google Shape;1623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24" name="Google Shape;1624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5" name="Google Shape;1625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6" name="Google Shape;1626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7" name="Google Shape;1627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628" name="Google Shape;1628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9" name="Google Shape;1629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0" name="Google Shape;1630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631" name="Google Shape;1631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632" name="Google Shape;1632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40" name="Google Shape;1640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641" name="Google Shape;1641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65" name="Google Shape;1665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66" name="Google Shape;1666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67" name="Google Shape;166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68" name="Google Shape;166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69" name="Google Shape;1669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70" name="Google Shape;167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72" name="Google Shape;1672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73" name="Google Shape;167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675" name="Google Shape;1675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76" name="Google Shape;1676;p49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2" name="Google Shape;1682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3" name="Google Shape;1683;p5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oogle Shape;1688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0" name="Google Shape;1690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91" name="Google Shape;1691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92" name="Google Shape;1692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3" name="Google Shape;1693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4" name="Google Shape;1694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95" name="Google Shape;1695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6" name="Google Shape;1696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7" name="Google Shape;1697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98" name="Google Shape;1698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9" name="Google Shape;1699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00" name="Google Shape;1700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01" name="Google Shape;1701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2" name="Google Shape;1702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03" name="Google Shape;1703;p5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Balanced Binary Search Tree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08325" y="1487591"/>
            <a:ext cx="7362962" cy="1812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A balanced binary search tree is defined as a tree in which the height of the left and right subtree of any node differ by not more than 1.</a:t>
            </a:r>
            <a:endParaRPr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213C474-EBA1-1F9E-939A-49262B05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06" y="2621756"/>
            <a:ext cx="3643313" cy="1959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278FB5-6C7B-87B7-A8CC-09E28DF17B91}"/>
              </a:ext>
            </a:extLst>
          </p:cNvPr>
          <p:cNvSpPr txBox="1"/>
          <p:nvPr/>
        </p:nvSpPr>
        <p:spPr>
          <a:xfrm>
            <a:off x="4101405" y="4442074"/>
            <a:ext cx="1812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alanced Tree</a:t>
            </a:r>
            <a:endParaRPr lang="en-US" sz="1400" dirty="0">
              <a:highlight>
                <a:schemeClr val="accent1"/>
              </a:highlight>
              <a:latin typeface="Century Gothic" panose="020B0502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815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UnBalanced Vs Balanced Tree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2090613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9D44223-C2AB-9A14-475D-A8E1D8FA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1616471"/>
            <a:ext cx="5953125" cy="2741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74D01-665C-7D37-3159-BB1A9E362B14}"/>
              </a:ext>
            </a:extLst>
          </p:cNvPr>
          <p:cNvSpPr txBox="1"/>
          <p:nvPr/>
        </p:nvSpPr>
        <p:spPr>
          <a:xfrm>
            <a:off x="2202059" y="4389291"/>
            <a:ext cx="18687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Unbalanced Tree</a:t>
            </a:r>
            <a:endParaRPr lang="en-US" sz="1400" dirty="0">
              <a:highlight>
                <a:schemeClr val="accent1"/>
              </a:highlight>
              <a:latin typeface="Century Gothic" panose="020B0502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B1BBF-B81C-C704-7623-EFB9CD2DBA47}"/>
              </a:ext>
            </a:extLst>
          </p:cNvPr>
          <p:cNvSpPr txBox="1"/>
          <p:nvPr/>
        </p:nvSpPr>
        <p:spPr>
          <a:xfrm>
            <a:off x="5679283" y="4442074"/>
            <a:ext cx="1793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Balanced Tree</a:t>
            </a:r>
            <a:endParaRPr lang="en-US" sz="1400" dirty="0">
              <a:highlight>
                <a:schemeClr val="accent1"/>
              </a:highlight>
              <a:latin typeface="Century Gothic" panose="020B0502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551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Balance Factor(Should be 0,1,-1)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2090613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FFF49-F3C9-A430-91C9-419DAA60E2CC}"/>
              </a:ext>
            </a:extLst>
          </p:cNvPr>
          <p:cNvSpPr txBox="1"/>
          <p:nvPr/>
        </p:nvSpPr>
        <p:spPr>
          <a:xfrm>
            <a:off x="800100" y="1778794"/>
            <a:ext cx="790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Balance Factor(BF) = Height of Left Sub-Tree – Height of Right Sub-Tree</a:t>
            </a:r>
            <a:endParaRPr lang="en-PK" sz="16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B2304078-3994-95D2-BCD3-29E83A32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8" y="2155874"/>
            <a:ext cx="2993231" cy="2534269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FBECBE-521E-EFE3-6BDA-84047DA7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947" y="2117348"/>
            <a:ext cx="295880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551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Insertion In AVL Trees</a:t>
            </a:r>
            <a:endParaRPr dirty="0">
              <a:highlight>
                <a:schemeClr val="accent1"/>
              </a:highlight>
              <a:latin typeface="Century Gothic" panose="020B0502020202020204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2090613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FFF49-F3C9-A430-91C9-419DAA60E2CC}"/>
              </a:ext>
            </a:extLst>
          </p:cNvPr>
          <p:cNvSpPr txBox="1"/>
          <p:nvPr/>
        </p:nvSpPr>
        <p:spPr>
          <a:xfrm>
            <a:off x="806196" y="1778794"/>
            <a:ext cx="7908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Step 1: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Insert the new element into the tree using Binary Search Tree 	insertion logic.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en-US" sz="16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Step 2: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After insertion, check the Balance Factor of every node.</a:t>
            </a:r>
          </a:p>
          <a:p>
            <a:br>
              <a:rPr lang="en-US" sz="1600" dirty="0">
                <a:latin typeface="Century Gothic" panose="020B0502020202020204" pitchFamily="34" charset="0"/>
              </a:rPr>
            </a:br>
            <a:r>
              <a:rPr lang="en-US" sz="16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Step 3: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If the Balance Factor of every node is 0 or 1 or -1 then go for next 	operation.</a:t>
            </a:r>
          </a:p>
          <a:p>
            <a:r>
              <a:rPr lang="en-US" sz="16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Step 4: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If the Balance Factor of any node is other than 0 or 1 or -1 then tree 	is said to be imbalanced. Then perform the suitable Rotation to 	make it balanced. And go for next operation.</a:t>
            </a:r>
            <a:endParaRPr lang="en-PK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2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551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In AVL Trees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49" y="1616470"/>
            <a:ext cx="7161977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  <a:latin typeface="Century Gothic" panose="020B0502020202020204" pitchFamily="34" charset="0"/>
                <a:ea typeface="Quattrocento Sans"/>
                <a:cs typeface="Quattrocento Sans"/>
                <a:sym typeface="Quattrocento Sans"/>
              </a:rPr>
              <a:t>Left Rotation: </a:t>
            </a:r>
            <a:r>
              <a:rPr lang="en-US" sz="1400" dirty="0"/>
              <a:t>: If the balance factor is less than -1 and if the node is inserted in the right subtree of the right child, then do the Left Rotation.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1BA20-0254-EE99-B72D-CF56A7248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0"/>
          <a:stretch/>
        </p:blipFill>
        <p:spPr>
          <a:xfrm>
            <a:off x="2785872" y="2571750"/>
            <a:ext cx="2947156" cy="15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7820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1932</Words>
  <Application>Microsoft Office PowerPoint</Application>
  <PresentationFormat>On-screen Show (16:9)</PresentationFormat>
  <Paragraphs>426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Century Gothic</vt:lpstr>
      <vt:lpstr>Arial</vt:lpstr>
      <vt:lpstr>Lora</vt:lpstr>
      <vt:lpstr>Calibri</vt:lpstr>
      <vt:lpstr>Cambria Math</vt:lpstr>
      <vt:lpstr>Montserrat</vt:lpstr>
      <vt:lpstr>Quattrocento Sans</vt:lpstr>
      <vt:lpstr>Viola template</vt:lpstr>
      <vt:lpstr>AVL Trees</vt:lpstr>
      <vt:lpstr>Introduction</vt:lpstr>
      <vt:lpstr>Solution?</vt:lpstr>
      <vt:lpstr>What are AVL Trees?</vt:lpstr>
      <vt:lpstr>Balanced Binary Search Tree</vt:lpstr>
      <vt:lpstr>UnBalanced Vs Balanced Tree</vt:lpstr>
      <vt:lpstr>Balance Factor(Should be 0,1,-1)</vt:lpstr>
      <vt:lpstr>Insertion In AVL Trees</vt:lpstr>
      <vt:lpstr>Insertion In AVL Trees</vt:lpstr>
      <vt:lpstr>Insertion In AVL Trees</vt:lpstr>
      <vt:lpstr>Insertion In AVL Trees</vt:lpstr>
      <vt:lpstr>Insertion In AVL Trees</vt:lpstr>
      <vt:lpstr>PowerPoint Presentation</vt:lpstr>
      <vt:lpstr>Balanced BST</vt:lpstr>
      <vt:lpstr>Balanced BST</vt:lpstr>
      <vt:lpstr>Big concept</vt:lpstr>
      <vt:lpstr>In two or three columns</vt:lpstr>
      <vt:lpstr>PowerPoint Presentation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Thanks!</vt:lpstr>
      <vt:lpstr>Let’s review some concepts</vt:lpstr>
      <vt:lpstr>PowerPoint Presentation</vt:lpstr>
      <vt:lpstr>Mobile project</vt:lpstr>
      <vt:lpstr>Tablet project</vt:lpstr>
      <vt:lpstr>Desktop project</vt:lpstr>
      <vt:lpstr>Credits</vt:lpstr>
      <vt:lpstr>Presentation design</vt:lpstr>
      <vt:lpstr>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Ali Haider</dc:creator>
  <cp:lastModifiedBy>Ali Haider</cp:lastModifiedBy>
  <cp:revision>1</cp:revision>
  <dcterms:modified xsi:type="dcterms:W3CDTF">2022-11-16T16:14:30Z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2022-11-15T20:18:55Z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c91c46dd-d602-4033-8f84-754abafb759b</vt:lpwstr>
  </property>
  <property fmtid="{D5CDD505-2E9C-101B-9397-08002B2CF9AE}" pid="7" name="MSIP_Label_defa4170-0d19-0005-0004-bc88714345d2_ActionId">
    <vt:lpwstr>14c0eff5-0277-4979-8241-b2e26437ec5d</vt:lpwstr>
  </property>
  <property fmtid="{D5CDD505-2E9C-101B-9397-08002B2CF9AE}" pid="8" name="MSIP_Label_defa4170-0d19-0005-0004-bc88714345d2_ContentBits">
    <vt:lpwstr>0</vt:lpwstr>
  </property>
</Properties>
</file>