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81674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3729eccc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3729eccc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729eccc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729eccc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b33124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b33124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729ecc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729ecc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3729eccc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3729eccc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393a7928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393a7928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729ecc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3729ecc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33516946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33516946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33516946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33516946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93a7928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93a7928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3516946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3516946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3516946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3516946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3516946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3516946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3516946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3516946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3516946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3516946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35169466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35169466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3516946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33516946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data-visualization/mortality-leading-causes/index_2.htm" TargetMode="External"/><Relationship Id="rId7" Type="http://schemas.openxmlformats.org/officeDocument/2006/relationships/hyperlink" Target="https://www.cdc.gov/mmwr/preview/mmwrhtml/su6304a2.htm#tab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ps.bea.gov/itable/iTable.cfm?ReqID=70&amp;step=1" TargetMode="External"/><Relationship Id="rId5" Type="http://schemas.openxmlformats.org/officeDocument/2006/relationships/hyperlink" Target="https://chronicdata.cdc.gov/Nutrition-Physical-Activity-and-Obesity/Nutrition-Physical-Activity-and-Obesity-Behavioral/hn4x-zwk7/data" TargetMode="External"/><Relationship Id="rId4" Type="http://schemas.openxmlformats.org/officeDocument/2006/relationships/hyperlink" Target="https://www.americashealthrankings.org/explore/annual/measure/Smok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Leading Causes of Death </a:t>
            </a:r>
            <a:r>
              <a:rPr lang="en" dirty="0" smtClean="0"/>
              <a:t>Analysis </a:t>
            </a:r>
            <a:r>
              <a:rPr lang="en" dirty="0" smtClean="0"/>
              <a:t>with</a:t>
            </a:r>
            <a:r>
              <a:rPr lang="en" dirty="0" smtClean="0"/>
              <a:t> </a:t>
            </a:r>
            <a:r>
              <a:rPr lang="en" dirty="0"/>
              <a:t>Machine Learning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98400" y="3428075"/>
            <a:ext cx="86751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Ali </a:t>
            </a:r>
            <a:r>
              <a:rPr lang="en-US" dirty="0" err="1" smtClean="0">
                <a:solidFill>
                  <a:srgbClr val="000000"/>
                </a:solidFill>
              </a:rPr>
              <a:t>Asghir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209550" y="236000"/>
            <a:ext cx="75057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Tableau Visualizations </a:t>
            </a:r>
            <a:endParaRPr b="1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899243"/>
            <a:ext cx="6918549" cy="3953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209550" y="236000"/>
            <a:ext cx="75057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Tableau Visualizations </a:t>
            </a:r>
            <a:endParaRPr b="1"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50" y="779275"/>
            <a:ext cx="7869975" cy="40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209550" y="236000"/>
            <a:ext cx="75057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Tableau Visualizations </a:t>
            </a:r>
            <a:endParaRPr b="1"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25" y="811075"/>
            <a:ext cx="7505701" cy="410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210075" y="105450"/>
            <a:ext cx="75057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Machine Learning</a:t>
            </a:r>
            <a:endParaRPr b="1"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65400" y="1334025"/>
            <a:ext cx="8860800" cy="10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 b="1">
                <a:solidFill>
                  <a:srgbClr val="000000"/>
                </a:solidFill>
              </a:rPr>
              <a:t>Prove: </a:t>
            </a:r>
            <a:r>
              <a:rPr lang="en" sz="1600">
                <a:solidFill>
                  <a:srgbClr val="000000"/>
                </a:solidFill>
              </a:rPr>
              <a:t>Number of deaths is correlated to obesity rates, tobacco use, and per capita income combined.</a:t>
            </a:r>
            <a:endParaRPr sz="16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lang="en" sz="1800" b="1">
                <a:solidFill>
                  <a:srgbClr val="000000"/>
                </a:solidFill>
              </a:rPr>
              <a:t>Issues:  </a:t>
            </a:r>
            <a:r>
              <a:rPr lang="en" sz="1800">
                <a:solidFill>
                  <a:srgbClr val="000000"/>
                </a:solidFill>
              </a:rPr>
              <a:t>Testing score was higher than the training score and was overfitting the model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t="6314"/>
          <a:stretch/>
        </p:blipFill>
        <p:spPr>
          <a:xfrm>
            <a:off x="454050" y="2419350"/>
            <a:ext cx="4853141" cy="25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 rotWithShape="1">
          <a:blip r:embed="rId4">
            <a:alphaModFix/>
          </a:blip>
          <a:srcRect l="2344" t="-7299" r="33957" b="7299"/>
          <a:stretch/>
        </p:blipFill>
        <p:spPr>
          <a:xfrm>
            <a:off x="2442550" y="4046325"/>
            <a:ext cx="4378149" cy="6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975" y="297525"/>
            <a:ext cx="2926225" cy="9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76200" y="685800"/>
            <a:ext cx="87171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❖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Cleanup of merged_results for Machine Learning purposes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Changed per capita income from $ to %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210075" y="257850"/>
            <a:ext cx="75057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Machine Learning</a:t>
            </a:r>
            <a:endParaRPr b="1"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210075" y="862350"/>
            <a:ext cx="8708400" cy="15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Revisions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Feature Engineering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Categorical Data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Scaling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l="1332"/>
          <a:stretch/>
        </p:blipFill>
        <p:spPr>
          <a:xfrm>
            <a:off x="3390375" y="2254650"/>
            <a:ext cx="5568952" cy="258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 rotWithShape="1">
          <a:blip r:embed="rId4">
            <a:alphaModFix/>
          </a:blip>
          <a:srcRect l="1332" b="12701"/>
          <a:stretch/>
        </p:blipFill>
        <p:spPr>
          <a:xfrm>
            <a:off x="3390375" y="1959250"/>
            <a:ext cx="5568948" cy="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225" y="3169075"/>
            <a:ext cx="3105150" cy="1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210075" y="257850"/>
            <a:ext cx="75057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Machine Learning- Individual Regressions </a:t>
            </a:r>
            <a:endParaRPr b="1"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2987"/>
          <a:stretch/>
        </p:blipFill>
        <p:spPr>
          <a:xfrm>
            <a:off x="210075" y="959250"/>
            <a:ext cx="3329100" cy="21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19" y="798450"/>
            <a:ext cx="3624756" cy="24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5">
            <a:alphaModFix/>
          </a:blip>
          <a:srcRect b="3372"/>
          <a:stretch/>
        </p:blipFill>
        <p:spPr>
          <a:xfrm>
            <a:off x="2734725" y="3043425"/>
            <a:ext cx="3329100" cy="20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677450" y="3435275"/>
            <a:ext cx="19791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Income  vs. Death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-No clear trend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218200" y="3334025"/>
            <a:ext cx="19791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Tobacco  vs. Death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-Weak negative trend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3409725" y="1891425"/>
            <a:ext cx="19791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Obesity  vs. Death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-Outliers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-Weak positive trend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210075" y="257850"/>
            <a:ext cx="75057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Machine Learning</a:t>
            </a:r>
            <a:endParaRPr b="1" dirty="0"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1"/>
          </p:nvPr>
        </p:nvSpPr>
        <p:spPr>
          <a:xfrm>
            <a:off x="210075" y="809775"/>
            <a:ext cx="3285000" cy="41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 explains about 56% of the variability of the data around the mean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 skewed results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mean scored error of .39, close to the desired 0 range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Probabilities of a positive correlation between number of deaths and tobacco use, obesity rates, and per capita income combined are relatively low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28591"/>
          <a:stretch/>
        </p:blipFill>
        <p:spPr>
          <a:xfrm>
            <a:off x="3983275" y="4563525"/>
            <a:ext cx="4930401" cy="3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r="4324"/>
          <a:stretch/>
        </p:blipFill>
        <p:spPr>
          <a:xfrm>
            <a:off x="3595025" y="1043100"/>
            <a:ext cx="5318650" cy="359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219125" y="236000"/>
            <a:ext cx="75057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Challenges/What Worked Well</a:t>
            </a:r>
            <a:endParaRPr sz="2800" b="1"/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1"/>
          </p:nvPr>
        </p:nvSpPr>
        <p:spPr>
          <a:xfrm>
            <a:off x="219125" y="763700"/>
            <a:ext cx="86994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Challenges</a:t>
            </a:r>
            <a:endParaRPr sz="20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Some challenges with machine learning and regression results.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Dataset Issues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Outliers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Residual Plot Issues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/>
              <a:t> What Worked</a:t>
            </a:r>
            <a:endParaRPr sz="20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Data cleaning- simplifying code for ease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Dashboard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Tableau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Feature Engineering for Machine Learning 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252725" y="224275"/>
            <a:ext cx="75057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1"/>
          </p:nvPr>
        </p:nvSpPr>
        <p:spPr>
          <a:xfrm>
            <a:off x="668825" y="12141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>
                <a:latin typeface="Nunito"/>
                <a:ea typeface="Nunito"/>
                <a:cs typeface="Nunito"/>
                <a:sym typeface="Nunito"/>
              </a:rPr>
              <a:t>            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smtClean="0">
                <a:latin typeface="Nunito"/>
                <a:ea typeface="Nunito"/>
                <a:cs typeface="Nunito"/>
                <a:sym typeface="Nunito"/>
              </a:rPr>
              <a:t> 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800" dirty="0" smtClean="0">
                <a:latin typeface="Nunito"/>
                <a:ea typeface="Nunito"/>
                <a:cs typeface="Nunito"/>
                <a:sym typeface="Nunito"/>
              </a:rPr>
              <a:t>                                                  Thank you 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86275" y="2701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 Importance </a:t>
            </a:r>
            <a:endParaRPr b="1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286275" y="853700"/>
            <a:ext cx="8594700" cy="41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Background: </a:t>
            </a:r>
            <a:endParaRPr sz="1800" b="1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○"/>
            </a:pPr>
            <a:r>
              <a:rPr lang="en" sz="18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Scientists are constantly trying to find out what factors lead to death whether it be behavioral, environmental, or financial </a:t>
            </a:r>
            <a:endParaRPr sz="18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○"/>
            </a:pPr>
            <a:r>
              <a:rPr lang="en" sz="18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Inspired by the current trends on health awareness, the improvement of healthy habits, and the increase in life expectancy</a:t>
            </a:r>
            <a:endParaRPr sz="18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■"/>
            </a:pPr>
            <a:r>
              <a:rPr lang="en" sz="18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Analyze factors that may show correlation to death rates across the US according to data from the CDC, America’s Health Rankings Organization, and the Bureau of Economic Analysis on a 5-year </a:t>
            </a:r>
            <a:r>
              <a:rPr lang="en" sz="1800" dirty="0" smtClean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time.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286275" y="27010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Analysis Importance </a:t>
            </a:r>
            <a:endParaRPr b="1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87850" y="929900"/>
            <a:ext cx="8393100" cy="39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 b="1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Goal:</a:t>
            </a: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Analyze the relationship between tobacco use, obesity rates, and per capita income on the number of deaths on a state and national level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 b="1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Hypothesis:</a:t>
            </a: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Obesity, tobacco, and income are all positively correlated factors to number of deaths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" sz="1800" b="1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Variables for Exploration: </a:t>
            </a: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Tobacco Use %, Obesity %, Per Capita Income, Number of Deaths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243650" y="215225"/>
            <a:ext cx="75057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Sources</a:t>
            </a:r>
            <a:endParaRPr b="1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243650" y="916000"/>
            <a:ext cx="8661900" cy="39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Leading Causes of Death (for death rates): </a:t>
            </a:r>
            <a:r>
              <a:rPr lang="en" sz="1700">
                <a:solidFill>
                  <a:srgbClr val="0366D6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https://www.cdc.gov/nchs/data-visualization/mortality-leading-causes/index_2.htm</a:t>
            </a:r>
            <a:endParaRPr sz="1700">
              <a:solidFill>
                <a:srgbClr val="0366D6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Factors Tobacco Use (tobacco percentage): </a:t>
            </a:r>
            <a:r>
              <a:rPr lang="en" sz="1700">
                <a:solidFill>
                  <a:srgbClr val="0366D6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https://www.americashealthrankings.org/explore/annual/measure/Smoking/</a:t>
            </a:r>
            <a:endParaRPr sz="1700">
              <a:solidFill>
                <a:srgbClr val="24292E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Obesity (obesity rate percentage): </a:t>
            </a:r>
            <a:r>
              <a:rPr lang="en" sz="1700">
                <a:solidFill>
                  <a:srgbClr val="0366D6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https://chronicdata.cdc.gov/Nutrition-Physical-Activity-and-Obesity/Nutrition-Physical-Activity-and-Obesity-Behavioral/hn4x-zwk7/data</a:t>
            </a:r>
            <a:endParaRPr sz="1700">
              <a:solidFill>
                <a:srgbClr val="24292E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Personal Income by state: </a:t>
            </a:r>
            <a:r>
              <a:rPr lang="en" sz="1700">
                <a:solidFill>
                  <a:srgbClr val="0366D6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https://apps.bea.gov/itable/iTable.cfm?ReqID=70&amp;step=1</a:t>
            </a:r>
            <a:endParaRPr sz="1700">
              <a:solidFill>
                <a:srgbClr val="0366D6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Notes: Mortality and causal links to behavioral factors: </a:t>
            </a:r>
            <a:r>
              <a:rPr lang="en" sz="1700">
                <a:solidFill>
                  <a:srgbClr val="0366D6"/>
                </a:solidFill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https://www.cdc.gov/mmwr/preview/mmwrhtml/su6304a2.htm#tab3</a:t>
            </a:r>
            <a:endParaRPr sz="1700">
              <a:solidFill>
                <a:srgbClr val="24292E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252725" y="202950"/>
            <a:ext cx="75057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Tools Used </a:t>
            </a:r>
            <a:endParaRPr b="1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585800" y="1053250"/>
            <a:ext cx="75057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Pandas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Matplotlib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Tableau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Scikit-Learn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HTML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CSS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 sz="2800"/>
              <a:t>Bootstrap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231400" y="257850"/>
            <a:ext cx="75057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Cleanup</a:t>
            </a:r>
            <a:endParaRPr b="1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363250" y="805600"/>
            <a:ext cx="8530200" cy="40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Extract raw data csv files and import to jupyter notebook using pandas to transform the data. 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Selected 3 columns from each of the 4 datasets to use in our final dataset for this project. 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50" y="2339663"/>
            <a:ext cx="70294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257625" y="282375"/>
            <a:ext cx="75057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Cleanup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25675" y="998500"/>
            <a:ext cx="85176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18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Once the datasets were transformed, we merged all datasets, and exported a merged_results csv file to use it for our analysis and predictions.</a:t>
            </a:r>
            <a:endParaRPr sz="18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2004175"/>
            <a:ext cx="6838601" cy="28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231400" y="215200"/>
            <a:ext cx="75057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Tableau Data</a:t>
            </a:r>
            <a:endParaRPr b="1"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355675" y="767275"/>
            <a:ext cx="85377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❖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Used cleanup data ‘merged_results.csv’ to create Tableau Visualization with a drop down filter by state and year.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l="19189" t="17145" r="19245" b="10907"/>
          <a:stretch/>
        </p:blipFill>
        <p:spPr>
          <a:xfrm>
            <a:off x="1970625" y="1499575"/>
            <a:ext cx="5202749" cy="327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209550" y="236000"/>
            <a:ext cx="75057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Tableau Visualizations </a:t>
            </a:r>
            <a:endParaRPr b="1"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l="2524" b="7757"/>
          <a:stretch/>
        </p:blipFill>
        <p:spPr>
          <a:xfrm>
            <a:off x="1080500" y="1420675"/>
            <a:ext cx="6675450" cy="34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336725" y="773850"/>
            <a:ext cx="8163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❖"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United States map each state is represented with a pie mark and each slice represents a year of the historical data and all the information (total of deaths, obesity percentage, tobacco consumption percentage and per capita income) of that year is loaded in the tooltip.  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574</Words>
  <Application>Microsoft Office PowerPoint</Application>
  <PresentationFormat>On-screen Show 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Nunito</vt:lpstr>
      <vt:lpstr>Calibri</vt:lpstr>
      <vt:lpstr>Shift</vt:lpstr>
      <vt:lpstr>Leading Causes of Death Analysis with Machine Learning</vt:lpstr>
      <vt:lpstr>Analysis Importance </vt:lpstr>
      <vt:lpstr>Analysis Importance </vt:lpstr>
      <vt:lpstr>Sources</vt:lpstr>
      <vt:lpstr>Tools Used </vt:lpstr>
      <vt:lpstr>Cleanup</vt:lpstr>
      <vt:lpstr>Cleanup</vt:lpstr>
      <vt:lpstr>Tableau Data</vt:lpstr>
      <vt:lpstr>Tableau Visualizations </vt:lpstr>
      <vt:lpstr>Tableau Visualizations </vt:lpstr>
      <vt:lpstr>Tableau Visualizations </vt:lpstr>
      <vt:lpstr>Tableau Visualizations </vt:lpstr>
      <vt:lpstr>Machine Learning</vt:lpstr>
      <vt:lpstr>Machine Learning</vt:lpstr>
      <vt:lpstr>Machine Learning- Individual Regressions </vt:lpstr>
      <vt:lpstr>Machine Learning</vt:lpstr>
      <vt:lpstr>Challenges/What Worked Well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Causes of Death Analysis Part 2 </dc:title>
  <cp:lastModifiedBy>61415436007</cp:lastModifiedBy>
  <cp:revision>6</cp:revision>
  <dcterms:modified xsi:type="dcterms:W3CDTF">2022-05-03T10:20:51Z</dcterms:modified>
</cp:coreProperties>
</file>