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63" r:id="rId7"/>
    <p:sldId id="266" r:id="rId8"/>
    <p:sldId id="268" r:id="rId9"/>
    <p:sldId id="269" r:id="rId10"/>
    <p:sldId id="270" r:id="rId11"/>
    <p:sldId id="271" r:id="rId12"/>
    <p:sldId id="272" r:id="rId13"/>
    <p:sldId id="273" r:id="rId14"/>
    <p:sldId id="274" r:id="rId15"/>
    <p:sldId id="275" r:id="rId16"/>
    <p:sldId id="276" r:id="rId17"/>
    <p:sldId id="267" r:id="rId18"/>
    <p:sldId id="265" r:id="rId19"/>
    <p:sldId id="279" r:id="rId20"/>
    <p:sldId id="280" r:id="rId21"/>
    <p:sldId id="281" r:id="rId22"/>
    <p:sldId id="282" r:id="rId23"/>
    <p:sldId id="277" r:id="rId24"/>
    <p:sldId id="278"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0EAAD-157B-4450-8D36-49BCA8958440}" v="1890" dt="2023-10-07T16:17:31.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10" y="159080"/>
            <a:ext cx="12076980" cy="1323676"/>
          </a:xfrm>
          <a:solidFill>
            <a:srgbClr val="002060"/>
          </a:solidFill>
        </p:spPr>
        <p:txBody>
          <a:bodyPr/>
          <a:lstStyle/>
          <a:p>
            <a:r>
              <a:rPr lang="en-US" b="1" dirty="0">
                <a:solidFill>
                  <a:schemeClr val="accent4">
                    <a:lumMod val="75000"/>
                  </a:schemeClr>
                </a:solidFill>
                <a:ea typeface="Calibri Light"/>
                <a:cs typeface="Calibri Light"/>
              </a:rPr>
              <a:t>Machine Learning Project</a:t>
            </a:r>
            <a:endParaRPr lang="en-US" b="1" dirty="0">
              <a:solidFill>
                <a:schemeClr val="accent4">
                  <a:lumMod val="75000"/>
                </a:schemeClr>
              </a:solidFill>
            </a:endParaRPr>
          </a:p>
        </p:txBody>
      </p:sp>
      <p:sp>
        <p:nvSpPr>
          <p:cNvPr id="3" name="Subtitle 2"/>
          <p:cNvSpPr>
            <a:spLocks noGrp="1"/>
          </p:cNvSpPr>
          <p:nvPr>
            <p:ph type="subTitle" idx="1"/>
          </p:nvPr>
        </p:nvSpPr>
        <p:spPr>
          <a:xfrm>
            <a:off x="1682151" y="1776114"/>
            <a:ext cx="9144000" cy="980027"/>
          </a:xfrm>
        </p:spPr>
        <p:txBody>
          <a:bodyPr vert="horz" lIns="91440" tIns="45720" rIns="91440" bIns="45720" rtlCol="0" anchor="t">
            <a:normAutofit/>
          </a:bodyPr>
          <a:lstStyle/>
          <a:p>
            <a:r>
              <a:rPr lang="en-US" sz="6000" dirty="0">
                <a:ea typeface="Calibri"/>
                <a:cs typeface="Calibri"/>
              </a:rPr>
              <a:t>Churn Modeling</a:t>
            </a:r>
          </a:p>
          <a:p>
            <a:endParaRPr lang="en-US" dirty="0">
              <a:ea typeface="Calibri"/>
              <a:cs typeface="Calibri"/>
            </a:endParaRPr>
          </a:p>
        </p:txBody>
      </p:sp>
      <p:sp>
        <p:nvSpPr>
          <p:cNvPr id="4" name="TextBox 3">
            <a:extLst>
              <a:ext uri="{FF2B5EF4-FFF2-40B4-BE49-F238E27FC236}">
                <a16:creationId xmlns:a16="http://schemas.microsoft.com/office/drawing/2014/main" id="{DB27C48F-E235-0C43-D64D-F1F110CD4347}"/>
              </a:ext>
            </a:extLst>
          </p:cNvPr>
          <p:cNvSpPr txBox="1"/>
          <p:nvPr/>
        </p:nvSpPr>
        <p:spPr>
          <a:xfrm>
            <a:off x="728869" y="2798583"/>
            <a:ext cx="10949608"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dirty="0">
                <a:solidFill>
                  <a:srgbClr val="002060"/>
                </a:solidFill>
                <a:ea typeface="Calibri"/>
                <a:cs typeface="Calibri"/>
              </a:rPr>
              <a:t>Business Objective:-</a:t>
            </a:r>
          </a:p>
          <a:p>
            <a:endParaRPr lang="en-US" dirty="0">
              <a:ea typeface="Calibri"/>
              <a:cs typeface="Calibri"/>
            </a:endParaRPr>
          </a:p>
          <a:p>
            <a:r>
              <a:rPr lang="en-US" sz="2800" b="1" dirty="0">
                <a:ea typeface="+mn-lt"/>
                <a:cs typeface="+mn-lt"/>
              </a:rPr>
              <a:t>Customer churn is a concerning problem for large companies (especially in the Telecom field) due to its direct effect on revenues. Companies often seek to know which customers are likely to churn in the recent future so that timely action can be taken to prevent it </a:t>
            </a:r>
            <a:endParaRPr lang="en-US" sz="2800" b="1"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780507"/>
          </a:xfrm>
          <a:solidFill>
            <a:srgbClr val="002060"/>
          </a:solidFill>
        </p:spPr>
        <p:txBody>
          <a:bodyPr>
            <a:normAutofit/>
          </a:bodyPr>
          <a:lstStyle/>
          <a:p>
            <a:r>
              <a:rPr lang="en-US" b="1" dirty="0">
                <a:solidFill>
                  <a:schemeClr val="bg1"/>
                </a:solidFill>
                <a:latin typeface="Calibri Light"/>
                <a:ea typeface="Calibri Light"/>
                <a:cs typeface="Calibri Light"/>
              </a:rPr>
              <a:t>EDA</a:t>
            </a:r>
            <a:r>
              <a:rPr lang="en-US" sz="3100" b="1" dirty="0">
                <a:solidFill>
                  <a:srgbClr val="000000"/>
                </a:solidFill>
                <a:latin typeface="Calibri"/>
                <a:ea typeface="Calibri"/>
                <a:cs typeface="Calibri"/>
              </a:rPr>
              <a:t>              </a:t>
            </a:r>
            <a:r>
              <a:rPr lang="en-US" sz="3100" b="1" dirty="0">
                <a:solidFill>
                  <a:schemeClr val="bg1"/>
                </a:solidFill>
                <a:latin typeface="Calibri"/>
                <a:ea typeface="Calibri"/>
                <a:cs typeface="Calibri"/>
              </a:rPr>
              <a:t>                                                  </a:t>
            </a:r>
          </a:p>
        </p:txBody>
      </p:sp>
      <p:sp>
        <p:nvSpPr>
          <p:cNvPr id="3" name="TextBox 2">
            <a:extLst>
              <a:ext uri="{FF2B5EF4-FFF2-40B4-BE49-F238E27FC236}">
                <a16:creationId xmlns:a16="http://schemas.microsoft.com/office/drawing/2014/main" id="{F3CE3BD3-915E-C3C8-F92F-2FEFDE9791A2}"/>
              </a:ext>
            </a:extLst>
          </p:cNvPr>
          <p:cNvSpPr txBox="1"/>
          <p:nvPr/>
        </p:nvSpPr>
        <p:spPr>
          <a:xfrm>
            <a:off x="190500" y="1360714"/>
            <a:ext cx="538842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highlight>
                  <a:srgbClr val="FFFF00"/>
                </a:highlight>
                <a:ea typeface="+mn-lt"/>
                <a:cs typeface="+mn-lt"/>
              </a:rPr>
              <a:t>List of Important Variables</a:t>
            </a:r>
            <a:endParaRPr lang="en-US" sz="2800" b="1">
              <a:highlight>
                <a:srgbClr val="FFFF00"/>
              </a:highlight>
              <a:ea typeface="Calibri"/>
              <a:cs typeface="Calibri"/>
            </a:endParaRPr>
          </a:p>
          <a:p>
            <a:pPr marL="457200" indent="-457200">
              <a:buFont typeface="Arial"/>
              <a:buChar char="•"/>
            </a:pPr>
            <a:r>
              <a:rPr lang="en-US" sz="2800" dirty="0" err="1">
                <a:ea typeface="+mn-lt"/>
                <a:cs typeface="+mn-lt"/>
              </a:rPr>
              <a:t>DataUsages</a:t>
            </a:r>
            <a:endParaRPr lang="en-US" sz="2800" dirty="0" err="1">
              <a:ea typeface="Calibri"/>
              <a:cs typeface="Calibri"/>
            </a:endParaRPr>
          </a:p>
          <a:p>
            <a:pPr marL="457200" indent="-457200">
              <a:buFont typeface="Arial"/>
              <a:buChar char="•"/>
            </a:pPr>
            <a:r>
              <a:rPr lang="en-US" sz="2800" dirty="0" err="1">
                <a:ea typeface="+mn-lt"/>
                <a:cs typeface="+mn-lt"/>
              </a:rPr>
              <a:t>CustServCalls</a:t>
            </a:r>
            <a:endParaRPr lang="en-US" sz="2800" dirty="0" err="1">
              <a:ea typeface="Calibri"/>
              <a:cs typeface="Calibri"/>
            </a:endParaRPr>
          </a:p>
          <a:p>
            <a:pPr marL="457200" indent="-457200">
              <a:buFont typeface="Arial"/>
              <a:buChar char="•"/>
            </a:pPr>
            <a:r>
              <a:rPr lang="en-US" sz="2800" dirty="0" err="1">
                <a:ea typeface="+mn-lt"/>
                <a:cs typeface="+mn-lt"/>
              </a:rPr>
              <a:t>DayMins</a:t>
            </a:r>
            <a:endParaRPr lang="en-US" sz="2800" dirty="0" err="1">
              <a:ea typeface="Calibri"/>
              <a:cs typeface="Calibri"/>
            </a:endParaRPr>
          </a:p>
          <a:p>
            <a:pPr marL="457200" indent="-457200">
              <a:buFont typeface="Arial"/>
              <a:buChar char="•"/>
            </a:pPr>
            <a:r>
              <a:rPr lang="en-US" sz="2800" dirty="0" err="1">
                <a:ea typeface="+mn-lt"/>
                <a:cs typeface="+mn-lt"/>
              </a:rPr>
              <a:t>OverageFee</a:t>
            </a:r>
            <a:endParaRPr lang="en-US" sz="2800" dirty="0" err="1">
              <a:ea typeface="Calibri"/>
              <a:cs typeface="Calibri"/>
            </a:endParaRPr>
          </a:p>
          <a:p>
            <a:pPr marL="457200" indent="-457200">
              <a:buFont typeface="Arial"/>
              <a:buChar char="•"/>
            </a:pPr>
            <a:r>
              <a:rPr lang="en-US" sz="2800" dirty="0" err="1">
                <a:ea typeface="+mn-lt"/>
                <a:cs typeface="+mn-lt"/>
              </a:rPr>
              <a:t>RoamMins</a:t>
            </a:r>
            <a:endParaRPr lang="en-US" sz="2800" dirty="0" err="1">
              <a:ea typeface="Calibri"/>
              <a:cs typeface="Calibri"/>
            </a:endParaRPr>
          </a:p>
          <a:p>
            <a:pPr marL="457200" indent="-457200">
              <a:buFont typeface="Arial"/>
              <a:buChar char="•"/>
            </a:pPr>
            <a:r>
              <a:rPr lang="en-US" sz="2800" dirty="0" err="1">
                <a:ea typeface="+mn-lt"/>
                <a:cs typeface="+mn-lt"/>
              </a:rPr>
              <a:t>ContractRenewal</a:t>
            </a:r>
            <a:endParaRPr lang="en-US" sz="2800" dirty="0" err="1">
              <a:ea typeface="Calibri" panose="020F0502020204030204"/>
              <a:cs typeface="Calibri" panose="020F0502020204030204"/>
            </a:endParaRPr>
          </a:p>
        </p:txBody>
      </p:sp>
    </p:spTree>
    <p:extLst>
      <p:ext uri="{BB962C8B-B14F-4D97-AF65-F5344CB8AC3E}">
        <p14:creationId xmlns:p14="http://schemas.microsoft.com/office/powerpoint/2010/main" val="351259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Bivariate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a:solidFill>
                  <a:schemeClr val="bg1"/>
                </a:solidFill>
                <a:ea typeface="+mj-lt"/>
                <a:cs typeface="+mj-lt"/>
              </a:rPr>
              <a:t>Churn Vs </a:t>
            </a:r>
            <a:r>
              <a:rPr lang="en-US" sz="3100" b="1" err="1">
                <a:solidFill>
                  <a:schemeClr val="bg1"/>
                </a:solidFill>
                <a:ea typeface="+mj-lt"/>
                <a:cs typeface="+mj-lt"/>
              </a:rPr>
              <a:t>DataUsage</a:t>
            </a:r>
            <a:r>
              <a:rPr lang="en-US" sz="3100" b="1" dirty="0">
                <a:solidFill>
                  <a:srgbClr val="000000"/>
                </a:solidFill>
                <a:latin typeface="Calibri"/>
                <a:ea typeface="Calibri"/>
                <a:cs typeface="Calibri"/>
              </a:rPr>
              <a:t> </a:t>
            </a:r>
            <a:endParaRPr lang="en-US" sz="3100" b="1" dirty="0">
              <a:solidFill>
                <a:schemeClr val="bg1"/>
              </a:solidFill>
              <a:latin typeface="Calibri"/>
              <a:ea typeface="Calibri"/>
              <a:cs typeface="Calibri"/>
            </a:endParaRPr>
          </a:p>
        </p:txBody>
      </p:sp>
      <p:sp>
        <p:nvSpPr>
          <p:cNvPr id="3" name="TextBox 2">
            <a:extLst>
              <a:ext uri="{FF2B5EF4-FFF2-40B4-BE49-F238E27FC236}">
                <a16:creationId xmlns:a16="http://schemas.microsoft.com/office/drawing/2014/main" id="{B2F6301B-0C00-DDEB-167B-BB874E372621}"/>
              </a:ext>
            </a:extLst>
          </p:cNvPr>
          <p:cNvSpPr txBox="1"/>
          <p:nvPr/>
        </p:nvSpPr>
        <p:spPr>
          <a:xfrm>
            <a:off x="2816678" y="1714499"/>
            <a:ext cx="7211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FFFF00"/>
                </a:highlight>
                <a:ea typeface="+mn-lt"/>
                <a:cs typeface="+mn-lt"/>
              </a:rPr>
              <a:t>There is a significant difference between the groups</a:t>
            </a:r>
            <a:endParaRPr lang="en-US" b="1" dirty="0">
              <a:highlight>
                <a:srgbClr val="FFFF00"/>
              </a:highlight>
            </a:endParaRPr>
          </a:p>
        </p:txBody>
      </p:sp>
      <p:pic>
        <p:nvPicPr>
          <p:cNvPr id="4" name="Picture 3">
            <a:extLst>
              <a:ext uri="{FF2B5EF4-FFF2-40B4-BE49-F238E27FC236}">
                <a16:creationId xmlns:a16="http://schemas.microsoft.com/office/drawing/2014/main" id="{4BF0C0F5-E381-CDEF-75CA-0CF278A47D96}"/>
              </a:ext>
            </a:extLst>
          </p:cNvPr>
          <p:cNvPicPr>
            <a:picLocks noChangeAspect="1"/>
          </p:cNvPicPr>
          <p:nvPr/>
        </p:nvPicPr>
        <p:blipFill>
          <a:blip r:embed="rId2"/>
          <a:stretch>
            <a:fillRect/>
          </a:stretch>
        </p:blipFill>
        <p:spPr>
          <a:xfrm>
            <a:off x="1974397" y="2079171"/>
            <a:ext cx="8052706" cy="4114800"/>
          </a:xfrm>
          <a:prstGeom prst="rect">
            <a:avLst/>
          </a:prstGeom>
        </p:spPr>
      </p:pic>
    </p:spTree>
    <p:extLst>
      <p:ext uri="{BB962C8B-B14F-4D97-AF65-F5344CB8AC3E}">
        <p14:creationId xmlns:p14="http://schemas.microsoft.com/office/powerpoint/2010/main" val="169386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Bivariate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a:solidFill>
                  <a:schemeClr val="bg1"/>
                </a:solidFill>
                <a:ea typeface="+mj-lt"/>
                <a:cs typeface="+mj-lt"/>
              </a:rPr>
              <a:t>Churn Vs </a:t>
            </a:r>
            <a:r>
              <a:rPr lang="en-US" sz="3100" b="1" dirty="0" err="1">
                <a:solidFill>
                  <a:schemeClr val="bg1"/>
                </a:solidFill>
                <a:ea typeface="+mj-lt"/>
                <a:cs typeface="+mj-lt"/>
              </a:rPr>
              <a:t>ContractRenawl</a:t>
            </a:r>
            <a:endParaRPr lang="en-US" sz="3100" b="1" dirty="0" err="1">
              <a:solidFill>
                <a:schemeClr val="bg1"/>
              </a:solidFill>
              <a:latin typeface="Calibri"/>
              <a:ea typeface="Calibri"/>
              <a:cs typeface="Calibri"/>
            </a:endParaRPr>
          </a:p>
        </p:txBody>
      </p:sp>
      <p:sp>
        <p:nvSpPr>
          <p:cNvPr id="3" name="TextBox 2">
            <a:extLst>
              <a:ext uri="{FF2B5EF4-FFF2-40B4-BE49-F238E27FC236}">
                <a16:creationId xmlns:a16="http://schemas.microsoft.com/office/drawing/2014/main" id="{B2F6301B-0C00-DDEB-167B-BB874E372621}"/>
              </a:ext>
            </a:extLst>
          </p:cNvPr>
          <p:cNvSpPr txBox="1"/>
          <p:nvPr/>
        </p:nvSpPr>
        <p:spPr>
          <a:xfrm>
            <a:off x="108857" y="1768928"/>
            <a:ext cx="6068785" cy="923330"/>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 Chi-Squared Statistic: </a:t>
            </a:r>
            <a:r>
              <a:rPr lang="en-US" b="1" dirty="0">
                <a:ea typeface="+mn-lt"/>
                <a:cs typeface="+mn-lt"/>
              </a:rPr>
              <a:t>222.56575664993764</a:t>
            </a:r>
            <a:endParaRPr lang="en-US" b="1">
              <a:ea typeface="Calibri"/>
              <a:cs typeface="Calibri"/>
            </a:endParaRPr>
          </a:p>
          <a:p>
            <a:r>
              <a:rPr lang="en-US" dirty="0">
                <a:ea typeface="+mn-lt"/>
                <a:cs typeface="+mn-lt"/>
              </a:rPr>
              <a:t>    - P-value: </a:t>
            </a:r>
            <a:r>
              <a:rPr lang="en-US" b="1" dirty="0">
                <a:ea typeface="+mn-lt"/>
                <a:cs typeface="+mn-lt"/>
              </a:rPr>
              <a:t>2.4931077033159204e-50</a:t>
            </a:r>
            <a:endParaRPr lang="en-US" b="1">
              <a:ea typeface="Calibri"/>
              <a:cs typeface="Calibri"/>
            </a:endParaRPr>
          </a:p>
          <a:p>
            <a:r>
              <a:rPr lang="en-US" dirty="0">
                <a:ea typeface="+mn-lt"/>
                <a:cs typeface="+mn-lt"/>
              </a:rPr>
              <a:t>    - </a:t>
            </a:r>
            <a:r>
              <a:rPr lang="en-US" b="1" dirty="0">
                <a:ea typeface="+mn-lt"/>
                <a:cs typeface="+mn-lt"/>
              </a:rPr>
              <a:t>There is significant association</a:t>
            </a:r>
            <a:endParaRPr lang="en-US" b="1" dirty="0" err="1"/>
          </a:p>
        </p:txBody>
      </p:sp>
      <p:pic>
        <p:nvPicPr>
          <p:cNvPr id="5" name="Picture 4" descr="A white background with black text&#10;&#10;Description automatically generated">
            <a:extLst>
              <a:ext uri="{FF2B5EF4-FFF2-40B4-BE49-F238E27FC236}">
                <a16:creationId xmlns:a16="http://schemas.microsoft.com/office/drawing/2014/main" id="{51365E9B-BF9B-10A8-9AE8-F62B6BE1BEE8}"/>
              </a:ext>
            </a:extLst>
          </p:cNvPr>
          <p:cNvPicPr>
            <a:picLocks noChangeAspect="1"/>
          </p:cNvPicPr>
          <p:nvPr/>
        </p:nvPicPr>
        <p:blipFill>
          <a:blip r:embed="rId2"/>
          <a:stretch>
            <a:fillRect/>
          </a:stretch>
        </p:blipFill>
        <p:spPr>
          <a:xfrm>
            <a:off x="3118077" y="3001736"/>
            <a:ext cx="5942239" cy="3208563"/>
          </a:xfrm>
          <a:prstGeom prst="rect">
            <a:avLst/>
          </a:prstGeom>
        </p:spPr>
      </p:pic>
    </p:spTree>
    <p:extLst>
      <p:ext uri="{BB962C8B-B14F-4D97-AF65-F5344CB8AC3E}">
        <p14:creationId xmlns:p14="http://schemas.microsoft.com/office/powerpoint/2010/main" val="341103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Bivariate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a:solidFill>
                  <a:schemeClr val="bg1"/>
                </a:solidFill>
                <a:ea typeface="+mj-lt"/>
                <a:cs typeface="+mj-lt"/>
              </a:rPr>
              <a:t>Churn Vs </a:t>
            </a:r>
            <a:r>
              <a:rPr lang="en-US" sz="3100" b="1" dirty="0" err="1">
                <a:solidFill>
                  <a:schemeClr val="bg1"/>
                </a:solidFill>
                <a:latin typeface="Calibri Light"/>
                <a:ea typeface="Calibri Light"/>
                <a:cs typeface="Calibri Light"/>
              </a:rPr>
              <a:t>CustServCall</a:t>
            </a:r>
            <a:r>
              <a:rPr lang="en-US" sz="3100" b="1" dirty="0">
                <a:solidFill>
                  <a:srgbClr val="000000"/>
                </a:solidFill>
                <a:latin typeface="Calibri"/>
                <a:ea typeface="Calibri"/>
                <a:cs typeface="Calibri"/>
              </a:rPr>
              <a:t> </a:t>
            </a:r>
            <a:endParaRPr lang="en-US" sz="3100" b="1" dirty="0">
              <a:solidFill>
                <a:schemeClr val="bg1"/>
              </a:solidFill>
              <a:latin typeface="Calibri"/>
              <a:ea typeface="Calibri"/>
              <a:cs typeface="Calibri"/>
            </a:endParaRPr>
          </a:p>
        </p:txBody>
      </p:sp>
      <p:sp>
        <p:nvSpPr>
          <p:cNvPr id="3" name="TextBox 2">
            <a:extLst>
              <a:ext uri="{FF2B5EF4-FFF2-40B4-BE49-F238E27FC236}">
                <a16:creationId xmlns:a16="http://schemas.microsoft.com/office/drawing/2014/main" id="{B2F6301B-0C00-DDEB-167B-BB874E372621}"/>
              </a:ext>
            </a:extLst>
          </p:cNvPr>
          <p:cNvSpPr txBox="1"/>
          <p:nvPr/>
        </p:nvSpPr>
        <p:spPr>
          <a:xfrm>
            <a:off x="6272892" y="3320142"/>
            <a:ext cx="51843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FFFF00"/>
                </a:highlight>
                <a:ea typeface="+mn-lt"/>
                <a:cs typeface="+mn-lt"/>
              </a:rPr>
              <a:t>There is a significant difference between the groups</a:t>
            </a:r>
            <a:endParaRPr lang="en-US" b="1" dirty="0">
              <a:highlight>
                <a:srgbClr val="FFFF00"/>
              </a:highlight>
            </a:endParaRPr>
          </a:p>
        </p:txBody>
      </p:sp>
      <p:pic>
        <p:nvPicPr>
          <p:cNvPr id="5" name="Picture 4">
            <a:extLst>
              <a:ext uri="{FF2B5EF4-FFF2-40B4-BE49-F238E27FC236}">
                <a16:creationId xmlns:a16="http://schemas.microsoft.com/office/drawing/2014/main" id="{72B79C10-DCC4-88E5-C1A9-CFD534E12D70}"/>
              </a:ext>
            </a:extLst>
          </p:cNvPr>
          <p:cNvPicPr>
            <a:picLocks noChangeAspect="1"/>
          </p:cNvPicPr>
          <p:nvPr/>
        </p:nvPicPr>
        <p:blipFill>
          <a:blip r:embed="rId2"/>
          <a:stretch>
            <a:fillRect/>
          </a:stretch>
        </p:blipFill>
        <p:spPr>
          <a:xfrm>
            <a:off x="123825" y="1711778"/>
            <a:ext cx="5562600" cy="4332514"/>
          </a:xfrm>
          <a:prstGeom prst="rect">
            <a:avLst/>
          </a:prstGeom>
        </p:spPr>
      </p:pic>
    </p:spTree>
    <p:extLst>
      <p:ext uri="{BB962C8B-B14F-4D97-AF65-F5344CB8AC3E}">
        <p14:creationId xmlns:p14="http://schemas.microsoft.com/office/powerpoint/2010/main" val="15219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Bivariate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a:solidFill>
                  <a:schemeClr val="bg1"/>
                </a:solidFill>
                <a:ea typeface="+mj-lt"/>
                <a:cs typeface="+mj-lt"/>
              </a:rPr>
              <a:t>Churn Vs </a:t>
            </a:r>
            <a:r>
              <a:rPr lang="en-US" sz="3100" b="1" dirty="0" err="1">
                <a:solidFill>
                  <a:schemeClr val="bg1"/>
                </a:solidFill>
                <a:ea typeface="+mj-lt"/>
                <a:cs typeface="+mj-lt"/>
              </a:rPr>
              <a:t>DayMins</a:t>
            </a:r>
            <a:r>
              <a:rPr lang="en-US" sz="3100" b="1" dirty="0">
                <a:solidFill>
                  <a:srgbClr val="000000"/>
                </a:solidFill>
                <a:latin typeface="Calibri"/>
                <a:ea typeface="Calibri"/>
                <a:cs typeface="Calibri"/>
              </a:rPr>
              <a:t> </a:t>
            </a:r>
            <a:endParaRPr lang="en-US" sz="3100" b="1" dirty="0">
              <a:solidFill>
                <a:schemeClr val="bg1"/>
              </a:solidFill>
              <a:latin typeface="Calibri"/>
              <a:ea typeface="Calibri"/>
              <a:cs typeface="Calibri"/>
            </a:endParaRPr>
          </a:p>
        </p:txBody>
      </p:sp>
      <p:sp>
        <p:nvSpPr>
          <p:cNvPr id="3" name="TextBox 2">
            <a:extLst>
              <a:ext uri="{FF2B5EF4-FFF2-40B4-BE49-F238E27FC236}">
                <a16:creationId xmlns:a16="http://schemas.microsoft.com/office/drawing/2014/main" id="{B2F6301B-0C00-DDEB-167B-BB874E372621}"/>
              </a:ext>
            </a:extLst>
          </p:cNvPr>
          <p:cNvSpPr txBox="1"/>
          <p:nvPr/>
        </p:nvSpPr>
        <p:spPr>
          <a:xfrm>
            <a:off x="6844392" y="3864428"/>
            <a:ext cx="51162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FFFF00"/>
                </a:highlight>
                <a:ea typeface="+mn-lt"/>
                <a:cs typeface="+mn-lt"/>
              </a:rPr>
              <a:t>There is a significant difference between the groups</a:t>
            </a:r>
            <a:endParaRPr lang="en-US" b="1" dirty="0">
              <a:highlight>
                <a:srgbClr val="FFFF00"/>
              </a:highlight>
            </a:endParaRPr>
          </a:p>
        </p:txBody>
      </p:sp>
      <p:pic>
        <p:nvPicPr>
          <p:cNvPr id="5" name="Picture 4">
            <a:extLst>
              <a:ext uri="{FF2B5EF4-FFF2-40B4-BE49-F238E27FC236}">
                <a16:creationId xmlns:a16="http://schemas.microsoft.com/office/drawing/2014/main" id="{78FCBCCB-2A02-9EC0-701A-96DD469906CB}"/>
              </a:ext>
            </a:extLst>
          </p:cNvPr>
          <p:cNvPicPr>
            <a:picLocks noChangeAspect="1"/>
          </p:cNvPicPr>
          <p:nvPr/>
        </p:nvPicPr>
        <p:blipFill>
          <a:blip r:embed="rId2"/>
          <a:stretch>
            <a:fillRect/>
          </a:stretch>
        </p:blipFill>
        <p:spPr>
          <a:xfrm>
            <a:off x="192542" y="1711778"/>
            <a:ext cx="5670096" cy="4291693"/>
          </a:xfrm>
          <a:prstGeom prst="rect">
            <a:avLst/>
          </a:prstGeom>
        </p:spPr>
      </p:pic>
    </p:spTree>
    <p:extLst>
      <p:ext uri="{BB962C8B-B14F-4D97-AF65-F5344CB8AC3E}">
        <p14:creationId xmlns:p14="http://schemas.microsoft.com/office/powerpoint/2010/main" val="249789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Bivariate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a:solidFill>
                  <a:schemeClr val="bg1"/>
                </a:solidFill>
                <a:ea typeface="+mj-lt"/>
                <a:cs typeface="+mj-lt"/>
              </a:rPr>
              <a:t>Churn Vs </a:t>
            </a:r>
            <a:r>
              <a:rPr lang="en-US" sz="3100" b="1" dirty="0" err="1">
                <a:solidFill>
                  <a:schemeClr val="bg1"/>
                </a:solidFill>
                <a:latin typeface="Calibri Light"/>
                <a:ea typeface="Calibri Light"/>
                <a:cs typeface="Calibri Light"/>
              </a:rPr>
              <a:t>OverageFee</a:t>
            </a:r>
            <a:r>
              <a:rPr lang="en-US" sz="3100" b="1" dirty="0">
                <a:solidFill>
                  <a:srgbClr val="000000"/>
                </a:solidFill>
                <a:latin typeface="Calibri"/>
                <a:ea typeface="Calibri"/>
                <a:cs typeface="Calibri"/>
              </a:rPr>
              <a:t> </a:t>
            </a:r>
            <a:endParaRPr lang="en-US" sz="3100" b="1" dirty="0">
              <a:solidFill>
                <a:schemeClr val="bg1"/>
              </a:solidFill>
              <a:latin typeface="Calibri"/>
              <a:ea typeface="Calibri"/>
              <a:cs typeface="Calibri"/>
            </a:endParaRPr>
          </a:p>
        </p:txBody>
      </p:sp>
      <p:sp>
        <p:nvSpPr>
          <p:cNvPr id="3" name="TextBox 2">
            <a:extLst>
              <a:ext uri="{FF2B5EF4-FFF2-40B4-BE49-F238E27FC236}">
                <a16:creationId xmlns:a16="http://schemas.microsoft.com/office/drawing/2014/main" id="{B2F6301B-0C00-DDEB-167B-BB874E372621}"/>
              </a:ext>
            </a:extLst>
          </p:cNvPr>
          <p:cNvSpPr txBox="1"/>
          <p:nvPr/>
        </p:nvSpPr>
        <p:spPr>
          <a:xfrm>
            <a:off x="6912428" y="3905249"/>
            <a:ext cx="5089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FFFF00"/>
                </a:highlight>
                <a:ea typeface="+mn-lt"/>
                <a:cs typeface="+mn-lt"/>
              </a:rPr>
              <a:t>There is a significant difference between the groups</a:t>
            </a:r>
            <a:endParaRPr lang="en-US" b="1" dirty="0">
              <a:highlight>
                <a:srgbClr val="FFFF00"/>
              </a:highlight>
            </a:endParaRPr>
          </a:p>
        </p:txBody>
      </p:sp>
      <p:pic>
        <p:nvPicPr>
          <p:cNvPr id="5" name="Picture 4">
            <a:extLst>
              <a:ext uri="{FF2B5EF4-FFF2-40B4-BE49-F238E27FC236}">
                <a16:creationId xmlns:a16="http://schemas.microsoft.com/office/drawing/2014/main" id="{B9375ABA-277C-0FD4-EC9B-6C01692C4EF8}"/>
              </a:ext>
            </a:extLst>
          </p:cNvPr>
          <p:cNvPicPr>
            <a:picLocks noChangeAspect="1"/>
          </p:cNvPicPr>
          <p:nvPr/>
        </p:nvPicPr>
        <p:blipFill>
          <a:blip r:embed="rId2"/>
          <a:stretch>
            <a:fillRect/>
          </a:stretch>
        </p:blipFill>
        <p:spPr>
          <a:xfrm>
            <a:off x="195943" y="1902279"/>
            <a:ext cx="6193971" cy="4400549"/>
          </a:xfrm>
          <a:prstGeom prst="rect">
            <a:avLst/>
          </a:prstGeom>
        </p:spPr>
      </p:pic>
    </p:spTree>
    <p:extLst>
      <p:ext uri="{BB962C8B-B14F-4D97-AF65-F5344CB8AC3E}">
        <p14:creationId xmlns:p14="http://schemas.microsoft.com/office/powerpoint/2010/main" val="216054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Bivariate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a:solidFill>
                  <a:schemeClr val="bg1"/>
                </a:solidFill>
                <a:ea typeface="+mj-lt"/>
                <a:cs typeface="+mj-lt"/>
              </a:rPr>
              <a:t>Churn Vs </a:t>
            </a:r>
            <a:r>
              <a:rPr lang="en-US" sz="3100" b="1" dirty="0" err="1">
                <a:solidFill>
                  <a:schemeClr val="bg1"/>
                </a:solidFill>
                <a:latin typeface="Calibri Light"/>
                <a:ea typeface="Calibri Light"/>
                <a:cs typeface="Calibri Light"/>
              </a:rPr>
              <a:t>RoamMins</a:t>
            </a:r>
            <a:r>
              <a:rPr lang="en-US" sz="3100" b="1" dirty="0">
                <a:solidFill>
                  <a:srgbClr val="000000"/>
                </a:solidFill>
                <a:latin typeface="Calibri"/>
                <a:ea typeface="Calibri"/>
                <a:cs typeface="Calibri"/>
              </a:rPr>
              <a:t> </a:t>
            </a:r>
            <a:endParaRPr lang="en-US" sz="3100" b="1" dirty="0">
              <a:solidFill>
                <a:schemeClr val="bg1"/>
              </a:solidFill>
              <a:latin typeface="Calibri"/>
              <a:ea typeface="Calibri"/>
              <a:cs typeface="Calibri"/>
            </a:endParaRPr>
          </a:p>
        </p:txBody>
      </p:sp>
      <p:sp>
        <p:nvSpPr>
          <p:cNvPr id="3" name="TextBox 2">
            <a:extLst>
              <a:ext uri="{FF2B5EF4-FFF2-40B4-BE49-F238E27FC236}">
                <a16:creationId xmlns:a16="http://schemas.microsoft.com/office/drawing/2014/main" id="{B2F6301B-0C00-DDEB-167B-BB874E372621}"/>
              </a:ext>
            </a:extLst>
          </p:cNvPr>
          <p:cNvSpPr txBox="1"/>
          <p:nvPr/>
        </p:nvSpPr>
        <p:spPr>
          <a:xfrm>
            <a:off x="6721928" y="3428999"/>
            <a:ext cx="5089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FFFF00"/>
                </a:highlight>
                <a:ea typeface="+mn-lt"/>
                <a:cs typeface="+mn-lt"/>
              </a:rPr>
              <a:t>There is a significant difference between the groups</a:t>
            </a:r>
            <a:endParaRPr lang="en-US" b="1" dirty="0">
              <a:highlight>
                <a:srgbClr val="FFFF00"/>
              </a:highlight>
            </a:endParaRPr>
          </a:p>
        </p:txBody>
      </p:sp>
      <p:pic>
        <p:nvPicPr>
          <p:cNvPr id="4" name="Picture 3">
            <a:extLst>
              <a:ext uri="{FF2B5EF4-FFF2-40B4-BE49-F238E27FC236}">
                <a16:creationId xmlns:a16="http://schemas.microsoft.com/office/drawing/2014/main" id="{B0C79534-5F4D-74B1-6FBD-C1A59DC58A51}"/>
              </a:ext>
            </a:extLst>
          </p:cNvPr>
          <p:cNvPicPr>
            <a:picLocks noChangeAspect="1"/>
          </p:cNvPicPr>
          <p:nvPr/>
        </p:nvPicPr>
        <p:blipFill>
          <a:blip r:embed="rId2"/>
          <a:stretch>
            <a:fillRect/>
          </a:stretch>
        </p:blipFill>
        <p:spPr>
          <a:xfrm>
            <a:off x="713014" y="1766207"/>
            <a:ext cx="5608864" cy="4210050"/>
          </a:xfrm>
          <a:prstGeom prst="rect">
            <a:avLst/>
          </a:prstGeom>
        </p:spPr>
      </p:pic>
    </p:spTree>
    <p:extLst>
      <p:ext uri="{BB962C8B-B14F-4D97-AF65-F5344CB8AC3E}">
        <p14:creationId xmlns:p14="http://schemas.microsoft.com/office/powerpoint/2010/main" val="1784052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1009261"/>
          </a:xfrm>
          <a:solidFill>
            <a:srgbClr val="002060"/>
          </a:solidFill>
        </p:spPr>
        <p:txBody>
          <a:bodyPr/>
          <a:lstStyle/>
          <a:p>
            <a:r>
              <a:rPr lang="en-US" b="1" dirty="0">
                <a:solidFill>
                  <a:schemeClr val="bg1"/>
                </a:solidFill>
                <a:ea typeface="Calibri Light"/>
                <a:cs typeface="Calibri Light"/>
              </a:rPr>
              <a:t>Feature Engineering</a:t>
            </a:r>
          </a:p>
        </p:txBody>
      </p:sp>
      <p:sp>
        <p:nvSpPr>
          <p:cNvPr id="3" name="Content Placeholder 2">
            <a:extLst>
              <a:ext uri="{FF2B5EF4-FFF2-40B4-BE49-F238E27FC236}">
                <a16:creationId xmlns:a16="http://schemas.microsoft.com/office/drawing/2014/main" id="{6519BDF1-CF8D-FC5F-3130-F56ADE510D4E}"/>
              </a:ext>
            </a:extLst>
          </p:cNvPr>
          <p:cNvSpPr>
            <a:spLocks noGrp="1"/>
          </p:cNvSpPr>
          <p:nvPr>
            <p:ph idx="1"/>
          </p:nvPr>
        </p:nvSpPr>
        <p:spPr>
          <a:xfrm>
            <a:off x="119333" y="1494945"/>
            <a:ext cx="11809561" cy="942619"/>
          </a:xfrm>
          <a:solidFill>
            <a:schemeClr val="bg1"/>
          </a:solidFill>
        </p:spPr>
        <p:txBody>
          <a:bodyPr vert="horz" lIns="91440" tIns="45720" rIns="91440" bIns="45720" rtlCol="0" anchor="t">
            <a:normAutofit/>
          </a:bodyPr>
          <a:lstStyle/>
          <a:p>
            <a:pPr>
              <a:buNone/>
            </a:pPr>
            <a:r>
              <a:rPr lang="en-US" sz="2400" b="1" err="1">
                <a:highlight>
                  <a:srgbClr val="00FF00"/>
                </a:highlight>
                <a:ea typeface="Calibri" panose="020F0502020204030204"/>
                <a:cs typeface="Calibri" panose="020F0502020204030204"/>
              </a:rPr>
              <a:t>LabelEncoding</a:t>
            </a:r>
            <a:r>
              <a:rPr lang="en-US" sz="2400" b="1" dirty="0">
                <a:ea typeface="Calibri" panose="020F0502020204030204"/>
                <a:cs typeface="Calibri" panose="020F0502020204030204"/>
              </a:rPr>
              <a:t> </a:t>
            </a:r>
            <a:r>
              <a:rPr lang="en-US" sz="2400" dirty="0">
                <a:ea typeface="Calibri" panose="020F0502020204030204"/>
                <a:cs typeface="Calibri" panose="020F0502020204030204"/>
              </a:rPr>
              <a:t>has been done to bring all the variables similar Scale.</a:t>
            </a:r>
          </a:p>
          <a:p>
            <a:pPr>
              <a:buNone/>
            </a:pPr>
            <a:r>
              <a:rPr lang="en-US" sz="2400" b="1" dirty="0">
                <a:highlight>
                  <a:srgbClr val="00FF00"/>
                </a:highlight>
                <a:ea typeface="Calibri" panose="020F0502020204030204"/>
                <a:cs typeface="Calibri" panose="020F0502020204030204"/>
              </a:rPr>
              <a:t>SMOTE</a:t>
            </a:r>
            <a:r>
              <a:rPr lang="en-US" sz="2400" dirty="0">
                <a:ea typeface="Calibri" panose="020F0502020204030204"/>
                <a:cs typeface="Calibri" panose="020F0502020204030204"/>
              </a:rPr>
              <a:t> technique has been used to get rid of the imbalanced data in </a:t>
            </a:r>
            <a:r>
              <a:rPr lang="en-US" sz="2400" dirty="0">
                <a:highlight>
                  <a:srgbClr val="FF00FF"/>
                </a:highlight>
                <a:ea typeface="Calibri" panose="020F0502020204030204"/>
                <a:cs typeface="Calibri" panose="020F0502020204030204"/>
              </a:rPr>
              <a:t>Target Variable</a:t>
            </a:r>
          </a:p>
          <a:p>
            <a:pPr>
              <a:buNone/>
            </a:pPr>
            <a:endParaRPr lang="en-US" dirty="0">
              <a:ea typeface="Calibri" panose="020F0502020204030204"/>
              <a:cs typeface="Calibri" panose="020F0502020204030204"/>
            </a:endParaRPr>
          </a:p>
        </p:txBody>
      </p:sp>
      <p:pic>
        <p:nvPicPr>
          <p:cNvPr id="4" name="Picture 3" descr="A blue and orange rectangular bar graph&#10;&#10;Description automatically generated">
            <a:extLst>
              <a:ext uri="{FF2B5EF4-FFF2-40B4-BE49-F238E27FC236}">
                <a16:creationId xmlns:a16="http://schemas.microsoft.com/office/drawing/2014/main" id="{8F98FDB1-CB1D-8CAC-91DF-3D30D83602CA}"/>
              </a:ext>
            </a:extLst>
          </p:cNvPr>
          <p:cNvPicPr>
            <a:picLocks noChangeAspect="1"/>
          </p:cNvPicPr>
          <p:nvPr/>
        </p:nvPicPr>
        <p:blipFill>
          <a:blip r:embed="rId2"/>
          <a:stretch>
            <a:fillRect/>
          </a:stretch>
        </p:blipFill>
        <p:spPr>
          <a:xfrm>
            <a:off x="122464" y="2623457"/>
            <a:ext cx="4531179" cy="3380015"/>
          </a:xfrm>
          <a:prstGeom prst="rect">
            <a:avLst/>
          </a:prstGeom>
        </p:spPr>
      </p:pic>
      <p:pic>
        <p:nvPicPr>
          <p:cNvPr id="7" name="Picture 6" descr="A blue and orange bars&#10;&#10;Description automatically generated">
            <a:extLst>
              <a:ext uri="{FF2B5EF4-FFF2-40B4-BE49-F238E27FC236}">
                <a16:creationId xmlns:a16="http://schemas.microsoft.com/office/drawing/2014/main" id="{3B885BB0-7DEB-1B11-F43F-B591F644D860}"/>
              </a:ext>
            </a:extLst>
          </p:cNvPr>
          <p:cNvPicPr>
            <a:picLocks noChangeAspect="1"/>
          </p:cNvPicPr>
          <p:nvPr/>
        </p:nvPicPr>
        <p:blipFill>
          <a:blip r:embed="rId3"/>
          <a:stretch>
            <a:fillRect/>
          </a:stretch>
        </p:blipFill>
        <p:spPr>
          <a:xfrm>
            <a:off x="7307035" y="2609849"/>
            <a:ext cx="4585608" cy="3420836"/>
          </a:xfrm>
          <a:prstGeom prst="rect">
            <a:avLst/>
          </a:prstGeom>
        </p:spPr>
      </p:pic>
      <p:sp>
        <p:nvSpPr>
          <p:cNvPr id="8" name="Arrow: Right 7">
            <a:extLst>
              <a:ext uri="{FF2B5EF4-FFF2-40B4-BE49-F238E27FC236}">
                <a16:creationId xmlns:a16="http://schemas.microsoft.com/office/drawing/2014/main" id="{3D04529D-3F68-3F79-830C-ABC6B42FD16B}"/>
              </a:ext>
            </a:extLst>
          </p:cNvPr>
          <p:cNvSpPr/>
          <p:nvPr/>
        </p:nvSpPr>
        <p:spPr>
          <a:xfrm>
            <a:off x="4898572" y="4122964"/>
            <a:ext cx="2245178" cy="190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8F8A2B-5F50-679C-B8FE-5EF211F925FE}"/>
              </a:ext>
            </a:extLst>
          </p:cNvPr>
          <p:cNvSpPr txBox="1"/>
          <p:nvPr/>
        </p:nvSpPr>
        <p:spPr>
          <a:xfrm>
            <a:off x="4966606" y="3687535"/>
            <a:ext cx="21091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highlight>
                  <a:srgbClr val="FFFF00"/>
                </a:highlight>
                <a:ea typeface="Calibri"/>
                <a:cs typeface="Calibri"/>
              </a:rPr>
              <a:t>SMOTE Resampling</a:t>
            </a:r>
            <a:endParaRPr lang="en-US" b="1" dirty="0">
              <a:highlight>
                <a:srgbClr val="FFFF00"/>
              </a:highlight>
            </a:endParaRPr>
          </a:p>
        </p:txBody>
      </p:sp>
    </p:spTree>
    <p:extLst>
      <p:ext uri="{BB962C8B-B14F-4D97-AF65-F5344CB8AC3E}">
        <p14:creationId xmlns:p14="http://schemas.microsoft.com/office/powerpoint/2010/main" val="64587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92119" y="92982"/>
            <a:ext cx="11809561" cy="741226"/>
          </a:xfrm>
          <a:solidFill>
            <a:srgbClr val="002060"/>
          </a:solidFill>
        </p:spPr>
        <p:txBody>
          <a:bodyPr>
            <a:normAutofit fontScale="90000"/>
          </a:bodyPr>
          <a:lstStyle/>
          <a:p>
            <a:r>
              <a:rPr lang="en-US" b="1" dirty="0">
                <a:solidFill>
                  <a:schemeClr val="bg1"/>
                </a:solidFill>
                <a:ea typeface="Calibri Light"/>
                <a:cs typeface="Calibri Light"/>
              </a:rPr>
              <a:t>ML Model {Training}                                             Model  - 1</a:t>
            </a:r>
          </a:p>
        </p:txBody>
      </p:sp>
      <p:pic>
        <p:nvPicPr>
          <p:cNvPr id="7" name="Content Placeholder 6" descr="A black text on a white background&#10;&#10;Description automatically generated">
            <a:extLst>
              <a:ext uri="{FF2B5EF4-FFF2-40B4-BE49-F238E27FC236}">
                <a16:creationId xmlns:a16="http://schemas.microsoft.com/office/drawing/2014/main" id="{34BE2CE6-C1DD-AD09-AAC7-28167AE7F83D}"/>
              </a:ext>
            </a:extLst>
          </p:cNvPr>
          <p:cNvPicPr>
            <a:picLocks noGrp="1" noChangeAspect="1"/>
          </p:cNvPicPr>
          <p:nvPr>
            <p:ph idx="1"/>
          </p:nvPr>
        </p:nvPicPr>
        <p:blipFill>
          <a:blip r:embed="rId2"/>
          <a:stretch>
            <a:fillRect/>
          </a:stretch>
        </p:blipFill>
        <p:spPr>
          <a:xfrm>
            <a:off x="94569" y="979828"/>
            <a:ext cx="5172075" cy="2083253"/>
          </a:xfrm>
          <a:ln>
            <a:solidFill>
              <a:srgbClr val="C00000"/>
            </a:solidFill>
          </a:ln>
        </p:spPr>
      </p:pic>
      <p:pic>
        <p:nvPicPr>
          <p:cNvPr id="8" name="Picture 7" descr="A screenshot of a computer screen&#10;&#10;Description automatically generated">
            <a:extLst>
              <a:ext uri="{FF2B5EF4-FFF2-40B4-BE49-F238E27FC236}">
                <a16:creationId xmlns:a16="http://schemas.microsoft.com/office/drawing/2014/main" id="{87816901-73B2-EDF0-3F69-B59E0D9BC6AA}"/>
              </a:ext>
            </a:extLst>
          </p:cNvPr>
          <p:cNvPicPr>
            <a:picLocks noChangeAspect="1"/>
          </p:cNvPicPr>
          <p:nvPr/>
        </p:nvPicPr>
        <p:blipFill>
          <a:blip r:embed="rId3"/>
          <a:stretch>
            <a:fillRect/>
          </a:stretch>
        </p:blipFill>
        <p:spPr>
          <a:xfrm>
            <a:off x="2996293" y="3167063"/>
            <a:ext cx="8226878" cy="2823482"/>
          </a:xfrm>
          <a:prstGeom prst="rect">
            <a:avLst/>
          </a:prstGeom>
          <a:ln>
            <a:solidFill>
              <a:srgbClr val="C00000"/>
            </a:solidFill>
          </a:ln>
        </p:spPr>
      </p:pic>
    </p:spTree>
    <p:extLst>
      <p:ext uri="{BB962C8B-B14F-4D97-AF65-F5344CB8AC3E}">
        <p14:creationId xmlns:p14="http://schemas.microsoft.com/office/powerpoint/2010/main" val="559279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92119" y="92982"/>
            <a:ext cx="11809561" cy="741226"/>
          </a:xfrm>
          <a:solidFill>
            <a:srgbClr val="002060"/>
          </a:solidFill>
        </p:spPr>
        <p:txBody>
          <a:bodyPr>
            <a:normAutofit fontScale="90000"/>
          </a:bodyPr>
          <a:lstStyle/>
          <a:p>
            <a:r>
              <a:rPr lang="en-US" b="1" dirty="0">
                <a:solidFill>
                  <a:schemeClr val="bg1"/>
                </a:solidFill>
                <a:ea typeface="Calibri Light"/>
                <a:cs typeface="Calibri Light"/>
              </a:rPr>
              <a:t>ML Model {Training}                                             Model  - 2</a:t>
            </a:r>
          </a:p>
        </p:txBody>
      </p:sp>
      <p:pic>
        <p:nvPicPr>
          <p:cNvPr id="3" name="Picture 2" descr="A black text on a white background&#10;&#10;Description automatically generated">
            <a:extLst>
              <a:ext uri="{FF2B5EF4-FFF2-40B4-BE49-F238E27FC236}">
                <a16:creationId xmlns:a16="http://schemas.microsoft.com/office/drawing/2014/main" id="{D6783995-64D1-483F-7EEC-7C46CF166519}"/>
              </a:ext>
            </a:extLst>
          </p:cNvPr>
          <p:cNvPicPr>
            <a:picLocks noChangeAspect="1"/>
          </p:cNvPicPr>
          <p:nvPr/>
        </p:nvPicPr>
        <p:blipFill>
          <a:blip r:embed="rId2"/>
          <a:stretch>
            <a:fillRect/>
          </a:stretch>
        </p:blipFill>
        <p:spPr>
          <a:xfrm>
            <a:off x="89807" y="1006929"/>
            <a:ext cx="6787242" cy="1823356"/>
          </a:xfrm>
          <a:prstGeom prst="rect">
            <a:avLst/>
          </a:prstGeom>
          <a:ln>
            <a:solidFill>
              <a:srgbClr val="C00000"/>
            </a:solidFill>
          </a:ln>
        </p:spPr>
      </p:pic>
      <p:pic>
        <p:nvPicPr>
          <p:cNvPr id="4" name="Picture 3" descr="A number of numbers on a white background&#10;&#10;Description automatically generated">
            <a:extLst>
              <a:ext uri="{FF2B5EF4-FFF2-40B4-BE49-F238E27FC236}">
                <a16:creationId xmlns:a16="http://schemas.microsoft.com/office/drawing/2014/main" id="{C94CBA58-C9DA-4D0F-8EE6-C7400BA464A7}"/>
              </a:ext>
            </a:extLst>
          </p:cNvPr>
          <p:cNvPicPr>
            <a:picLocks noChangeAspect="1"/>
          </p:cNvPicPr>
          <p:nvPr/>
        </p:nvPicPr>
        <p:blipFill>
          <a:blip r:embed="rId3"/>
          <a:stretch>
            <a:fillRect/>
          </a:stretch>
        </p:blipFill>
        <p:spPr>
          <a:xfrm>
            <a:off x="2894921" y="3018745"/>
            <a:ext cx="8497660" cy="2916010"/>
          </a:xfrm>
          <a:prstGeom prst="rect">
            <a:avLst/>
          </a:prstGeom>
          <a:ln>
            <a:solidFill>
              <a:srgbClr val="C00000"/>
            </a:solidFill>
          </a:ln>
        </p:spPr>
      </p:pic>
    </p:spTree>
    <p:extLst>
      <p:ext uri="{BB962C8B-B14F-4D97-AF65-F5344CB8AC3E}">
        <p14:creationId xmlns:p14="http://schemas.microsoft.com/office/powerpoint/2010/main" val="258704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FCC9-AEE4-8D17-2CAC-51D33D73ACEC}"/>
              </a:ext>
            </a:extLst>
          </p:cNvPr>
          <p:cNvSpPr>
            <a:spLocks noGrp="1"/>
          </p:cNvSpPr>
          <p:nvPr>
            <p:ph type="title"/>
          </p:nvPr>
        </p:nvSpPr>
        <p:spPr>
          <a:xfrm>
            <a:off x="406880" y="365125"/>
            <a:ext cx="11593901" cy="1339940"/>
          </a:xfrm>
          <a:solidFill>
            <a:srgbClr val="002060"/>
          </a:solidFill>
        </p:spPr>
        <p:txBody>
          <a:bodyPr>
            <a:normAutofit/>
          </a:bodyPr>
          <a:lstStyle/>
          <a:p>
            <a:r>
              <a:rPr lang="en-US" sz="4800" b="1" dirty="0">
                <a:solidFill>
                  <a:schemeClr val="bg1"/>
                </a:solidFill>
                <a:ea typeface="Calibri Light"/>
                <a:cs typeface="Calibri Light"/>
              </a:rPr>
              <a:t>Problem Statement</a:t>
            </a:r>
            <a:endParaRPr lang="en-US" sz="4800" b="1" dirty="0">
              <a:solidFill>
                <a:schemeClr val="bg1"/>
              </a:solidFill>
            </a:endParaRPr>
          </a:p>
        </p:txBody>
      </p:sp>
      <p:sp>
        <p:nvSpPr>
          <p:cNvPr id="3" name="Content Placeholder 2">
            <a:extLst>
              <a:ext uri="{FF2B5EF4-FFF2-40B4-BE49-F238E27FC236}">
                <a16:creationId xmlns:a16="http://schemas.microsoft.com/office/drawing/2014/main" id="{BCB86D9F-8949-A72C-6D31-C7F9B8951E92}"/>
              </a:ext>
            </a:extLst>
          </p:cNvPr>
          <p:cNvSpPr>
            <a:spLocks noGrp="1"/>
          </p:cNvSpPr>
          <p:nvPr>
            <p:ph idx="1"/>
          </p:nvPr>
        </p:nvSpPr>
        <p:spPr>
          <a:xfrm>
            <a:off x="406880" y="1825625"/>
            <a:ext cx="11593901" cy="1332093"/>
          </a:xfrm>
        </p:spPr>
        <p:txBody>
          <a:bodyPr vert="horz" lIns="91440" tIns="45720" rIns="91440" bIns="45720" rtlCol="0" anchor="t">
            <a:normAutofit/>
          </a:bodyPr>
          <a:lstStyle/>
          <a:p>
            <a:pPr marL="0" indent="0">
              <a:lnSpc>
                <a:spcPct val="150000"/>
              </a:lnSpc>
              <a:buNone/>
            </a:pPr>
            <a:r>
              <a:rPr lang="en-US" b="1" dirty="0">
                <a:solidFill>
                  <a:srgbClr val="002060"/>
                </a:solidFill>
                <a:ea typeface="+mn-lt"/>
                <a:cs typeface="+mn-lt"/>
              </a:rPr>
              <a:t>Building </a:t>
            </a:r>
            <a:r>
              <a:rPr lang="en-US" b="1" dirty="0">
                <a:solidFill>
                  <a:srgbClr val="002060"/>
                </a:solidFill>
                <a:highlight>
                  <a:srgbClr val="FFFF00"/>
                </a:highlight>
                <a:ea typeface="+mn-lt"/>
                <a:cs typeface="+mn-lt"/>
              </a:rPr>
              <a:t>Logistic Regression</a:t>
            </a:r>
            <a:r>
              <a:rPr lang="en-US" b="1" dirty="0">
                <a:solidFill>
                  <a:srgbClr val="002060"/>
                </a:solidFill>
                <a:ea typeface="+mn-lt"/>
                <a:cs typeface="+mn-lt"/>
              </a:rPr>
              <a:t> Machine Learning model that predicts which of their customers are likely to churn (stop using their service in future). </a:t>
            </a:r>
            <a:endParaRPr lang="en-US" dirty="0">
              <a:solidFill>
                <a:srgbClr val="002060"/>
              </a:solidFill>
              <a:ea typeface="Calibri" panose="020F0502020204030204"/>
              <a:cs typeface="Calibri" panose="020F0502020204030204"/>
            </a:endParaRPr>
          </a:p>
        </p:txBody>
      </p:sp>
    </p:spTree>
    <p:extLst>
      <p:ext uri="{BB962C8B-B14F-4D97-AF65-F5344CB8AC3E}">
        <p14:creationId xmlns:p14="http://schemas.microsoft.com/office/powerpoint/2010/main" val="254535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92119" y="92982"/>
            <a:ext cx="11809561" cy="741226"/>
          </a:xfrm>
          <a:solidFill>
            <a:srgbClr val="002060"/>
          </a:solidFill>
        </p:spPr>
        <p:txBody>
          <a:bodyPr>
            <a:normAutofit fontScale="90000"/>
          </a:bodyPr>
          <a:lstStyle/>
          <a:p>
            <a:r>
              <a:rPr lang="en-US" b="1" dirty="0">
                <a:solidFill>
                  <a:schemeClr val="bg1"/>
                </a:solidFill>
                <a:ea typeface="Calibri Light"/>
                <a:cs typeface="Calibri Light"/>
              </a:rPr>
              <a:t>ML Model {Training}                                             Model  - 3</a:t>
            </a:r>
          </a:p>
        </p:txBody>
      </p:sp>
      <p:pic>
        <p:nvPicPr>
          <p:cNvPr id="3" name="Picture 2" descr="A black text on a white background&#10;&#10;Description automatically generated">
            <a:extLst>
              <a:ext uri="{FF2B5EF4-FFF2-40B4-BE49-F238E27FC236}">
                <a16:creationId xmlns:a16="http://schemas.microsoft.com/office/drawing/2014/main" id="{D703171E-15D7-86AE-E643-2664E0FA8B6D}"/>
              </a:ext>
            </a:extLst>
          </p:cNvPr>
          <p:cNvPicPr>
            <a:picLocks noChangeAspect="1"/>
          </p:cNvPicPr>
          <p:nvPr/>
        </p:nvPicPr>
        <p:blipFill>
          <a:blip r:embed="rId2"/>
          <a:stretch>
            <a:fillRect/>
          </a:stretch>
        </p:blipFill>
        <p:spPr>
          <a:xfrm>
            <a:off x="20411" y="938213"/>
            <a:ext cx="7021285" cy="1919967"/>
          </a:xfrm>
          <a:prstGeom prst="rect">
            <a:avLst/>
          </a:prstGeom>
          <a:ln>
            <a:solidFill>
              <a:srgbClr val="C00000"/>
            </a:solidFill>
          </a:ln>
        </p:spPr>
      </p:pic>
      <p:pic>
        <p:nvPicPr>
          <p:cNvPr id="4" name="Picture 3" descr="A screenshot of a computer screen&#10;&#10;Description automatically generated">
            <a:extLst>
              <a:ext uri="{FF2B5EF4-FFF2-40B4-BE49-F238E27FC236}">
                <a16:creationId xmlns:a16="http://schemas.microsoft.com/office/drawing/2014/main" id="{D13E132F-3B9E-9947-5282-6FF5FD60135F}"/>
              </a:ext>
            </a:extLst>
          </p:cNvPr>
          <p:cNvPicPr>
            <a:picLocks noChangeAspect="1"/>
          </p:cNvPicPr>
          <p:nvPr/>
        </p:nvPicPr>
        <p:blipFill>
          <a:blip r:embed="rId3"/>
          <a:stretch>
            <a:fillRect/>
          </a:stretch>
        </p:blipFill>
        <p:spPr>
          <a:xfrm>
            <a:off x="2232253" y="3028271"/>
            <a:ext cx="8816067" cy="2951388"/>
          </a:xfrm>
          <a:prstGeom prst="rect">
            <a:avLst/>
          </a:prstGeom>
          <a:ln>
            <a:solidFill>
              <a:srgbClr val="C00000"/>
            </a:solidFill>
          </a:ln>
        </p:spPr>
      </p:pic>
    </p:spTree>
    <p:extLst>
      <p:ext uri="{BB962C8B-B14F-4D97-AF65-F5344CB8AC3E}">
        <p14:creationId xmlns:p14="http://schemas.microsoft.com/office/powerpoint/2010/main" val="148971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92119" y="92982"/>
            <a:ext cx="11809561" cy="741226"/>
          </a:xfrm>
          <a:solidFill>
            <a:srgbClr val="002060"/>
          </a:solidFill>
        </p:spPr>
        <p:txBody>
          <a:bodyPr>
            <a:normAutofit fontScale="90000"/>
          </a:bodyPr>
          <a:lstStyle/>
          <a:p>
            <a:r>
              <a:rPr lang="en-US" b="1" dirty="0">
                <a:solidFill>
                  <a:schemeClr val="bg1"/>
                </a:solidFill>
                <a:ea typeface="Calibri Light"/>
                <a:cs typeface="Calibri Light"/>
              </a:rPr>
              <a:t>ML Model {Validation}                                       Final Model </a:t>
            </a:r>
          </a:p>
        </p:txBody>
      </p:sp>
      <p:pic>
        <p:nvPicPr>
          <p:cNvPr id="5" name="Picture 4" descr="A black text on a white background&#10;&#10;Description automatically generated">
            <a:extLst>
              <a:ext uri="{FF2B5EF4-FFF2-40B4-BE49-F238E27FC236}">
                <a16:creationId xmlns:a16="http://schemas.microsoft.com/office/drawing/2014/main" id="{76E525D7-F8CA-80EE-80C9-3E76F06E25EA}"/>
              </a:ext>
            </a:extLst>
          </p:cNvPr>
          <p:cNvPicPr>
            <a:picLocks noChangeAspect="1"/>
          </p:cNvPicPr>
          <p:nvPr/>
        </p:nvPicPr>
        <p:blipFill>
          <a:blip r:embed="rId2"/>
          <a:stretch>
            <a:fillRect/>
          </a:stretch>
        </p:blipFill>
        <p:spPr>
          <a:xfrm>
            <a:off x="91168" y="1049111"/>
            <a:ext cx="6784521" cy="1548492"/>
          </a:xfrm>
          <a:prstGeom prst="rect">
            <a:avLst/>
          </a:prstGeom>
          <a:ln>
            <a:solidFill>
              <a:srgbClr val="C00000"/>
            </a:solidFill>
          </a:ln>
        </p:spPr>
      </p:pic>
      <p:pic>
        <p:nvPicPr>
          <p:cNvPr id="6" name="Picture 5">
            <a:extLst>
              <a:ext uri="{FF2B5EF4-FFF2-40B4-BE49-F238E27FC236}">
                <a16:creationId xmlns:a16="http://schemas.microsoft.com/office/drawing/2014/main" id="{2997C285-AF6B-2288-B8C7-EAB638B05CCE}"/>
              </a:ext>
            </a:extLst>
          </p:cNvPr>
          <p:cNvPicPr>
            <a:picLocks noChangeAspect="1"/>
          </p:cNvPicPr>
          <p:nvPr/>
        </p:nvPicPr>
        <p:blipFill>
          <a:blip r:embed="rId3"/>
          <a:stretch>
            <a:fillRect/>
          </a:stretch>
        </p:blipFill>
        <p:spPr>
          <a:xfrm>
            <a:off x="2979284" y="2706461"/>
            <a:ext cx="8424181" cy="2873827"/>
          </a:xfrm>
          <a:prstGeom prst="rect">
            <a:avLst/>
          </a:prstGeom>
          <a:ln>
            <a:solidFill>
              <a:srgbClr val="C00000"/>
            </a:solidFill>
          </a:ln>
        </p:spPr>
      </p:pic>
    </p:spTree>
    <p:extLst>
      <p:ext uri="{BB962C8B-B14F-4D97-AF65-F5344CB8AC3E}">
        <p14:creationId xmlns:p14="http://schemas.microsoft.com/office/powerpoint/2010/main" val="21565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92119" y="92982"/>
            <a:ext cx="11809561" cy="741226"/>
          </a:xfrm>
          <a:solidFill>
            <a:srgbClr val="002060"/>
          </a:solidFill>
        </p:spPr>
        <p:txBody>
          <a:bodyPr>
            <a:normAutofit/>
          </a:bodyPr>
          <a:lstStyle/>
          <a:p>
            <a:r>
              <a:rPr lang="en-US" b="1" dirty="0">
                <a:solidFill>
                  <a:schemeClr val="bg1"/>
                </a:solidFill>
                <a:ea typeface="Calibri Light"/>
                <a:cs typeface="Calibri Light"/>
              </a:rPr>
              <a:t>Final Model  - Logistic Regression</a:t>
            </a:r>
          </a:p>
        </p:txBody>
      </p:sp>
      <p:sp>
        <p:nvSpPr>
          <p:cNvPr id="6" name="TextBox 5">
            <a:extLst>
              <a:ext uri="{FF2B5EF4-FFF2-40B4-BE49-F238E27FC236}">
                <a16:creationId xmlns:a16="http://schemas.microsoft.com/office/drawing/2014/main" id="{5C86DA6B-50F7-5A5B-7EED-E796AC6B6F78}"/>
              </a:ext>
            </a:extLst>
          </p:cNvPr>
          <p:cNvSpPr txBox="1"/>
          <p:nvPr/>
        </p:nvSpPr>
        <p:spPr>
          <a:xfrm>
            <a:off x="95250" y="1006929"/>
            <a:ext cx="11115236"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ea typeface="+mn-lt"/>
                <a:cs typeface="+mn-lt"/>
              </a:rPr>
              <a:t>The </a:t>
            </a:r>
            <a:r>
              <a:rPr lang="en-US" sz="2800">
                <a:ea typeface="+mn-lt"/>
                <a:cs typeface="+mn-lt"/>
              </a:rPr>
              <a:t>Logistic Regression</a:t>
            </a:r>
            <a:r>
              <a:rPr lang="en-US" sz="2800" dirty="0">
                <a:ea typeface="+mn-lt"/>
                <a:cs typeface="+mn-lt"/>
              </a:rPr>
              <a:t> algorithm </a:t>
            </a:r>
            <a:r>
              <a:rPr lang="en-US" sz="2800" dirty="0">
                <a:highlight>
                  <a:srgbClr val="FFFF00"/>
                </a:highlight>
                <a:ea typeface="+mn-lt"/>
                <a:cs typeface="+mn-lt"/>
              </a:rPr>
              <a:t>works on probability</a:t>
            </a:r>
            <a:r>
              <a:rPr lang="en-US" sz="2800" dirty="0">
                <a:ea typeface="+mn-lt"/>
                <a:cs typeface="+mn-lt"/>
              </a:rPr>
              <a:t> threshold </a:t>
            </a:r>
            <a:endParaRPr lang="en-US" sz="2800">
              <a:ea typeface="+mn-lt"/>
              <a:cs typeface="+mn-lt"/>
            </a:endParaRPr>
          </a:p>
          <a:p>
            <a:pPr marL="457200" indent="-457200">
              <a:buFont typeface="Arial"/>
              <a:buChar char="•"/>
            </a:pPr>
            <a:r>
              <a:rPr lang="en-US" sz="2800" dirty="0">
                <a:highlight>
                  <a:srgbClr val="FFFF00"/>
                </a:highlight>
                <a:ea typeface="+mn-lt"/>
                <a:cs typeface="+mn-lt"/>
              </a:rPr>
              <a:t>Default Value  is 0.5</a:t>
            </a:r>
            <a:endParaRPr lang="en-US" sz="2800" dirty="0">
              <a:highlight>
                <a:srgbClr val="FFFF00"/>
              </a:highlight>
              <a:ea typeface="Calibri"/>
              <a:cs typeface="Calibri"/>
            </a:endParaRPr>
          </a:p>
          <a:p>
            <a:pPr marL="457200" indent="-457200">
              <a:buFont typeface="Arial"/>
              <a:buChar char="•"/>
            </a:pPr>
            <a:r>
              <a:rPr lang="en-US" sz="2800" dirty="0">
                <a:ea typeface="+mn-lt"/>
                <a:cs typeface="+mn-lt"/>
              </a:rPr>
              <a:t>So far all the metrics that we have </a:t>
            </a:r>
            <a:r>
              <a:rPr lang="en-US" sz="2800">
                <a:ea typeface="+mn-lt"/>
                <a:cs typeface="+mn-lt"/>
              </a:rPr>
              <a:t>analyzed</a:t>
            </a:r>
            <a:r>
              <a:rPr lang="en-US" sz="2800" dirty="0">
                <a:ea typeface="+mn-lt"/>
                <a:cs typeface="+mn-lt"/>
              </a:rPr>
              <a:t> works on threshold.</a:t>
            </a:r>
            <a:endParaRPr lang="en-US" sz="2800">
              <a:ea typeface="Calibri"/>
              <a:cs typeface="Calibri"/>
            </a:endParaRPr>
          </a:p>
          <a:p>
            <a:pPr marL="457200" indent="-457200">
              <a:buFont typeface="Arial"/>
              <a:buChar char="•"/>
            </a:pPr>
            <a:r>
              <a:rPr lang="en-US" sz="2800" dirty="0">
                <a:ea typeface="+mn-lt"/>
                <a:cs typeface="+mn-lt"/>
              </a:rPr>
              <a:t>To judge the performance of our model in better way, we should go for</a:t>
            </a:r>
            <a:r>
              <a:rPr lang="en-US" sz="2800" dirty="0">
                <a:highlight>
                  <a:srgbClr val="FFFF00"/>
                </a:highlight>
                <a:ea typeface="+mn-lt"/>
                <a:cs typeface="+mn-lt"/>
              </a:rPr>
              <a:t> ROC_AUC score</a:t>
            </a:r>
            <a:r>
              <a:rPr lang="en-US" sz="2800" dirty="0">
                <a:ea typeface="+mn-lt"/>
                <a:cs typeface="+mn-lt"/>
              </a:rPr>
              <a:t>.</a:t>
            </a:r>
            <a:endParaRPr lang="en-US" sz="2000" dirty="0">
              <a:ea typeface="Calibri"/>
              <a:cs typeface="Calibri"/>
            </a:endParaRPr>
          </a:p>
          <a:p>
            <a:pPr algn="l"/>
            <a:endParaRPr lang="en-US" dirty="0">
              <a:ea typeface="Calibri"/>
              <a:cs typeface="Calibri"/>
            </a:endParaRPr>
          </a:p>
        </p:txBody>
      </p:sp>
    </p:spTree>
    <p:extLst>
      <p:ext uri="{BB962C8B-B14F-4D97-AF65-F5344CB8AC3E}">
        <p14:creationId xmlns:p14="http://schemas.microsoft.com/office/powerpoint/2010/main" val="91203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37690" y="133804"/>
            <a:ext cx="12068096" cy="741226"/>
          </a:xfrm>
          <a:solidFill>
            <a:srgbClr val="002060"/>
          </a:solidFill>
        </p:spPr>
        <p:txBody>
          <a:bodyPr>
            <a:normAutofit fontScale="90000"/>
          </a:bodyPr>
          <a:lstStyle/>
          <a:p>
            <a:r>
              <a:rPr lang="en-US" b="1" dirty="0">
                <a:solidFill>
                  <a:schemeClr val="bg1"/>
                </a:solidFill>
                <a:ea typeface="Calibri Light"/>
                <a:cs typeface="Calibri Light"/>
              </a:rPr>
              <a:t>ROC_AUC Score &amp; ROC Curve                                               </a:t>
            </a:r>
          </a:p>
        </p:txBody>
      </p:sp>
      <p:sp>
        <p:nvSpPr>
          <p:cNvPr id="3" name="TextBox 2">
            <a:extLst>
              <a:ext uri="{FF2B5EF4-FFF2-40B4-BE49-F238E27FC236}">
                <a16:creationId xmlns:a16="http://schemas.microsoft.com/office/drawing/2014/main" id="{F5379F88-F6A1-4FE2-D057-930B1654FFEB}"/>
              </a:ext>
            </a:extLst>
          </p:cNvPr>
          <p:cNvSpPr txBox="1"/>
          <p:nvPr/>
        </p:nvSpPr>
        <p:spPr>
          <a:xfrm>
            <a:off x="653143" y="911679"/>
            <a:ext cx="4544785" cy="3673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ROC_AUC Score is </a:t>
            </a:r>
            <a:r>
              <a:rPr lang="en-US" b="1" dirty="0">
                <a:highlight>
                  <a:srgbClr val="FFFF00"/>
                </a:highlight>
                <a:latin typeface="Consolas"/>
                <a:ea typeface="Calibri"/>
                <a:cs typeface="Calibri"/>
              </a:rPr>
              <a:t>0.814</a:t>
            </a:r>
            <a:endParaRPr lang="en-US" b="1" dirty="0">
              <a:highlight>
                <a:srgbClr val="FFFF00"/>
              </a:highlight>
            </a:endParaRPr>
          </a:p>
        </p:txBody>
      </p:sp>
      <p:pic>
        <p:nvPicPr>
          <p:cNvPr id="4" name="Picture 3">
            <a:extLst>
              <a:ext uri="{FF2B5EF4-FFF2-40B4-BE49-F238E27FC236}">
                <a16:creationId xmlns:a16="http://schemas.microsoft.com/office/drawing/2014/main" id="{1C957A89-AF74-0B9B-E746-8DCF9F6862C9}"/>
              </a:ext>
            </a:extLst>
          </p:cNvPr>
          <p:cNvPicPr>
            <a:picLocks noChangeAspect="1"/>
          </p:cNvPicPr>
          <p:nvPr/>
        </p:nvPicPr>
        <p:blipFill>
          <a:blip r:embed="rId2"/>
          <a:stretch>
            <a:fillRect/>
          </a:stretch>
        </p:blipFill>
        <p:spPr>
          <a:xfrm>
            <a:off x="2132915" y="1276350"/>
            <a:ext cx="6606277" cy="5026478"/>
          </a:xfrm>
          <a:prstGeom prst="rect">
            <a:avLst/>
          </a:prstGeom>
        </p:spPr>
      </p:pic>
    </p:spTree>
    <p:extLst>
      <p:ext uri="{BB962C8B-B14F-4D97-AF65-F5344CB8AC3E}">
        <p14:creationId xmlns:p14="http://schemas.microsoft.com/office/powerpoint/2010/main" val="1752555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714012"/>
          </a:xfrm>
          <a:solidFill>
            <a:srgbClr val="002060"/>
          </a:solidFill>
        </p:spPr>
        <p:txBody>
          <a:bodyPr>
            <a:normAutofit/>
          </a:bodyPr>
          <a:lstStyle/>
          <a:p>
            <a:r>
              <a:rPr lang="en-US" sz="4000" b="1" dirty="0">
                <a:solidFill>
                  <a:schemeClr val="bg1"/>
                </a:solidFill>
                <a:ea typeface="Calibri Light"/>
                <a:cs typeface="Calibri Light"/>
              </a:rPr>
              <a:t>Optimizing the Model using Precision and Recall Score</a:t>
            </a:r>
          </a:p>
        </p:txBody>
      </p:sp>
      <p:pic>
        <p:nvPicPr>
          <p:cNvPr id="3" name="Picture 2" descr="A graph with red and blue lines&#10;&#10;Description automatically generated">
            <a:extLst>
              <a:ext uri="{FF2B5EF4-FFF2-40B4-BE49-F238E27FC236}">
                <a16:creationId xmlns:a16="http://schemas.microsoft.com/office/drawing/2014/main" id="{C83167DE-A2A6-DB1C-3C13-A98AB6E773FC}"/>
              </a:ext>
            </a:extLst>
          </p:cNvPr>
          <p:cNvPicPr>
            <a:picLocks noChangeAspect="1"/>
          </p:cNvPicPr>
          <p:nvPr/>
        </p:nvPicPr>
        <p:blipFill>
          <a:blip r:embed="rId2"/>
          <a:stretch>
            <a:fillRect/>
          </a:stretch>
        </p:blipFill>
        <p:spPr>
          <a:xfrm>
            <a:off x="122464" y="1258776"/>
            <a:ext cx="8871857" cy="4803090"/>
          </a:xfrm>
          <a:prstGeom prst="rect">
            <a:avLst/>
          </a:prstGeom>
        </p:spPr>
      </p:pic>
      <p:sp>
        <p:nvSpPr>
          <p:cNvPr id="4" name="TextBox 3">
            <a:extLst>
              <a:ext uri="{FF2B5EF4-FFF2-40B4-BE49-F238E27FC236}">
                <a16:creationId xmlns:a16="http://schemas.microsoft.com/office/drawing/2014/main" id="{EF664CD5-A7EE-8B02-C877-F8FF116EF278}"/>
              </a:ext>
            </a:extLst>
          </p:cNvPr>
          <p:cNvSpPr txBox="1"/>
          <p:nvPr/>
        </p:nvSpPr>
        <p:spPr>
          <a:xfrm>
            <a:off x="2013858" y="1537607"/>
            <a:ext cx="5456463" cy="369332"/>
          </a:xfrm>
          <a:prstGeom prst="rect">
            <a:avLst/>
          </a:prstGeom>
          <a:solidFill>
            <a:schemeClr val="accent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ighlight>
                  <a:srgbClr val="FFFF00"/>
                </a:highlight>
                <a:ea typeface="Calibri"/>
                <a:cs typeface="Calibri"/>
              </a:rPr>
              <a:t>Can obtain optimum model with threshold of 0.25</a:t>
            </a:r>
            <a:endParaRPr lang="en-US">
              <a:highlight>
                <a:srgbClr val="FFFF00"/>
              </a:highlight>
              <a:ea typeface="Calibri"/>
              <a:cs typeface="Calibri"/>
            </a:endParaRPr>
          </a:p>
        </p:txBody>
      </p:sp>
      <p:sp>
        <p:nvSpPr>
          <p:cNvPr id="5" name="Arrow: Down 4">
            <a:extLst>
              <a:ext uri="{FF2B5EF4-FFF2-40B4-BE49-F238E27FC236}">
                <a16:creationId xmlns:a16="http://schemas.microsoft.com/office/drawing/2014/main" id="{FD39FB33-575E-387E-BB5F-05439764A6C4}"/>
              </a:ext>
            </a:extLst>
          </p:cNvPr>
          <p:cNvSpPr/>
          <p:nvPr/>
        </p:nvSpPr>
        <p:spPr>
          <a:xfrm>
            <a:off x="3143250" y="2041071"/>
            <a:ext cx="108857" cy="14695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9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05726" y="92982"/>
            <a:ext cx="11809561" cy="714012"/>
          </a:xfrm>
          <a:solidFill>
            <a:srgbClr val="002060"/>
          </a:solidFill>
        </p:spPr>
        <p:txBody>
          <a:bodyPr>
            <a:normAutofit/>
          </a:bodyPr>
          <a:lstStyle/>
          <a:p>
            <a:r>
              <a:rPr lang="en-US" sz="4000" b="1" dirty="0">
                <a:solidFill>
                  <a:schemeClr val="bg1"/>
                </a:solidFill>
                <a:ea typeface="Calibri Light"/>
                <a:cs typeface="Calibri Light"/>
              </a:rPr>
              <a:t>Optimized Model </a:t>
            </a:r>
          </a:p>
        </p:txBody>
      </p:sp>
      <p:pic>
        <p:nvPicPr>
          <p:cNvPr id="6" name="Picture 5" descr="A black text on a white background&#10;&#10;Description automatically generated">
            <a:extLst>
              <a:ext uri="{FF2B5EF4-FFF2-40B4-BE49-F238E27FC236}">
                <a16:creationId xmlns:a16="http://schemas.microsoft.com/office/drawing/2014/main" id="{1D8844AD-0D49-E265-94EF-69277F4B07DE}"/>
              </a:ext>
            </a:extLst>
          </p:cNvPr>
          <p:cNvPicPr>
            <a:picLocks noChangeAspect="1"/>
          </p:cNvPicPr>
          <p:nvPr/>
        </p:nvPicPr>
        <p:blipFill>
          <a:blip r:embed="rId2"/>
          <a:stretch>
            <a:fillRect/>
          </a:stretch>
        </p:blipFill>
        <p:spPr>
          <a:xfrm>
            <a:off x="108177" y="974952"/>
            <a:ext cx="5906861" cy="1832882"/>
          </a:xfrm>
          <a:prstGeom prst="rect">
            <a:avLst/>
          </a:prstGeom>
          <a:ln>
            <a:solidFill>
              <a:srgbClr val="C00000"/>
            </a:solidFill>
          </a:ln>
        </p:spPr>
      </p:pic>
      <p:pic>
        <p:nvPicPr>
          <p:cNvPr id="7" name="Picture 6" descr="A screenshot of a computer screen&#10;&#10;Description automatically generated">
            <a:extLst>
              <a:ext uri="{FF2B5EF4-FFF2-40B4-BE49-F238E27FC236}">
                <a16:creationId xmlns:a16="http://schemas.microsoft.com/office/drawing/2014/main" id="{7470FEFF-2CE5-283D-40B7-886566CF921C}"/>
              </a:ext>
            </a:extLst>
          </p:cNvPr>
          <p:cNvPicPr>
            <a:picLocks noChangeAspect="1"/>
          </p:cNvPicPr>
          <p:nvPr/>
        </p:nvPicPr>
        <p:blipFill>
          <a:blip r:embed="rId3"/>
          <a:stretch>
            <a:fillRect/>
          </a:stretch>
        </p:blipFill>
        <p:spPr>
          <a:xfrm>
            <a:off x="2886075" y="3067050"/>
            <a:ext cx="8107135" cy="2928257"/>
          </a:xfrm>
          <a:prstGeom prst="rect">
            <a:avLst/>
          </a:prstGeom>
          <a:ln>
            <a:solidFill>
              <a:srgbClr val="C00000"/>
            </a:solidFill>
          </a:ln>
        </p:spPr>
      </p:pic>
    </p:spTree>
    <p:extLst>
      <p:ext uri="{BB962C8B-B14F-4D97-AF65-F5344CB8AC3E}">
        <p14:creationId xmlns:p14="http://schemas.microsoft.com/office/powerpoint/2010/main" val="253974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1339940"/>
          </a:xfrm>
          <a:solidFill>
            <a:srgbClr val="002060"/>
          </a:solidFill>
        </p:spPr>
        <p:txBody>
          <a:bodyPr/>
          <a:lstStyle/>
          <a:p>
            <a:r>
              <a:rPr lang="en-US" b="1" dirty="0">
                <a:solidFill>
                  <a:schemeClr val="bg1"/>
                </a:solidFill>
                <a:ea typeface="Calibri Light"/>
                <a:cs typeface="Calibri Light"/>
              </a:rPr>
              <a:t>Data Health</a:t>
            </a:r>
            <a:endParaRPr lang="en-US" b="1" dirty="0">
              <a:solidFill>
                <a:schemeClr val="bg1"/>
              </a:solidFill>
            </a:endParaRPr>
          </a:p>
        </p:txBody>
      </p:sp>
      <p:sp>
        <p:nvSpPr>
          <p:cNvPr id="3" name="Content Placeholder 2">
            <a:extLst>
              <a:ext uri="{FF2B5EF4-FFF2-40B4-BE49-F238E27FC236}">
                <a16:creationId xmlns:a16="http://schemas.microsoft.com/office/drawing/2014/main" id="{6519BDF1-CF8D-FC5F-3130-F56ADE510D4E}"/>
              </a:ext>
            </a:extLst>
          </p:cNvPr>
          <p:cNvSpPr>
            <a:spLocks noGrp="1"/>
          </p:cNvSpPr>
          <p:nvPr>
            <p:ph idx="1"/>
          </p:nvPr>
        </p:nvSpPr>
        <p:spPr>
          <a:xfrm>
            <a:off x="119333" y="1825625"/>
            <a:ext cx="11809561" cy="4351338"/>
          </a:xfrm>
        </p:spPr>
        <p:txBody>
          <a:bodyPr vert="horz" lIns="91440" tIns="45720" rIns="91440" bIns="45720" rtlCol="0" anchor="t">
            <a:normAutofit fontScale="77500" lnSpcReduction="20000"/>
          </a:bodyPr>
          <a:lstStyle/>
          <a:p>
            <a:pPr>
              <a:lnSpc>
                <a:spcPct val="150000"/>
              </a:lnSpc>
            </a:pPr>
            <a:r>
              <a:rPr lang="en-US" sz="3200" dirty="0">
                <a:ea typeface="+mn-lt"/>
                <a:cs typeface="+mn-lt"/>
              </a:rPr>
              <a:t>The dataset provided for this activity consists of </a:t>
            </a:r>
            <a:r>
              <a:rPr lang="en-US" sz="3200" dirty="0">
                <a:highlight>
                  <a:srgbClr val="FFFF00"/>
                </a:highlight>
                <a:ea typeface="+mn-lt"/>
                <a:cs typeface="+mn-lt"/>
              </a:rPr>
              <a:t>11 features</a:t>
            </a:r>
            <a:r>
              <a:rPr lang="en-US" sz="3200" dirty="0">
                <a:ea typeface="+mn-lt"/>
                <a:cs typeface="+mn-lt"/>
              </a:rPr>
              <a:t> where 10 are independent features and 1 is a target variable. </a:t>
            </a:r>
            <a:endParaRPr lang="en-US" sz="3200" dirty="0">
              <a:ea typeface="Calibri" panose="020F0502020204030204"/>
              <a:cs typeface="Calibri" panose="020F0502020204030204"/>
            </a:endParaRPr>
          </a:p>
          <a:p>
            <a:pPr>
              <a:lnSpc>
                <a:spcPct val="150000"/>
              </a:lnSpc>
            </a:pPr>
            <a:r>
              <a:rPr lang="en-US" sz="3200" dirty="0">
                <a:ea typeface="+mn-lt"/>
                <a:cs typeface="+mn-lt"/>
              </a:rPr>
              <a:t>There are </a:t>
            </a:r>
            <a:r>
              <a:rPr lang="en-US" sz="3200" b="1" dirty="0">
                <a:highlight>
                  <a:srgbClr val="008000"/>
                </a:highlight>
                <a:ea typeface="+mn-lt"/>
                <a:cs typeface="+mn-lt"/>
              </a:rPr>
              <a:t>3333 data instances</a:t>
            </a:r>
            <a:r>
              <a:rPr lang="en-US" sz="3200" dirty="0">
                <a:ea typeface="+mn-lt"/>
                <a:cs typeface="+mn-lt"/>
              </a:rPr>
              <a:t> distributed across 11 variables.</a:t>
            </a:r>
            <a:endParaRPr lang="en-US" sz="3200" dirty="0">
              <a:ea typeface="Calibri" panose="020F0502020204030204"/>
              <a:cs typeface="Calibri" panose="020F0502020204030204"/>
            </a:endParaRPr>
          </a:p>
          <a:p>
            <a:pPr>
              <a:lnSpc>
                <a:spcPct val="150000"/>
              </a:lnSpc>
            </a:pPr>
            <a:r>
              <a:rPr lang="en-US" sz="3200" dirty="0">
                <a:ea typeface="+mn-lt"/>
                <a:cs typeface="+mn-lt"/>
              </a:rPr>
              <a:t>Variable datatypes</a:t>
            </a:r>
            <a:endParaRPr lang="en-US" sz="3200" dirty="0">
              <a:ea typeface="Calibri" panose="020F0502020204030204"/>
              <a:cs typeface="Calibri" panose="020F0502020204030204"/>
            </a:endParaRPr>
          </a:p>
          <a:p>
            <a:pPr>
              <a:lnSpc>
                <a:spcPct val="150000"/>
              </a:lnSpc>
              <a:buNone/>
            </a:pPr>
            <a:r>
              <a:rPr lang="en-US" sz="3200" dirty="0">
                <a:ea typeface="+mn-lt"/>
                <a:cs typeface="+mn-lt"/>
              </a:rPr>
              <a:t>    - 5 variables are of </a:t>
            </a:r>
            <a:r>
              <a:rPr lang="en-US" sz="3200" dirty="0">
                <a:highlight>
                  <a:srgbClr val="FFFF00"/>
                </a:highlight>
                <a:ea typeface="+mn-lt"/>
                <a:cs typeface="+mn-lt"/>
              </a:rPr>
              <a:t>float64</a:t>
            </a:r>
            <a:r>
              <a:rPr lang="en-US" sz="3200" dirty="0">
                <a:ea typeface="+mn-lt"/>
                <a:cs typeface="+mn-lt"/>
              </a:rPr>
              <a:t> datatype</a:t>
            </a:r>
            <a:endParaRPr lang="en-US" sz="3200">
              <a:ea typeface="Calibri"/>
              <a:cs typeface="Calibri"/>
            </a:endParaRPr>
          </a:p>
          <a:p>
            <a:pPr>
              <a:lnSpc>
                <a:spcPct val="150000"/>
              </a:lnSpc>
              <a:buNone/>
            </a:pPr>
            <a:r>
              <a:rPr lang="en-US" sz="3200" dirty="0">
                <a:ea typeface="+mn-lt"/>
                <a:cs typeface="+mn-lt"/>
              </a:rPr>
              <a:t>    - 6 variables are of </a:t>
            </a:r>
            <a:r>
              <a:rPr lang="en-US" sz="3200" dirty="0">
                <a:highlight>
                  <a:srgbClr val="FFFF00"/>
                </a:highlight>
                <a:ea typeface="+mn-lt"/>
                <a:cs typeface="+mn-lt"/>
              </a:rPr>
              <a:t>int64 </a:t>
            </a:r>
            <a:r>
              <a:rPr lang="en-US" sz="3200" dirty="0">
                <a:ea typeface="+mn-lt"/>
                <a:cs typeface="+mn-lt"/>
              </a:rPr>
              <a:t>datatype</a:t>
            </a:r>
            <a:endParaRPr lang="en-US" sz="3200" dirty="0">
              <a:ea typeface="Calibri"/>
              <a:cs typeface="Calibri"/>
            </a:endParaRPr>
          </a:p>
          <a:p>
            <a:pPr>
              <a:lnSpc>
                <a:spcPct val="150000"/>
              </a:lnSpc>
            </a:pPr>
            <a:r>
              <a:rPr lang="en-US" sz="3200" err="1">
                <a:ea typeface="+mn-lt"/>
                <a:cs typeface="+mn-lt"/>
              </a:rPr>
              <a:t>DataFrame</a:t>
            </a:r>
            <a:r>
              <a:rPr lang="en-US" sz="3200" dirty="0">
                <a:ea typeface="+mn-lt"/>
                <a:cs typeface="+mn-lt"/>
              </a:rPr>
              <a:t> does </a:t>
            </a:r>
            <a:r>
              <a:rPr lang="en-US" sz="3200" b="1" dirty="0">
                <a:highlight>
                  <a:srgbClr val="FFFF00"/>
                </a:highlight>
                <a:ea typeface="+mn-lt"/>
                <a:cs typeface="+mn-lt"/>
              </a:rPr>
              <a:t>not have</a:t>
            </a:r>
            <a:r>
              <a:rPr lang="en-US" sz="3200" dirty="0">
                <a:ea typeface="+mn-lt"/>
                <a:cs typeface="+mn-lt"/>
              </a:rPr>
              <a:t> any </a:t>
            </a:r>
            <a:r>
              <a:rPr lang="en-US" sz="3200" b="1" dirty="0">
                <a:highlight>
                  <a:srgbClr val="FFFF00"/>
                </a:highlight>
                <a:ea typeface="+mn-lt"/>
                <a:cs typeface="+mn-lt"/>
              </a:rPr>
              <a:t>duplicate</a:t>
            </a:r>
            <a:r>
              <a:rPr lang="en-US" sz="3200" dirty="0">
                <a:ea typeface="+mn-lt"/>
                <a:cs typeface="+mn-lt"/>
              </a:rPr>
              <a:t> instances</a:t>
            </a:r>
            <a:endParaRPr lang="en-US" sz="3200" dirty="0">
              <a:ea typeface="Calibri" panose="020F0502020204030204"/>
              <a:cs typeface="Calibri" panose="020F0502020204030204"/>
            </a:endParaRPr>
          </a:p>
          <a:p>
            <a:pPr marL="0" indent="0">
              <a:buNone/>
            </a:pPr>
            <a:endParaRPr lang="en-US" dirty="0"/>
          </a:p>
        </p:txBody>
      </p:sp>
    </p:spTree>
    <p:extLst>
      <p:ext uri="{BB962C8B-B14F-4D97-AF65-F5344CB8AC3E}">
        <p14:creationId xmlns:p14="http://schemas.microsoft.com/office/powerpoint/2010/main" val="64682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1339940"/>
          </a:xfrm>
          <a:solidFill>
            <a:srgbClr val="002060"/>
          </a:solidFill>
        </p:spPr>
        <p:txBody>
          <a:bodyPr/>
          <a:lstStyle/>
          <a:p>
            <a:r>
              <a:rPr lang="en-US" b="1" dirty="0">
                <a:solidFill>
                  <a:schemeClr val="bg1"/>
                </a:solidFill>
                <a:ea typeface="Calibri Light"/>
                <a:cs typeface="Calibri Light"/>
              </a:rPr>
              <a:t>Missing Values</a:t>
            </a:r>
          </a:p>
        </p:txBody>
      </p:sp>
      <p:sp>
        <p:nvSpPr>
          <p:cNvPr id="3" name="Content Placeholder 2">
            <a:extLst>
              <a:ext uri="{FF2B5EF4-FFF2-40B4-BE49-F238E27FC236}">
                <a16:creationId xmlns:a16="http://schemas.microsoft.com/office/drawing/2014/main" id="{6519BDF1-CF8D-FC5F-3130-F56ADE510D4E}"/>
              </a:ext>
            </a:extLst>
          </p:cNvPr>
          <p:cNvSpPr>
            <a:spLocks noGrp="1"/>
          </p:cNvSpPr>
          <p:nvPr>
            <p:ph idx="1"/>
          </p:nvPr>
        </p:nvSpPr>
        <p:spPr>
          <a:xfrm>
            <a:off x="119333" y="1825625"/>
            <a:ext cx="11809561" cy="541338"/>
          </a:xfrm>
        </p:spPr>
        <p:txBody>
          <a:bodyPr vert="horz" lIns="91440" tIns="45720" rIns="91440" bIns="45720" rtlCol="0" anchor="t">
            <a:normAutofit/>
          </a:bodyPr>
          <a:lstStyle/>
          <a:p>
            <a:pPr marL="0" indent="0">
              <a:buNone/>
            </a:pPr>
            <a:r>
              <a:rPr lang="en-US" dirty="0">
                <a:ea typeface="+mn-lt"/>
                <a:cs typeface="+mn-lt"/>
              </a:rPr>
              <a:t>The </a:t>
            </a:r>
            <a:r>
              <a:rPr lang="en-US" err="1">
                <a:ea typeface="+mn-lt"/>
                <a:cs typeface="+mn-lt"/>
              </a:rPr>
              <a:t>DataFrame</a:t>
            </a:r>
            <a:r>
              <a:rPr lang="en-US" dirty="0">
                <a:ea typeface="+mn-lt"/>
                <a:cs typeface="+mn-lt"/>
              </a:rPr>
              <a:t> is </a:t>
            </a:r>
            <a:r>
              <a:rPr lang="en-US" b="1" dirty="0">
                <a:highlight>
                  <a:srgbClr val="FFFF00"/>
                </a:highlight>
                <a:ea typeface="+mn-lt"/>
                <a:cs typeface="+mn-lt"/>
              </a:rPr>
              <a:t>devoid</a:t>
            </a:r>
            <a:r>
              <a:rPr lang="en-US" dirty="0">
                <a:ea typeface="+mn-lt"/>
                <a:cs typeface="+mn-lt"/>
              </a:rPr>
              <a:t> of any missing values</a:t>
            </a:r>
            <a:endParaRPr lang="en-US">
              <a:ea typeface="Calibri"/>
              <a:cs typeface="Calibri"/>
            </a:endParaRPr>
          </a:p>
          <a:p>
            <a:pPr>
              <a:buNone/>
            </a:pPr>
            <a:endParaRPr lang="en-US" dirty="0">
              <a:ea typeface="Calibri" panose="020F0502020204030204"/>
              <a:cs typeface="Calibri" panose="020F0502020204030204"/>
            </a:endParaRPr>
          </a:p>
        </p:txBody>
      </p:sp>
      <p:pic>
        <p:nvPicPr>
          <p:cNvPr id="4" name="Picture 3" descr="A screenshot of a computer&#10;&#10;Description automatically generated">
            <a:extLst>
              <a:ext uri="{FF2B5EF4-FFF2-40B4-BE49-F238E27FC236}">
                <a16:creationId xmlns:a16="http://schemas.microsoft.com/office/drawing/2014/main" id="{8C67D1B3-41F9-E9D6-AA29-CC4F8186C927}"/>
              </a:ext>
            </a:extLst>
          </p:cNvPr>
          <p:cNvPicPr>
            <a:picLocks noChangeAspect="1"/>
          </p:cNvPicPr>
          <p:nvPr/>
        </p:nvPicPr>
        <p:blipFill>
          <a:blip r:embed="rId2"/>
          <a:stretch>
            <a:fillRect/>
          </a:stretch>
        </p:blipFill>
        <p:spPr>
          <a:xfrm>
            <a:off x="3963748" y="2681108"/>
            <a:ext cx="4264505" cy="4083708"/>
          </a:xfrm>
          <a:prstGeom prst="rect">
            <a:avLst/>
          </a:prstGeom>
        </p:spPr>
      </p:pic>
    </p:spTree>
    <p:extLst>
      <p:ext uri="{BB962C8B-B14F-4D97-AF65-F5344CB8AC3E}">
        <p14:creationId xmlns:p14="http://schemas.microsoft.com/office/powerpoint/2010/main" val="181345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1339940"/>
          </a:xfrm>
          <a:solidFill>
            <a:srgbClr val="002060"/>
          </a:solidFill>
        </p:spPr>
        <p:txBody>
          <a:bodyPr/>
          <a:lstStyle/>
          <a:p>
            <a:r>
              <a:rPr lang="en-US" b="1" dirty="0">
                <a:solidFill>
                  <a:schemeClr val="bg1"/>
                </a:solidFill>
                <a:ea typeface="Calibri Light"/>
                <a:cs typeface="Calibri Light"/>
              </a:rPr>
              <a:t>Outliers</a:t>
            </a:r>
          </a:p>
        </p:txBody>
      </p:sp>
      <p:sp>
        <p:nvSpPr>
          <p:cNvPr id="3" name="Content Placeholder 2">
            <a:extLst>
              <a:ext uri="{FF2B5EF4-FFF2-40B4-BE49-F238E27FC236}">
                <a16:creationId xmlns:a16="http://schemas.microsoft.com/office/drawing/2014/main" id="{6519BDF1-CF8D-FC5F-3130-F56ADE510D4E}"/>
              </a:ext>
            </a:extLst>
          </p:cNvPr>
          <p:cNvSpPr>
            <a:spLocks noGrp="1"/>
          </p:cNvSpPr>
          <p:nvPr>
            <p:ph idx="1"/>
          </p:nvPr>
        </p:nvSpPr>
        <p:spPr>
          <a:xfrm>
            <a:off x="119333" y="1264908"/>
            <a:ext cx="11809561" cy="498206"/>
          </a:xfrm>
        </p:spPr>
        <p:txBody>
          <a:bodyPr vert="horz" lIns="91440" tIns="45720" rIns="91440" bIns="45720" rtlCol="0" anchor="t">
            <a:normAutofit/>
          </a:bodyPr>
          <a:lstStyle/>
          <a:p>
            <a:pPr marL="0" indent="0">
              <a:buNone/>
            </a:pPr>
            <a:r>
              <a:rPr lang="en-US" dirty="0">
                <a:solidFill>
                  <a:schemeClr val="bg1"/>
                </a:solidFill>
                <a:ea typeface="+mn-lt"/>
                <a:cs typeface="+mn-lt"/>
              </a:rPr>
              <a:t>The </a:t>
            </a:r>
            <a:r>
              <a:rPr lang="en-US" err="1">
                <a:solidFill>
                  <a:schemeClr val="bg1"/>
                </a:solidFill>
                <a:ea typeface="+mn-lt"/>
                <a:cs typeface="+mn-lt"/>
              </a:rPr>
              <a:t>DataFrame</a:t>
            </a:r>
            <a:r>
              <a:rPr lang="en-US" dirty="0">
                <a:solidFill>
                  <a:schemeClr val="bg1"/>
                </a:solidFill>
                <a:ea typeface="+mn-lt"/>
                <a:cs typeface="+mn-lt"/>
              </a:rPr>
              <a:t> has outliers.</a:t>
            </a:r>
            <a:endParaRPr lang="en-US" dirty="0">
              <a:solidFill>
                <a:schemeClr val="bg1"/>
              </a:solidFill>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a:buNone/>
            </a:pPr>
            <a:endParaRPr lang="en-US" dirty="0">
              <a:ea typeface="Calibri" panose="020F0502020204030204"/>
              <a:cs typeface="Calibri" panose="020F0502020204030204"/>
            </a:endParaRPr>
          </a:p>
        </p:txBody>
      </p:sp>
      <p:pic>
        <p:nvPicPr>
          <p:cNvPr id="5" name="Picture 4" descr="A screenshot of a graph&#10;&#10;Description automatically generated">
            <a:extLst>
              <a:ext uri="{FF2B5EF4-FFF2-40B4-BE49-F238E27FC236}">
                <a16:creationId xmlns:a16="http://schemas.microsoft.com/office/drawing/2014/main" id="{B5545E93-824B-D2A7-56B3-D1608D30B64F}"/>
              </a:ext>
            </a:extLst>
          </p:cNvPr>
          <p:cNvPicPr>
            <a:picLocks noChangeAspect="1"/>
          </p:cNvPicPr>
          <p:nvPr/>
        </p:nvPicPr>
        <p:blipFill>
          <a:blip r:embed="rId2"/>
          <a:stretch>
            <a:fillRect/>
          </a:stretch>
        </p:blipFill>
        <p:spPr>
          <a:xfrm>
            <a:off x="244414" y="1834112"/>
            <a:ext cx="11688793" cy="4785661"/>
          </a:xfrm>
          <a:prstGeom prst="rect">
            <a:avLst/>
          </a:prstGeom>
        </p:spPr>
      </p:pic>
    </p:spTree>
    <p:extLst>
      <p:ext uri="{BB962C8B-B14F-4D97-AF65-F5344CB8AC3E}">
        <p14:creationId xmlns:p14="http://schemas.microsoft.com/office/powerpoint/2010/main" val="381418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1124279"/>
          </a:xfrm>
          <a:solidFill>
            <a:srgbClr val="002060"/>
          </a:solidFill>
        </p:spPr>
        <p:txBody>
          <a:bodyPr vert="horz" lIns="91440" tIns="45720" rIns="91440" bIns="45720" rtlCol="0" anchor="ctr">
            <a:noAutofit/>
          </a:bodyPr>
          <a:lstStyle/>
          <a:p>
            <a:r>
              <a:rPr lang="en-US" sz="4000" b="1" dirty="0">
                <a:solidFill>
                  <a:schemeClr val="bg1"/>
                </a:solidFill>
                <a:ea typeface="Calibri Light"/>
                <a:cs typeface="Calibri Light"/>
              </a:rPr>
              <a:t>EDA                                                                           Univariate</a:t>
            </a:r>
            <a:br>
              <a:rPr lang="en-US" sz="4000" b="1" dirty="0">
                <a:solidFill>
                  <a:schemeClr val="bg1"/>
                </a:solidFill>
                <a:ea typeface="Calibri Light"/>
                <a:cs typeface="Calibri Light"/>
              </a:rPr>
            </a:br>
            <a:r>
              <a:rPr lang="en-US" sz="3000" b="1" dirty="0">
                <a:solidFill>
                  <a:srgbClr val="000000"/>
                </a:solidFill>
                <a:latin typeface="Calibri"/>
                <a:ea typeface="Calibri"/>
                <a:cs typeface="Calibri"/>
              </a:rPr>
              <a:t>                                                             </a:t>
            </a:r>
            <a:r>
              <a:rPr lang="en-US" sz="3000" b="1" dirty="0">
                <a:solidFill>
                  <a:srgbClr val="000000"/>
                </a:solidFill>
                <a:highlight>
                  <a:srgbClr val="FFFF00"/>
                </a:highlight>
                <a:latin typeface="Calibri"/>
                <a:ea typeface="Calibri"/>
                <a:cs typeface="Calibri"/>
              </a:rPr>
              <a:t>Churn</a:t>
            </a:r>
            <a:endParaRPr lang="en-US" sz="3000" dirty="0">
              <a:solidFill>
                <a:srgbClr val="000000"/>
              </a:solidFill>
              <a:highlight>
                <a:srgbClr val="FFFF00"/>
              </a:highlight>
              <a:latin typeface="Calibri"/>
              <a:ea typeface="Calibri"/>
              <a:cs typeface="Calibri"/>
            </a:endParaRPr>
          </a:p>
        </p:txBody>
      </p:sp>
      <p:sp>
        <p:nvSpPr>
          <p:cNvPr id="3" name="Content Placeholder 2">
            <a:extLst>
              <a:ext uri="{FF2B5EF4-FFF2-40B4-BE49-F238E27FC236}">
                <a16:creationId xmlns:a16="http://schemas.microsoft.com/office/drawing/2014/main" id="{6519BDF1-CF8D-FC5F-3130-F56ADE510D4E}"/>
              </a:ext>
            </a:extLst>
          </p:cNvPr>
          <p:cNvSpPr>
            <a:spLocks noGrp="1"/>
          </p:cNvSpPr>
          <p:nvPr>
            <p:ph idx="1"/>
          </p:nvPr>
        </p:nvSpPr>
        <p:spPr>
          <a:xfrm>
            <a:off x="119333" y="1494945"/>
            <a:ext cx="11809561" cy="1935941"/>
          </a:xfrm>
        </p:spPr>
        <p:txBody>
          <a:bodyPr vert="horz" lIns="91440" tIns="45720" rIns="91440" bIns="45720" rtlCol="0" anchor="t">
            <a:normAutofit/>
          </a:bodyPr>
          <a:lstStyle/>
          <a:p>
            <a:pPr>
              <a:buNone/>
            </a:pPr>
            <a:r>
              <a:rPr lang="en-US" b="1" dirty="0">
                <a:highlight>
                  <a:srgbClr val="FFFF00"/>
                </a:highlight>
                <a:ea typeface="+mn-lt"/>
                <a:cs typeface="+mn-lt"/>
              </a:rPr>
              <a:t>Churn is the target variable</a:t>
            </a:r>
            <a:endParaRPr lang="en-US" b="1" dirty="0">
              <a:highlight>
                <a:srgbClr val="FFFF00"/>
              </a:highlight>
            </a:endParaRPr>
          </a:p>
          <a:p>
            <a:pPr>
              <a:buNone/>
            </a:pPr>
            <a:r>
              <a:rPr lang="en-US" dirty="0">
                <a:ea typeface="+mn-lt"/>
                <a:cs typeface="+mn-lt"/>
              </a:rPr>
              <a:t>Data is heavily imbalanced</a:t>
            </a:r>
          </a:p>
          <a:p>
            <a:pPr>
              <a:buNone/>
            </a:pPr>
            <a:r>
              <a:rPr lang="en-US" dirty="0">
                <a:ea typeface="+mn-lt"/>
                <a:cs typeface="+mn-lt"/>
              </a:rPr>
              <a:t>2580 data instances belongs to negative class{0} and 483 data instances belongs to positive class{1}.</a:t>
            </a:r>
            <a:endParaRPr lang="en-US" dirty="0">
              <a:ea typeface="Calibri" panose="020F0502020204030204"/>
              <a:cs typeface="Calibri" panose="020F0502020204030204"/>
            </a:endParaRPr>
          </a:p>
          <a:p>
            <a:pPr>
              <a:buNone/>
            </a:pPr>
            <a:endParaRPr lang="en-US" dirty="0">
              <a:ea typeface="Calibri" panose="020F0502020204030204"/>
              <a:cs typeface="Calibri" panose="020F0502020204030204"/>
            </a:endParaRPr>
          </a:p>
        </p:txBody>
      </p:sp>
      <p:pic>
        <p:nvPicPr>
          <p:cNvPr id="5" name="Picture 4" descr="A blue and orange rectangular bar graph&#10;&#10;Description automatically generated">
            <a:extLst>
              <a:ext uri="{FF2B5EF4-FFF2-40B4-BE49-F238E27FC236}">
                <a16:creationId xmlns:a16="http://schemas.microsoft.com/office/drawing/2014/main" id="{5C9CDBB8-0E8B-FCF4-F5F0-EB78893BA911}"/>
              </a:ext>
            </a:extLst>
          </p:cNvPr>
          <p:cNvPicPr>
            <a:picLocks noChangeAspect="1"/>
          </p:cNvPicPr>
          <p:nvPr/>
        </p:nvPicPr>
        <p:blipFill>
          <a:blip r:embed="rId2"/>
          <a:stretch>
            <a:fillRect/>
          </a:stretch>
        </p:blipFill>
        <p:spPr>
          <a:xfrm>
            <a:off x="7330655" y="3513824"/>
            <a:ext cx="4173029" cy="310838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7AF5F72-E7C5-21A6-81E7-DB6D10097B05}"/>
              </a:ext>
            </a:extLst>
          </p:cNvPr>
          <p:cNvPicPr>
            <a:picLocks noChangeAspect="1"/>
          </p:cNvPicPr>
          <p:nvPr/>
        </p:nvPicPr>
        <p:blipFill>
          <a:blip r:embed="rId3"/>
          <a:stretch>
            <a:fillRect/>
          </a:stretch>
        </p:blipFill>
        <p:spPr>
          <a:xfrm>
            <a:off x="228152" y="3516522"/>
            <a:ext cx="3439962" cy="2829823"/>
          </a:xfrm>
          <a:prstGeom prst="rect">
            <a:avLst/>
          </a:prstGeom>
        </p:spPr>
      </p:pic>
    </p:spTree>
    <p:extLst>
      <p:ext uri="{BB962C8B-B14F-4D97-AF65-F5344CB8AC3E}">
        <p14:creationId xmlns:p14="http://schemas.microsoft.com/office/powerpoint/2010/main" val="349457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19333" y="365125"/>
            <a:ext cx="11809561" cy="1052393"/>
          </a:xfrm>
          <a:solidFill>
            <a:srgbClr val="002060"/>
          </a:solidFill>
        </p:spPr>
        <p:txBody>
          <a:bodyPr>
            <a:normAutofit fontScale="90000"/>
          </a:bodyPr>
          <a:lstStyle/>
          <a:p>
            <a:r>
              <a:rPr lang="en-US" b="1" dirty="0">
                <a:solidFill>
                  <a:schemeClr val="bg1"/>
                </a:solidFill>
                <a:ea typeface="Calibri Light"/>
                <a:cs typeface="Calibri Light"/>
              </a:rPr>
              <a:t>EDA                                                                           Univariate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err="1">
                <a:solidFill>
                  <a:srgbClr val="000000"/>
                </a:solidFill>
                <a:highlight>
                  <a:srgbClr val="FFFF00"/>
                </a:highlight>
                <a:latin typeface="Calibri"/>
                <a:ea typeface="Calibri"/>
                <a:cs typeface="Calibri"/>
              </a:rPr>
              <a:t>ContractRenewal</a:t>
            </a:r>
            <a:r>
              <a:rPr lang="en-US" sz="3100" b="1" dirty="0">
                <a:solidFill>
                  <a:srgbClr val="000000"/>
                </a:solidFill>
                <a:highlight>
                  <a:srgbClr val="FFFF00"/>
                </a:highlight>
                <a:latin typeface="Calibri"/>
                <a:ea typeface="Calibri"/>
                <a:cs typeface="Calibri"/>
              </a:rPr>
              <a:t> </a:t>
            </a:r>
            <a:endParaRPr lang="en-US" b="1" dirty="0">
              <a:solidFill>
                <a:schemeClr val="bg1"/>
              </a:solidFill>
              <a:highlight>
                <a:srgbClr val="FFFF00"/>
              </a:highlight>
              <a:ea typeface="Calibri Light"/>
              <a:cs typeface="Calibri Light"/>
            </a:endParaRPr>
          </a:p>
        </p:txBody>
      </p:sp>
      <p:sp>
        <p:nvSpPr>
          <p:cNvPr id="3" name="Content Placeholder 2">
            <a:extLst>
              <a:ext uri="{FF2B5EF4-FFF2-40B4-BE49-F238E27FC236}">
                <a16:creationId xmlns:a16="http://schemas.microsoft.com/office/drawing/2014/main" id="{6519BDF1-CF8D-FC5F-3130-F56ADE510D4E}"/>
              </a:ext>
            </a:extLst>
          </p:cNvPr>
          <p:cNvSpPr>
            <a:spLocks noGrp="1"/>
          </p:cNvSpPr>
          <p:nvPr>
            <p:ph idx="1"/>
          </p:nvPr>
        </p:nvSpPr>
        <p:spPr>
          <a:xfrm>
            <a:off x="119332" y="1566830"/>
            <a:ext cx="9494808" cy="1130812"/>
          </a:xfrm>
        </p:spPr>
        <p:txBody>
          <a:bodyPr vert="horz" lIns="91440" tIns="45720" rIns="91440" bIns="45720" rtlCol="0" anchor="t">
            <a:normAutofit/>
          </a:bodyPr>
          <a:lstStyle/>
          <a:p>
            <a:pPr>
              <a:buNone/>
            </a:pPr>
            <a:r>
              <a:rPr lang="en-US" b="1" dirty="0">
                <a:highlight>
                  <a:srgbClr val="FF00FF"/>
                </a:highlight>
              </a:rPr>
              <a:t>3010</a:t>
            </a:r>
            <a:r>
              <a:rPr lang="en-US" dirty="0"/>
              <a:t> customers has </a:t>
            </a:r>
            <a:r>
              <a:rPr lang="en-US" b="1" dirty="0">
                <a:highlight>
                  <a:srgbClr val="FF00FF"/>
                </a:highlight>
              </a:rPr>
              <a:t>recent renewal</a:t>
            </a:r>
            <a:r>
              <a:rPr lang="en-US" dirty="0"/>
              <a:t> of contract</a:t>
            </a:r>
            <a:endParaRPr lang="en-US" b="1" dirty="0">
              <a:highlight>
                <a:srgbClr val="FFFF00"/>
              </a:highlight>
              <a:ea typeface="Calibri"/>
              <a:cs typeface="Calibri"/>
            </a:endParaRPr>
          </a:p>
          <a:p>
            <a:pPr>
              <a:buNone/>
            </a:pPr>
            <a:r>
              <a:rPr lang="en-US" b="1" dirty="0">
                <a:highlight>
                  <a:srgbClr val="FF0000"/>
                </a:highlight>
              </a:rPr>
              <a:t>323</a:t>
            </a:r>
            <a:r>
              <a:rPr lang="en-US" dirty="0"/>
              <a:t> customers do </a:t>
            </a:r>
            <a:r>
              <a:rPr lang="en-US" b="1" dirty="0">
                <a:highlight>
                  <a:srgbClr val="FF0000"/>
                </a:highlight>
              </a:rPr>
              <a:t>not opt</a:t>
            </a:r>
            <a:r>
              <a:rPr lang="en-US" dirty="0"/>
              <a:t> for contract renewal</a:t>
            </a:r>
            <a:endParaRPr lang="en-US" dirty="0">
              <a:ea typeface="Calibri" panose="020F0502020204030204"/>
              <a:cs typeface="Calibri" panose="020F0502020204030204"/>
            </a:endParaRPr>
          </a:p>
        </p:txBody>
      </p:sp>
      <p:pic>
        <p:nvPicPr>
          <p:cNvPr id="4" name="Picture 3" descr="A screen shot of a computer&#10;&#10;Description automatically generated">
            <a:extLst>
              <a:ext uri="{FF2B5EF4-FFF2-40B4-BE49-F238E27FC236}">
                <a16:creationId xmlns:a16="http://schemas.microsoft.com/office/drawing/2014/main" id="{2183203B-3052-80E3-1901-85F6B0070B0B}"/>
              </a:ext>
            </a:extLst>
          </p:cNvPr>
          <p:cNvPicPr>
            <a:picLocks noChangeAspect="1"/>
          </p:cNvPicPr>
          <p:nvPr/>
        </p:nvPicPr>
        <p:blipFill>
          <a:blip r:embed="rId2"/>
          <a:stretch>
            <a:fillRect/>
          </a:stretch>
        </p:blipFill>
        <p:spPr>
          <a:xfrm>
            <a:off x="492964" y="2804125"/>
            <a:ext cx="4750639" cy="3046921"/>
          </a:xfrm>
          <a:prstGeom prst="rect">
            <a:avLst/>
          </a:prstGeom>
        </p:spPr>
      </p:pic>
      <p:pic>
        <p:nvPicPr>
          <p:cNvPr id="7" name="Picture 6">
            <a:extLst>
              <a:ext uri="{FF2B5EF4-FFF2-40B4-BE49-F238E27FC236}">
                <a16:creationId xmlns:a16="http://schemas.microsoft.com/office/drawing/2014/main" id="{CD74F762-40F4-8585-B8A3-90ABF89A3913}"/>
              </a:ext>
            </a:extLst>
          </p:cNvPr>
          <p:cNvPicPr>
            <a:picLocks noChangeAspect="1"/>
          </p:cNvPicPr>
          <p:nvPr/>
        </p:nvPicPr>
        <p:blipFill>
          <a:blip r:embed="rId3"/>
          <a:stretch>
            <a:fillRect/>
          </a:stretch>
        </p:blipFill>
        <p:spPr>
          <a:xfrm>
            <a:off x="5605373" y="2651185"/>
            <a:ext cx="5524500" cy="4114800"/>
          </a:xfrm>
          <a:prstGeom prst="rect">
            <a:avLst/>
          </a:prstGeom>
        </p:spPr>
      </p:pic>
    </p:spTree>
    <p:extLst>
      <p:ext uri="{BB962C8B-B14F-4D97-AF65-F5344CB8AC3E}">
        <p14:creationId xmlns:p14="http://schemas.microsoft.com/office/powerpoint/2010/main" val="24221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Univariate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err="1">
                <a:solidFill>
                  <a:schemeClr val="bg1"/>
                </a:solidFill>
                <a:latin typeface="Calibri"/>
                <a:ea typeface="Calibri"/>
                <a:cs typeface="Calibri"/>
              </a:rPr>
              <a:t>CustServCalls</a:t>
            </a:r>
            <a:r>
              <a:rPr lang="en-US" sz="3100" b="1" dirty="0">
                <a:solidFill>
                  <a:schemeClr val="bg1"/>
                </a:solidFill>
                <a:latin typeface="Calibri"/>
                <a:ea typeface="Calibri"/>
                <a:cs typeface="Calibri"/>
              </a:rPr>
              <a:t>                                                  </a:t>
            </a:r>
            <a:r>
              <a:rPr lang="en-US" sz="3100" b="1" dirty="0" err="1">
                <a:solidFill>
                  <a:schemeClr val="bg1"/>
                </a:solidFill>
                <a:latin typeface="Calibri"/>
                <a:ea typeface="Calibri"/>
                <a:cs typeface="Calibri"/>
              </a:rPr>
              <a:t>Daymins</a:t>
            </a:r>
            <a:endParaRPr lang="en-US" sz="3100" b="1" dirty="0" err="1">
              <a:solidFill>
                <a:schemeClr val="bg1"/>
              </a:solidFill>
              <a:highlight>
                <a:srgbClr val="00FF00"/>
              </a:highlight>
              <a:latin typeface="Calibri"/>
              <a:ea typeface="Calibri"/>
              <a:cs typeface="Calibri"/>
            </a:endParaRPr>
          </a:p>
        </p:txBody>
      </p:sp>
      <p:pic>
        <p:nvPicPr>
          <p:cNvPr id="3" name="Picture 2" descr="A graph with blue lines&#10;&#10;Description automatically generated">
            <a:extLst>
              <a:ext uri="{FF2B5EF4-FFF2-40B4-BE49-F238E27FC236}">
                <a16:creationId xmlns:a16="http://schemas.microsoft.com/office/drawing/2014/main" id="{0BCD417B-4D03-B08F-BBA7-F2C1E9CC60ED}"/>
              </a:ext>
            </a:extLst>
          </p:cNvPr>
          <p:cNvPicPr>
            <a:picLocks noChangeAspect="1"/>
          </p:cNvPicPr>
          <p:nvPr/>
        </p:nvPicPr>
        <p:blipFill>
          <a:blip r:embed="rId2"/>
          <a:stretch>
            <a:fillRect/>
          </a:stretch>
        </p:blipFill>
        <p:spPr>
          <a:xfrm>
            <a:off x="102747" y="1757992"/>
            <a:ext cx="5486400" cy="4114800"/>
          </a:xfrm>
          <a:prstGeom prst="rect">
            <a:avLst/>
          </a:prstGeom>
        </p:spPr>
      </p:pic>
      <p:pic>
        <p:nvPicPr>
          <p:cNvPr id="4" name="Picture 3" descr="A blue line graph with numbers&#10;&#10;Description automatically generated">
            <a:extLst>
              <a:ext uri="{FF2B5EF4-FFF2-40B4-BE49-F238E27FC236}">
                <a16:creationId xmlns:a16="http://schemas.microsoft.com/office/drawing/2014/main" id="{637B303A-E71A-6FFA-757E-33DFD348DEC7}"/>
              </a:ext>
            </a:extLst>
          </p:cNvPr>
          <p:cNvPicPr>
            <a:picLocks noChangeAspect="1"/>
          </p:cNvPicPr>
          <p:nvPr/>
        </p:nvPicPr>
        <p:blipFill>
          <a:blip r:embed="rId3"/>
          <a:stretch>
            <a:fillRect/>
          </a:stretch>
        </p:blipFill>
        <p:spPr>
          <a:xfrm>
            <a:off x="6343830" y="1757992"/>
            <a:ext cx="5657850" cy="4114800"/>
          </a:xfrm>
          <a:prstGeom prst="rect">
            <a:avLst/>
          </a:prstGeom>
        </p:spPr>
      </p:pic>
    </p:spTree>
    <p:extLst>
      <p:ext uri="{BB962C8B-B14F-4D97-AF65-F5344CB8AC3E}">
        <p14:creationId xmlns:p14="http://schemas.microsoft.com/office/powerpoint/2010/main" val="125319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797-B940-44AF-6118-CBBB060D7E08}"/>
              </a:ext>
            </a:extLst>
          </p:cNvPr>
          <p:cNvSpPr>
            <a:spLocks noGrp="1"/>
          </p:cNvSpPr>
          <p:nvPr>
            <p:ph type="title"/>
          </p:nvPr>
        </p:nvSpPr>
        <p:spPr>
          <a:xfrm>
            <a:off x="191220" y="307616"/>
            <a:ext cx="11809561" cy="1311185"/>
          </a:xfrm>
          <a:solidFill>
            <a:srgbClr val="002060"/>
          </a:solidFill>
        </p:spPr>
        <p:txBody>
          <a:bodyPr>
            <a:normAutofit fontScale="90000"/>
          </a:bodyPr>
          <a:lstStyle/>
          <a:p>
            <a:r>
              <a:rPr lang="en-US" b="1" dirty="0">
                <a:solidFill>
                  <a:schemeClr val="bg1"/>
                </a:solidFill>
                <a:ea typeface="Calibri Light"/>
                <a:cs typeface="Calibri Light"/>
              </a:rPr>
              <a:t>EDA                                                                           Univariate</a:t>
            </a:r>
            <a:br>
              <a:rPr lang="en-US" b="1" dirty="0">
                <a:solidFill>
                  <a:schemeClr val="bg1"/>
                </a:solidFill>
                <a:ea typeface="Calibri Light"/>
                <a:cs typeface="Calibri Light"/>
              </a:rPr>
            </a:br>
            <a:r>
              <a:rPr lang="en-US" sz="3100" b="1" dirty="0">
                <a:solidFill>
                  <a:srgbClr val="000000"/>
                </a:solidFill>
                <a:latin typeface="Calibri"/>
                <a:ea typeface="Calibri"/>
                <a:cs typeface="Calibri"/>
              </a:rPr>
              <a:t>                           </a:t>
            </a:r>
            <a:r>
              <a:rPr lang="en-US" sz="3100" b="1" dirty="0" err="1">
                <a:solidFill>
                  <a:schemeClr val="bg1"/>
                </a:solidFill>
                <a:latin typeface="Calibri"/>
                <a:ea typeface="Calibri"/>
                <a:cs typeface="Calibri"/>
              </a:rPr>
              <a:t>OverageFee</a:t>
            </a:r>
            <a:r>
              <a:rPr lang="en-US" sz="3100" b="1" dirty="0">
                <a:solidFill>
                  <a:schemeClr val="bg1"/>
                </a:solidFill>
                <a:latin typeface="Calibri"/>
                <a:ea typeface="Calibri"/>
                <a:cs typeface="Calibri"/>
              </a:rPr>
              <a:t>                                                  </a:t>
            </a:r>
            <a:r>
              <a:rPr lang="en-US" sz="3100" b="1" dirty="0" err="1">
                <a:solidFill>
                  <a:schemeClr val="bg1"/>
                </a:solidFill>
                <a:latin typeface="Calibri"/>
                <a:ea typeface="Calibri"/>
                <a:cs typeface="Calibri"/>
              </a:rPr>
              <a:t>RoamMins</a:t>
            </a:r>
            <a:endParaRPr lang="en-US" sz="3100" b="1" dirty="0" err="1">
              <a:solidFill>
                <a:schemeClr val="bg1"/>
              </a:solidFill>
              <a:highlight>
                <a:srgbClr val="00FF00"/>
              </a:highlight>
              <a:latin typeface="Calibri"/>
              <a:ea typeface="Calibri"/>
              <a:cs typeface="Calibri"/>
            </a:endParaRPr>
          </a:p>
        </p:txBody>
      </p:sp>
      <p:pic>
        <p:nvPicPr>
          <p:cNvPr id="5" name="Picture 4" descr="A blue line graph with numbers&#10;&#10;Description automatically generated">
            <a:extLst>
              <a:ext uri="{FF2B5EF4-FFF2-40B4-BE49-F238E27FC236}">
                <a16:creationId xmlns:a16="http://schemas.microsoft.com/office/drawing/2014/main" id="{BF8BB387-2FE4-F986-FA70-79154BF08D45}"/>
              </a:ext>
            </a:extLst>
          </p:cNvPr>
          <p:cNvPicPr>
            <a:picLocks noChangeAspect="1"/>
          </p:cNvPicPr>
          <p:nvPr/>
        </p:nvPicPr>
        <p:blipFill>
          <a:blip r:embed="rId2"/>
          <a:stretch>
            <a:fillRect/>
          </a:stretch>
        </p:blipFill>
        <p:spPr>
          <a:xfrm>
            <a:off x="195943" y="1820636"/>
            <a:ext cx="5486400" cy="4114800"/>
          </a:xfrm>
          <a:prstGeom prst="rect">
            <a:avLst/>
          </a:prstGeom>
        </p:spPr>
      </p:pic>
      <p:pic>
        <p:nvPicPr>
          <p:cNvPr id="6" name="Picture 5" descr="A blue line graph with numbers&#10;&#10;Description automatically generated">
            <a:extLst>
              <a:ext uri="{FF2B5EF4-FFF2-40B4-BE49-F238E27FC236}">
                <a16:creationId xmlns:a16="http://schemas.microsoft.com/office/drawing/2014/main" id="{082DBD66-1BB9-E004-E840-B8BB7D38D299}"/>
              </a:ext>
            </a:extLst>
          </p:cNvPr>
          <p:cNvPicPr>
            <a:picLocks noChangeAspect="1"/>
          </p:cNvPicPr>
          <p:nvPr/>
        </p:nvPicPr>
        <p:blipFill>
          <a:blip r:embed="rId3"/>
          <a:stretch>
            <a:fillRect/>
          </a:stretch>
        </p:blipFill>
        <p:spPr>
          <a:xfrm>
            <a:off x="6251122" y="1820636"/>
            <a:ext cx="5486400" cy="4114800"/>
          </a:xfrm>
          <a:prstGeom prst="rect">
            <a:avLst/>
          </a:prstGeom>
        </p:spPr>
      </p:pic>
    </p:spTree>
    <p:extLst>
      <p:ext uri="{BB962C8B-B14F-4D97-AF65-F5344CB8AC3E}">
        <p14:creationId xmlns:p14="http://schemas.microsoft.com/office/powerpoint/2010/main" val="26346726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Machine Learning Project</vt:lpstr>
      <vt:lpstr>Problem Statement</vt:lpstr>
      <vt:lpstr>Data Health</vt:lpstr>
      <vt:lpstr>Missing Values</vt:lpstr>
      <vt:lpstr>Outliers</vt:lpstr>
      <vt:lpstr>EDA                                                                           Univariate                                                              Churn</vt:lpstr>
      <vt:lpstr>EDA                                                                           Univariate                                                                ContractRenewal </vt:lpstr>
      <vt:lpstr>EDA                                                                           Univariate                            CustServCalls                                                  Daymins</vt:lpstr>
      <vt:lpstr>EDA                                                                           Univariate                            OverageFee                                                  RoamMins</vt:lpstr>
      <vt:lpstr>EDA                                                                </vt:lpstr>
      <vt:lpstr>EDA                                                                           Bivariate                                                 Churn Vs DataUsage </vt:lpstr>
      <vt:lpstr>EDA                                                                           Bivariate                                                 Churn Vs ContractRenawl</vt:lpstr>
      <vt:lpstr>EDA                                                                           Bivariate                                                 Churn Vs CustServCall </vt:lpstr>
      <vt:lpstr>EDA                                                                           Bivariate                                                 Churn Vs DayMins </vt:lpstr>
      <vt:lpstr>EDA                                                                           Bivariate                                                 Churn Vs OverageFee </vt:lpstr>
      <vt:lpstr>EDA                                                                           Bivariate                                                 Churn Vs RoamMins </vt:lpstr>
      <vt:lpstr>Feature Engineering</vt:lpstr>
      <vt:lpstr>ML Model {Training}                                             Model  - 1</vt:lpstr>
      <vt:lpstr>ML Model {Training}                                             Model  - 2</vt:lpstr>
      <vt:lpstr>ML Model {Training}                                             Model  - 3</vt:lpstr>
      <vt:lpstr>ML Model {Validation}                                       Final Model </vt:lpstr>
      <vt:lpstr>Final Model  - Logistic Regression</vt:lpstr>
      <vt:lpstr>ROC_AUC Score &amp; ROC Curve                                               </vt:lpstr>
      <vt:lpstr>Optimizing the Model using Precision and Recall Score</vt:lpstr>
      <vt:lpstr>Optimized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636</cp:revision>
  <dcterms:created xsi:type="dcterms:W3CDTF">2023-10-07T09:22:51Z</dcterms:created>
  <dcterms:modified xsi:type="dcterms:W3CDTF">2023-10-07T16:19:27Z</dcterms:modified>
</cp:coreProperties>
</file>