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9" r:id="rId6"/>
    <p:sldId id="268"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F2DD5-F6A2-40DF-965C-6D574CB76884}" v="2052" dt="2023-12-31T19:36:26.432"/>
    <p1510:client id="{DF39DAF2-861F-4D48-8C99-1312FC08BBD5}" v="274" dt="2024-01-02T18:50: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avigaweb.net/2023/05/come-accedere-chatgpt-senza-un-account.html"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345810"/>
            <a:ext cx="6083844" cy="1325563"/>
          </a:xfrm>
        </p:spPr>
        <p:txBody>
          <a:bodyPr vert="horz" lIns="91440" tIns="45720" rIns="91440" bIns="45720" rtlCol="0" anchor="ctr">
            <a:normAutofit/>
          </a:bodyPr>
          <a:lstStyle/>
          <a:p>
            <a:pPr algn="l"/>
            <a:r>
              <a:rPr lang="en-US" sz="2800" b="1" dirty="0"/>
              <a:t>Creating LinkedIn</a:t>
            </a:r>
            <a:r>
              <a:rPr lang="en-US" sz="2800" b="1" kern="1200" dirty="0">
                <a:latin typeface="+mj-lt"/>
                <a:ea typeface="+mj-ea"/>
                <a:cs typeface="+mj-cs"/>
              </a:rPr>
              <a:t> Summary – Using  </a:t>
            </a:r>
            <a:r>
              <a:rPr lang="en-US" sz="2800" b="1" kern="1200" dirty="0">
                <a:solidFill>
                  <a:schemeClr val="accent1">
                    <a:lumMod val="75000"/>
                  </a:schemeClr>
                </a:solidFill>
                <a:latin typeface="+mj-lt"/>
                <a:ea typeface="+mj-ea"/>
                <a:cs typeface="+mj-cs"/>
              </a:rPr>
              <a:t>Prompt Engineering</a:t>
            </a:r>
            <a:r>
              <a:rPr lang="en-US" sz="2800" b="1" kern="1200" dirty="0">
                <a:latin typeface="+mj-lt"/>
                <a:ea typeface="+mj-ea"/>
                <a:cs typeface="+mj-cs"/>
              </a:rPr>
              <a:t> Skills</a:t>
            </a:r>
          </a:p>
        </p:txBody>
      </p:sp>
      <p:sp>
        <p:nvSpPr>
          <p:cNvPr id="3" name="Subtitle 2"/>
          <p:cNvSpPr>
            <a:spLocks noGrp="1"/>
          </p:cNvSpPr>
          <p:nvPr>
            <p:ph type="subTitle" idx="1"/>
          </p:nvPr>
        </p:nvSpPr>
        <p:spPr>
          <a:xfrm>
            <a:off x="838201" y="1825625"/>
            <a:ext cx="5092194" cy="4351338"/>
          </a:xfrm>
        </p:spPr>
        <p:txBody>
          <a:bodyPr vert="horz" lIns="91440" tIns="45720" rIns="91440" bIns="45720" rtlCol="0">
            <a:normAutofit/>
          </a:bodyPr>
          <a:lstStyle/>
          <a:p>
            <a:pPr marL="457200" indent="-228600" algn="l">
              <a:buFont typeface="Arial" panose="020B0604020202020204" pitchFamily="34" charset="0"/>
              <a:buChar char="•"/>
            </a:pPr>
            <a:r>
              <a:rPr lang="en-US"/>
              <a:t>Hello, everyone! I am excited to share with you my newly developed skills in the field of Prompt Engineering.</a:t>
            </a:r>
          </a:p>
          <a:p>
            <a:pPr marL="457200" indent="-228600" algn="l">
              <a:buFont typeface="Arial" panose="020B0604020202020204" pitchFamily="34" charset="0"/>
              <a:buChar char="•"/>
            </a:pPr>
            <a:endParaRPr lang="en-US"/>
          </a:p>
          <a:p>
            <a:pPr marL="457200" indent="-228600" algn="l">
              <a:buFont typeface="Arial" panose="020B0604020202020204" pitchFamily="34" charset="0"/>
              <a:buChar char="•"/>
            </a:pPr>
            <a:r>
              <a:rPr lang="en-US"/>
              <a:t>In this presentation, I will discuss how I utilized these skills to create  my LinkedIn summary using OpenAI Playground.</a:t>
            </a:r>
          </a:p>
          <a:p>
            <a:pPr indent="-228600" algn="l">
              <a:buFont typeface="Arial" panose="020B0604020202020204" pitchFamily="34" charset="0"/>
              <a:buChar char="•"/>
            </a:pPr>
            <a:endParaRPr lang="en-US"/>
          </a:p>
        </p:txBody>
      </p:sp>
      <p:sp>
        <p:nvSpPr>
          <p:cNvPr id="26" name="Oval 2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Free stock photo of image, linkedin, website">
            <a:extLst>
              <a:ext uri="{FF2B5EF4-FFF2-40B4-BE49-F238E27FC236}">
                <a16:creationId xmlns:a16="http://schemas.microsoft.com/office/drawing/2014/main" id="{E041F481-8811-CB20-2712-1CA20EA2106C}"/>
              </a:ext>
            </a:extLst>
          </p:cNvPr>
          <p:cNvPicPr>
            <a:picLocks noChangeAspect="1"/>
          </p:cNvPicPr>
          <p:nvPr/>
        </p:nvPicPr>
        <p:blipFill rotWithShape="1">
          <a:blip r:embed="rId2"/>
          <a:srcRect l="27163" r="3752"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8" name="Arc 2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8" name="Picture 17" descr="Person writing on a notepad">
            <a:extLst>
              <a:ext uri="{FF2B5EF4-FFF2-40B4-BE49-F238E27FC236}">
                <a16:creationId xmlns:a16="http://schemas.microsoft.com/office/drawing/2014/main" id="{770E801E-7502-CB0B-42B3-2274E7AA39C9}"/>
              </a:ext>
            </a:extLst>
          </p:cNvPr>
          <p:cNvPicPr>
            <a:picLocks noChangeAspect="1"/>
          </p:cNvPicPr>
          <p:nvPr/>
        </p:nvPicPr>
        <p:blipFill rotWithShape="1">
          <a:blip r:embed="rId3"/>
          <a:srcRect l="7276" r="3"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30E48C-D396-A139-00B5-F3D4C0CE331C}"/>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9AC9F-AF05-663A-0E28-DBCFB6C74D0E}"/>
              </a:ext>
            </a:extLst>
          </p:cNvPr>
          <p:cNvSpPr>
            <a:spLocks noGrp="1"/>
          </p:cNvSpPr>
          <p:nvPr>
            <p:ph type="ctrTitle"/>
          </p:nvPr>
        </p:nvSpPr>
        <p:spPr>
          <a:xfrm>
            <a:off x="640080" y="4777739"/>
            <a:ext cx="3418990" cy="1412119"/>
          </a:xfrm>
        </p:spPr>
        <p:txBody>
          <a:bodyPr vert="horz" lIns="91440" tIns="45720" rIns="91440" bIns="45720" rtlCol="0" anchor="ctr">
            <a:normAutofit/>
          </a:bodyPr>
          <a:lstStyle/>
          <a:p>
            <a:pPr algn="l"/>
            <a:r>
              <a:rPr lang="en-US" sz="3000" b="1">
                <a:highlight>
                  <a:srgbClr val="FFFF00"/>
                </a:highlight>
              </a:rPr>
              <a:t>Art and Science</a:t>
            </a:r>
            <a:r>
              <a:rPr lang="en-US" sz="3000" b="1"/>
              <a:t> of Prompt Engineering</a:t>
            </a:r>
          </a:p>
        </p:txBody>
      </p:sp>
      <p:pic>
        <p:nvPicPr>
          <p:cNvPr id="4" name="Picture 3">
            <a:extLst>
              <a:ext uri="{FF2B5EF4-FFF2-40B4-BE49-F238E27FC236}">
                <a16:creationId xmlns:a16="http://schemas.microsoft.com/office/drawing/2014/main" id="{0315A451-7FB1-8B29-CA79-32E7F52C86F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4964" b="3819"/>
          <a:stretch/>
        </p:blipFill>
        <p:spPr>
          <a:xfrm>
            <a:off x="20" y="10"/>
            <a:ext cx="12191980" cy="3997704"/>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2"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B7360C-535A-349E-D017-87769C171B51}"/>
              </a:ext>
            </a:extLst>
          </p:cNvPr>
          <p:cNvSpPr>
            <a:spLocks noGrp="1"/>
          </p:cNvSpPr>
          <p:nvPr>
            <p:ph type="subTitle" idx="1"/>
          </p:nvPr>
        </p:nvSpPr>
        <p:spPr>
          <a:xfrm>
            <a:off x="4654294" y="4777739"/>
            <a:ext cx="6897626" cy="1399223"/>
          </a:xfrm>
        </p:spPr>
        <p:txBody>
          <a:bodyPr vert="horz" lIns="91440" tIns="45720" rIns="91440" bIns="45720" rtlCol="0" anchor="ctr">
            <a:normAutofit/>
          </a:bodyPr>
          <a:lstStyle/>
          <a:p>
            <a:pPr marL="457200" indent="-228600" algn="l">
              <a:buFont typeface="Arial" panose="020B0604020202020204" pitchFamily="34" charset="0"/>
              <a:buChar char="•"/>
            </a:pPr>
            <a:r>
              <a:rPr lang="en-US" sz="1500"/>
              <a:t>It is the process of crafting effective prompts that yield desired responses from AI models like ChatGPT.</a:t>
            </a:r>
          </a:p>
          <a:p>
            <a:pPr marL="457200" indent="-228600" algn="l">
              <a:buFont typeface="Arial" panose="020B0604020202020204" pitchFamily="34" charset="0"/>
              <a:buChar char="•"/>
            </a:pPr>
            <a:endParaRPr lang="en-US" sz="1500"/>
          </a:p>
          <a:p>
            <a:pPr marL="457200" indent="-228600" algn="l">
              <a:buFont typeface="Arial" panose="020B0604020202020204" pitchFamily="34" charset="0"/>
              <a:buChar char="•"/>
            </a:pPr>
            <a:r>
              <a:rPr lang="en-US" sz="1500"/>
              <a:t>By understanding how language models work, we can optimize their output by providing well-crafted instructions or questions.</a:t>
            </a:r>
          </a:p>
          <a:p>
            <a:pPr marL="285750" indent="-228600" algn="l">
              <a:buFont typeface="Arial" panose="020B0604020202020204" pitchFamily="34" charset="0"/>
              <a:buChar char="•"/>
            </a:pPr>
            <a:endParaRPr lang="en-US" sz="1500"/>
          </a:p>
          <a:p>
            <a:pPr marL="457200" indent="-228600" algn="l">
              <a:buFont typeface="Arial" panose="020B0604020202020204" pitchFamily="34" charset="0"/>
              <a:buChar char="•"/>
            </a:pPr>
            <a:endParaRPr lang="en-US" sz="1500"/>
          </a:p>
          <a:p>
            <a:pPr indent="-228600" algn="l">
              <a:buFont typeface="Arial" panose="020B0604020202020204" pitchFamily="34" charset="0"/>
              <a:buChar char="•"/>
            </a:pPr>
            <a:endParaRPr lang="en-US" sz="1500"/>
          </a:p>
        </p:txBody>
      </p:sp>
      <p:sp>
        <p:nvSpPr>
          <p:cNvPr id="5" name="TextBox 4">
            <a:extLst>
              <a:ext uri="{FF2B5EF4-FFF2-40B4-BE49-F238E27FC236}">
                <a16:creationId xmlns:a16="http://schemas.microsoft.com/office/drawing/2014/main" id="{8E6C8333-C884-E953-78DF-345AC9690037}"/>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85850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2BC18-B23D-49E9-2142-995AC8138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93788-BAE7-9AC3-9C68-F7D13CEBB913}"/>
              </a:ext>
            </a:extLst>
          </p:cNvPr>
          <p:cNvSpPr>
            <a:spLocks noGrp="1"/>
          </p:cNvSpPr>
          <p:nvPr>
            <p:ph type="ctrTitle"/>
          </p:nvPr>
        </p:nvSpPr>
        <p:spPr>
          <a:xfrm>
            <a:off x="0" y="928"/>
            <a:ext cx="10452339" cy="762959"/>
          </a:xfrm>
          <a:solidFill>
            <a:schemeClr val="bg1">
              <a:lumMod val="95000"/>
            </a:schemeClr>
          </a:solidFill>
        </p:spPr>
        <p:txBody>
          <a:bodyPr vert="horz" lIns="91440" tIns="45720" rIns="91440" bIns="45720" rtlCol="0" anchor="b">
            <a:noAutofit/>
          </a:bodyPr>
          <a:lstStyle/>
          <a:p>
            <a:pPr algn="l"/>
            <a:r>
              <a:rPr lang="en-US" sz="4000" b="1" dirty="0">
                <a:solidFill>
                  <a:schemeClr val="accent1">
                    <a:lumMod val="60000"/>
                    <a:lumOff val="40000"/>
                  </a:schemeClr>
                </a:solidFill>
                <a:highlight>
                  <a:srgbClr val="FFFF00"/>
                </a:highlight>
                <a:cs typeface="Calibri Light"/>
              </a:rPr>
              <a:t>LinkedIn Summary: </a:t>
            </a:r>
            <a:r>
              <a:rPr lang="en-US" sz="4000" b="1" dirty="0">
                <a:solidFill>
                  <a:schemeClr val="accent1">
                    <a:lumMod val="60000"/>
                    <a:lumOff val="40000"/>
                  </a:schemeClr>
                </a:solidFill>
                <a:cs typeface="Calibri Light"/>
              </a:rPr>
              <a:t> Without Prompt Engineering</a:t>
            </a:r>
            <a:endParaRPr lang="en-US" sz="4000" b="1">
              <a:solidFill>
                <a:schemeClr val="accent1">
                  <a:lumMod val="60000"/>
                  <a:lumOff val="40000"/>
                </a:schemeClr>
              </a:solidFill>
              <a:ea typeface="Calibri Light"/>
              <a:cs typeface="Calibri Light"/>
            </a:endParaRPr>
          </a:p>
        </p:txBody>
      </p:sp>
      <p:sp>
        <p:nvSpPr>
          <p:cNvPr id="3" name="Subtitle 2">
            <a:extLst>
              <a:ext uri="{FF2B5EF4-FFF2-40B4-BE49-F238E27FC236}">
                <a16:creationId xmlns:a16="http://schemas.microsoft.com/office/drawing/2014/main" id="{8576A4B8-A59C-78D0-F74D-FE5029A6C59E}"/>
              </a:ext>
            </a:extLst>
          </p:cNvPr>
          <p:cNvSpPr>
            <a:spLocks noGrp="1"/>
          </p:cNvSpPr>
          <p:nvPr>
            <p:ph type="subTitle" idx="1"/>
          </p:nvPr>
        </p:nvSpPr>
        <p:spPr>
          <a:xfrm>
            <a:off x="215661" y="970983"/>
            <a:ext cx="11717545" cy="5365119"/>
          </a:xfrm>
        </p:spPr>
        <p:txBody>
          <a:bodyPr vert="horz" lIns="91440" tIns="45720" rIns="91440" bIns="45720" rtlCol="0" anchor="t">
            <a:noAutofit/>
          </a:bodyPr>
          <a:lstStyle/>
          <a:p>
            <a:pPr algn="just"/>
            <a:r>
              <a:rPr lang="en-US" sz="1600" dirty="0">
                <a:ea typeface="+mn-lt"/>
                <a:cs typeface="+mn-lt"/>
              </a:rPr>
              <a:t>LinkedIn Summary:</a:t>
            </a:r>
            <a:endParaRPr lang="en-US" sz="1600" dirty="0">
              <a:cs typeface="Calibri"/>
            </a:endParaRPr>
          </a:p>
          <a:p>
            <a:pPr algn="just"/>
            <a:endParaRPr lang="en-US" sz="1600" dirty="0">
              <a:cs typeface="Calibri"/>
            </a:endParaRPr>
          </a:p>
          <a:p>
            <a:pPr algn="just"/>
            <a:r>
              <a:rPr lang="en-US" sz="1600" dirty="0">
                <a:ea typeface="+mn-lt"/>
                <a:cs typeface="+mn-lt"/>
              </a:rPr>
              <a:t>With over 5 years of experience in the automobile industry, I am transitioning my career to the AI sector. Armed with a Masters in Vehicle Engineering from the University of Pavia and a </a:t>
            </a:r>
            <a:r>
              <a:rPr lang="en-US" sz="1600" dirty="0" err="1">
                <a:ea typeface="+mn-lt"/>
                <a:cs typeface="+mn-lt"/>
              </a:rPr>
              <a:t>B.Tech</a:t>
            </a:r>
            <a:r>
              <a:rPr lang="en-US" sz="1600" dirty="0">
                <a:ea typeface="+mn-lt"/>
                <a:cs typeface="+mn-lt"/>
              </a:rPr>
              <a:t> from VTU Karnataka, I bring a solid engineering foundation to my professional journey.</a:t>
            </a:r>
            <a:endParaRPr lang="en-US" sz="1600" dirty="0">
              <a:cs typeface="Calibri"/>
            </a:endParaRPr>
          </a:p>
          <a:p>
            <a:pPr algn="just"/>
            <a:endParaRPr lang="en-US" sz="1600" dirty="0">
              <a:cs typeface="Calibri"/>
            </a:endParaRPr>
          </a:p>
          <a:p>
            <a:pPr algn="just"/>
            <a:r>
              <a:rPr lang="en-US" sz="1600" dirty="0">
                <a:ea typeface="+mn-lt"/>
                <a:cs typeface="+mn-lt"/>
              </a:rPr>
              <a:t>Recently completing certifications in Data Science and ML, I am now poised to contribute my skills to the Machine Learning and Data Analytics domain. My background in the automobile industry, coupled with a newfound proficiency in AI technologies, positions me as a versatile professional ready to navigate the challenges of evolving tech landscapes.</a:t>
            </a:r>
            <a:endParaRPr lang="en-US" sz="1600" dirty="0">
              <a:cs typeface="Calibri"/>
            </a:endParaRPr>
          </a:p>
          <a:p>
            <a:pPr algn="just"/>
            <a:endParaRPr lang="en-US" sz="1600" dirty="0">
              <a:cs typeface="Calibri"/>
            </a:endParaRPr>
          </a:p>
          <a:p>
            <a:pPr algn="just"/>
            <a:r>
              <a:rPr lang="en-US" sz="1600" dirty="0">
                <a:ea typeface="+mn-lt"/>
                <a:cs typeface="+mn-lt"/>
              </a:rPr>
              <a:t>Key Highlights:</a:t>
            </a:r>
            <a:endParaRPr lang="en-US" sz="1600" dirty="0">
              <a:cs typeface="Calibri"/>
            </a:endParaRPr>
          </a:p>
          <a:p>
            <a:pPr algn="just"/>
            <a:r>
              <a:rPr lang="en-US" sz="1600" dirty="0">
                <a:ea typeface="+mn-lt"/>
                <a:cs typeface="+mn-lt"/>
              </a:rPr>
              <a:t>- 5+ years of hands-on experience in the Automobile Industry.</a:t>
            </a:r>
            <a:endParaRPr lang="en-US" sz="1600" dirty="0">
              <a:cs typeface="Calibri"/>
            </a:endParaRPr>
          </a:p>
          <a:p>
            <a:pPr algn="just"/>
            <a:r>
              <a:rPr lang="en-US" sz="1600" dirty="0">
                <a:ea typeface="+mn-lt"/>
                <a:cs typeface="+mn-lt"/>
              </a:rPr>
              <a:t>- M.Sc. in Vehicle Engineering from the University of Pavia.</a:t>
            </a:r>
            <a:endParaRPr lang="en-US" sz="1600" dirty="0">
              <a:cs typeface="Calibri"/>
            </a:endParaRPr>
          </a:p>
          <a:p>
            <a:pPr algn="just"/>
            <a:r>
              <a:rPr lang="en-US" sz="1600" dirty="0">
                <a:ea typeface="+mn-lt"/>
                <a:cs typeface="+mn-lt"/>
              </a:rPr>
              <a:t>- </a:t>
            </a:r>
            <a:r>
              <a:rPr lang="en-US" sz="1600" dirty="0" err="1">
                <a:ea typeface="+mn-lt"/>
                <a:cs typeface="+mn-lt"/>
              </a:rPr>
              <a:t>B.Tech</a:t>
            </a:r>
            <a:r>
              <a:rPr lang="en-US" sz="1600" dirty="0">
                <a:ea typeface="+mn-lt"/>
                <a:cs typeface="+mn-lt"/>
              </a:rPr>
              <a:t> from VTU Karnataka.</a:t>
            </a:r>
            <a:endParaRPr lang="en-US" sz="1600" dirty="0">
              <a:cs typeface="Calibri"/>
            </a:endParaRPr>
          </a:p>
          <a:p>
            <a:pPr algn="just"/>
            <a:r>
              <a:rPr lang="en-US" sz="1600" dirty="0">
                <a:ea typeface="+mn-lt"/>
                <a:cs typeface="+mn-lt"/>
              </a:rPr>
              <a:t>- Certified in Data Science and Machine Learning.</a:t>
            </a:r>
            <a:endParaRPr lang="en-US" sz="1600" dirty="0">
              <a:cs typeface="Calibri"/>
            </a:endParaRPr>
          </a:p>
          <a:p>
            <a:pPr algn="just"/>
            <a:endParaRPr lang="en-US" sz="1600" dirty="0">
              <a:cs typeface="Calibri"/>
            </a:endParaRPr>
          </a:p>
          <a:p>
            <a:pPr algn="just"/>
            <a:r>
              <a:rPr lang="en-US" sz="1600" dirty="0">
                <a:ea typeface="+mn-lt"/>
                <a:cs typeface="+mn-lt"/>
              </a:rPr>
              <a:t>As I seek new opportunities, I am eager to bring my problem-solving skills and commitment to continuous learning to a team focused on the innovative advancements in AI. Let's connect to explore potential collaborations and share insights in this exciting field.</a:t>
            </a:r>
            <a:endParaRPr lang="en-US" sz="1600" dirty="0"/>
          </a:p>
          <a:p>
            <a:pPr marL="285750" indent="-285750" algn="l">
              <a:buFont typeface="Wingdings" panose="020B0604020202020204" pitchFamily="34" charset="0"/>
              <a:buChar char="v"/>
            </a:pPr>
            <a:endParaRPr lang="en-US" sz="2800" dirty="0">
              <a:solidFill>
                <a:srgbClr val="000000"/>
              </a:solidFill>
              <a:cs typeface="Calibri"/>
            </a:endParaRPr>
          </a:p>
          <a:p>
            <a:pPr marL="457200" indent="-457200" algn="just">
              <a:buFont typeface="Wingdings" panose="020B0604020202020204" pitchFamily="34" charset="0"/>
              <a:buChar char="v"/>
            </a:pPr>
            <a:endParaRPr lang="en-US" sz="3200" dirty="0">
              <a:solidFill>
                <a:schemeClr val="bg2">
                  <a:lumMod val="50000"/>
                </a:schemeClr>
              </a:solidFill>
              <a:cs typeface="Calibri"/>
            </a:endParaRPr>
          </a:p>
          <a:p>
            <a:endParaRPr lang="en-US" dirty="0">
              <a:cs typeface="Calibri"/>
            </a:endParaRPr>
          </a:p>
        </p:txBody>
      </p:sp>
    </p:spTree>
    <p:extLst>
      <p:ext uri="{BB962C8B-B14F-4D97-AF65-F5344CB8AC3E}">
        <p14:creationId xmlns:p14="http://schemas.microsoft.com/office/powerpoint/2010/main" val="293931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81C1-A10F-16B5-32D3-BA87A956E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42FD1-A1A0-3462-48E5-DC995D9258FF}"/>
              </a:ext>
            </a:extLst>
          </p:cNvPr>
          <p:cNvSpPr>
            <a:spLocks noGrp="1"/>
          </p:cNvSpPr>
          <p:nvPr>
            <p:ph type="ctrTitle"/>
          </p:nvPr>
        </p:nvSpPr>
        <p:spPr>
          <a:xfrm>
            <a:off x="0" y="928"/>
            <a:ext cx="10452339" cy="762959"/>
          </a:xfrm>
          <a:solidFill>
            <a:schemeClr val="bg1">
              <a:lumMod val="95000"/>
            </a:schemeClr>
          </a:solidFill>
        </p:spPr>
        <p:txBody>
          <a:bodyPr vert="horz" lIns="91440" tIns="45720" rIns="91440" bIns="45720" rtlCol="0" anchor="b">
            <a:noAutofit/>
          </a:bodyPr>
          <a:lstStyle/>
          <a:p>
            <a:pPr algn="l"/>
            <a:r>
              <a:rPr lang="en-US" sz="4000" b="1" dirty="0">
                <a:solidFill>
                  <a:schemeClr val="accent1">
                    <a:lumMod val="60000"/>
                    <a:lumOff val="40000"/>
                  </a:schemeClr>
                </a:solidFill>
                <a:highlight>
                  <a:srgbClr val="FFFF00"/>
                </a:highlight>
                <a:cs typeface="Calibri Light"/>
              </a:rPr>
              <a:t>LinkedIn Summary: </a:t>
            </a:r>
            <a:r>
              <a:rPr lang="en-US" sz="4000" b="1" dirty="0">
                <a:solidFill>
                  <a:schemeClr val="accent1">
                    <a:lumMod val="60000"/>
                    <a:lumOff val="40000"/>
                  </a:schemeClr>
                </a:solidFill>
                <a:cs typeface="Calibri Light"/>
              </a:rPr>
              <a:t> My Approach</a:t>
            </a:r>
            <a:endParaRPr lang="en-US" sz="4000" b="1">
              <a:solidFill>
                <a:schemeClr val="accent1">
                  <a:lumMod val="60000"/>
                  <a:lumOff val="40000"/>
                </a:schemeClr>
              </a:solidFill>
              <a:cs typeface="Calibri Light"/>
            </a:endParaRPr>
          </a:p>
        </p:txBody>
      </p:sp>
      <p:sp>
        <p:nvSpPr>
          <p:cNvPr id="3" name="Subtitle 2">
            <a:extLst>
              <a:ext uri="{FF2B5EF4-FFF2-40B4-BE49-F238E27FC236}">
                <a16:creationId xmlns:a16="http://schemas.microsoft.com/office/drawing/2014/main" id="{46368386-ED03-F411-0F67-1AD3C362EB06}"/>
              </a:ext>
            </a:extLst>
          </p:cNvPr>
          <p:cNvSpPr>
            <a:spLocks noGrp="1"/>
          </p:cNvSpPr>
          <p:nvPr>
            <p:ph type="subTitle" idx="1"/>
          </p:nvPr>
        </p:nvSpPr>
        <p:spPr>
          <a:xfrm>
            <a:off x="86265" y="855964"/>
            <a:ext cx="12019469" cy="5767685"/>
          </a:xfrm>
        </p:spPr>
        <p:txBody>
          <a:bodyPr vert="horz" lIns="91440" tIns="45720" rIns="91440" bIns="45720" rtlCol="0" anchor="t">
            <a:noAutofit/>
          </a:bodyPr>
          <a:lstStyle/>
          <a:p>
            <a:pPr marL="285750" indent="-285750" algn="l">
              <a:buChar char="•"/>
            </a:pPr>
            <a:r>
              <a:rPr lang="en-US" sz="1800" dirty="0">
                <a:cs typeface="Calibri"/>
              </a:rPr>
              <a:t>I have utilized </a:t>
            </a:r>
            <a:r>
              <a:rPr lang="en-US" sz="1800" b="1" dirty="0">
                <a:cs typeface="Calibri"/>
              </a:rPr>
              <a:t>OpenAI Playground</a:t>
            </a:r>
            <a:r>
              <a:rPr lang="en-US" sz="1800" dirty="0">
                <a:cs typeface="Calibri"/>
              </a:rPr>
              <a:t> to complete this Project, as it  provides an excellent platform for experimenting with prompt engineering techniques. </a:t>
            </a:r>
            <a:endParaRPr lang="en-US" sz="1800" dirty="0">
              <a:ea typeface="Calibri"/>
              <a:cs typeface="Calibri"/>
            </a:endParaRPr>
          </a:p>
          <a:p>
            <a:pPr marL="285750" indent="-285750" algn="l">
              <a:buChar char="•"/>
            </a:pPr>
            <a:r>
              <a:rPr lang="en-US" sz="1800" dirty="0">
                <a:cs typeface="Calibri"/>
              </a:rPr>
              <a:t>I have designing  a  </a:t>
            </a:r>
            <a:r>
              <a:rPr lang="en-US" sz="1800" b="1">
                <a:cs typeface="Calibri"/>
              </a:rPr>
              <a:t>Discrete Prompt</a:t>
            </a:r>
            <a:r>
              <a:rPr lang="en-US" sz="1800">
                <a:cs typeface="Calibri"/>
              </a:rPr>
              <a:t>  for obtaining Expected Response.</a:t>
            </a:r>
            <a:endParaRPr lang="en-US" sz="1800">
              <a:ea typeface="Calibri"/>
              <a:cs typeface="Calibri"/>
            </a:endParaRPr>
          </a:p>
          <a:p>
            <a:pPr marL="285750" indent="-285750" algn="l">
              <a:buChar char="•"/>
            </a:pPr>
            <a:r>
              <a:rPr lang="en-US" sz="1800" dirty="0">
                <a:cs typeface="Calibri"/>
              </a:rPr>
              <a:t>To create an engaging LinkedIn summary, it was crucial to craft prompts that would elicit relevant information about myself, </a:t>
            </a:r>
            <a:r>
              <a:rPr lang="en-US" sz="1800">
                <a:cs typeface="Calibri"/>
              </a:rPr>
              <a:t>so by formulating specific questions or instructions in a structured manner (Utilizing Variables, Contexts, Delimiters, </a:t>
            </a:r>
            <a:r>
              <a:rPr lang="en-US" sz="1800" dirty="0">
                <a:cs typeface="Calibri"/>
              </a:rPr>
              <a:t>Indentations), I could guide ChatGPT towards generating appropriate content.</a:t>
            </a:r>
            <a:endParaRPr lang="en-US" sz="1800">
              <a:ea typeface="Calibri"/>
              <a:cs typeface="Calibri" panose="020F0502020204030204"/>
            </a:endParaRPr>
          </a:p>
          <a:p>
            <a:pPr marL="285750" indent="-285750" algn="just">
              <a:buChar char="•"/>
            </a:pPr>
            <a:r>
              <a:rPr lang="en-US" sz="1800" dirty="0">
                <a:cs typeface="Calibri"/>
              </a:rPr>
              <a:t>Defined following Variables inside the Discrete Prompt  to give clear instruction to generate response as pe my expectation. </a:t>
            </a:r>
            <a:endParaRPr lang="en-US" sz="1800" dirty="0">
              <a:ea typeface="Calibri"/>
              <a:cs typeface="Calibri"/>
            </a:endParaRPr>
          </a:p>
          <a:p>
            <a:pPr marL="457200" indent="-457200" algn="just">
              <a:buChar char="•"/>
            </a:pPr>
            <a:r>
              <a:rPr lang="en-US" sz="2800" b="1" dirty="0">
                <a:solidFill>
                  <a:schemeClr val="bg1"/>
                </a:solidFill>
                <a:highlight>
                  <a:srgbClr val="FF0000"/>
                </a:highlight>
                <a:cs typeface="Calibri"/>
              </a:rPr>
              <a:t>Role</a:t>
            </a:r>
            <a:r>
              <a:rPr lang="en-US" sz="2800" dirty="0">
                <a:solidFill>
                  <a:schemeClr val="bg1"/>
                </a:solidFill>
                <a:highlight>
                  <a:srgbClr val="FF0000"/>
                </a:highlight>
                <a:cs typeface="Calibri"/>
              </a:rPr>
              <a:t>:</a:t>
            </a:r>
            <a:r>
              <a:rPr lang="en-US" sz="2800" dirty="0">
                <a:cs typeface="Calibri"/>
              </a:rPr>
              <a:t>  </a:t>
            </a:r>
            <a:r>
              <a:rPr lang="en-US" sz="2000" dirty="0">
                <a:cs typeface="Calibri"/>
              </a:rPr>
              <a:t>'This Variable Assigns specific role to Machine to perform Specific Task'</a:t>
            </a:r>
            <a:endParaRPr lang="en-US" sz="2000">
              <a:ea typeface="Calibri"/>
              <a:cs typeface="Calibri"/>
            </a:endParaRPr>
          </a:p>
          <a:p>
            <a:pPr marL="457200" indent="-457200" algn="just">
              <a:buChar char="•"/>
            </a:pPr>
            <a:r>
              <a:rPr lang="en-US" sz="2800" b="1" dirty="0">
                <a:solidFill>
                  <a:schemeClr val="bg1"/>
                </a:solidFill>
                <a:highlight>
                  <a:srgbClr val="FF0000"/>
                </a:highlight>
                <a:cs typeface="Calibri"/>
              </a:rPr>
              <a:t>Context</a:t>
            </a:r>
            <a:r>
              <a:rPr lang="en-US" sz="2800" dirty="0">
                <a:solidFill>
                  <a:schemeClr val="bg1"/>
                </a:solidFill>
                <a:highlight>
                  <a:srgbClr val="FF0000"/>
                </a:highlight>
                <a:cs typeface="Calibri"/>
              </a:rPr>
              <a:t>:</a:t>
            </a:r>
            <a:r>
              <a:rPr lang="en-US" dirty="0">
                <a:cs typeface="Calibri"/>
              </a:rPr>
              <a:t> </a:t>
            </a:r>
            <a:r>
              <a:rPr lang="en-US" sz="2000" dirty="0">
                <a:cs typeface="Calibri"/>
              </a:rPr>
              <a:t>'This Variable gives information to the AI about the exact expectations from AI' </a:t>
            </a:r>
            <a:endParaRPr lang="en-US" sz="2000">
              <a:ea typeface="Calibri"/>
              <a:cs typeface="Calibri"/>
            </a:endParaRPr>
          </a:p>
          <a:p>
            <a:pPr marL="457200" indent="-457200" algn="just">
              <a:buChar char="•"/>
            </a:pPr>
            <a:r>
              <a:rPr lang="en-US" sz="2800" b="1" dirty="0">
                <a:solidFill>
                  <a:schemeClr val="bg1"/>
                </a:solidFill>
                <a:highlight>
                  <a:srgbClr val="FF0000"/>
                </a:highlight>
                <a:cs typeface="Calibri"/>
              </a:rPr>
              <a:t>Requirements / Clarification</a:t>
            </a:r>
            <a:r>
              <a:rPr lang="en-US" sz="2800" dirty="0">
                <a:solidFill>
                  <a:schemeClr val="bg1"/>
                </a:solidFill>
                <a:highlight>
                  <a:srgbClr val="FF0000"/>
                </a:highlight>
                <a:cs typeface="Calibri"/>
              </a:rPr>
              <a:t>:</a:t>
            </a:r>
            <a:r>
              <a:rPr lang="en-US" sz="2800" dirty="0">
                <a:cs typeface="Calibri"/>
              </a:rPr>
              <a:t> </a:t>
            </a:r>
            <a:r>
              <a:rPr lang="en-US" sz="2000" dirty="0">
                <a:cs typeface="Calibri"/>
              </a:rPr>
              <a:t>'In this variable I have explicitly provided my requirements in Response'</a:t>
            </a:r>
            <a:endParaRPr lang="en-US" sz="2000">
              <a:ea typeface="Calibri"/>
              <a:cs typeface="Calibri"/>
            </a:endParaRPr>
          </a:p>
          <a:p>
            <a:pPr marL="457200" indent="-457200" algn="just">
              <a:buChar char="•"/>
            </a:pPr>
            <a:r>
              <a:rPr lang="en-US" sz="2800" b="1" dirty="0">
                <a:solidFill>
                  <a:schemeClr val="bg1"/>
                </a:solidFill>
                <a:highlight>
                  <a:srgbClr val="FF0000"/>
                </a:highlight>
                <a:cs typeface="Calibri"/>
              </a:rPr>
              <a:t>Details</a:t>
            </a:r>
            <a:r>
              <a:rPr lang="en-US" sz="2800" dirty="0">
                <a:solidFill>
                  <a:schemeClr val="bg1"/>
                </a:solidFill>
                <a:highlight>
                  <a:srgbClr val="FF0000"/>
                </a:highlight>
                <a:cs typeface="Calibri"/>
              </a:rPr>
              <a:t>:</a:t>
            </a:r>
            <a:r>
              <a:rPr lang="en-US" sz="2800" dirty="0">
                <a:cs typeface="Calibri"/>
              </a:rPr>
              <a:t> </a:t>
            </a:r>
            <a:r>
              <a:rPr lang="en-US" sz="2000" dirty="0">
                <a:cs typeface="Calibri"/>
              </a:rPr>
              <a:t>'Here details being provided which I wanted to be incorporated in my response'</a:t>
            </a:r>
            <a:endParaRPr lang="en-US" sz="2000">
              <a:ea typeface="Calibri"/>
              <a:cs typeface="Calibri"/>
            </a:endParaRPr>
          </a:p>
          <a:p>
            <a:pPr marL="457200" indent="-457200" algn="just">
              <a:buChar char="•"/>
            </a:pPr>
            <a:r>
              <a:rPr lang="en-US" sz="2800" b="1" dirty="0">
                <a:solidFill>
                  <a:schemeClr val="bg1"/>
                </a:solidFill>
                <a:highlight>
                  <a:srgbClr val="FF0000"/>
                </a:highlight>
                <a:cs typeface="Calibri"/>
              </a:rPr>
              <a:t>Prompt</a:t>
            </a:r>
            <a:r>
              <a:rPr lang="en-US" sz="2800" dirty="0">
                <a:solidFill>
                  <a:schemeClr val="bg1"/>
                </a:solidFill>
                <a:highlight>
                  <a:srgbClr val="FF0000"/>
                </a:highlight>
                <a:cs typeface="Calibri"/>
              </a:rPr>
              <a:t>:</a:t>
            </a:r>
            <a:r>
              <a:rPr lang="en-US" dirty="0">
                <a:solidFill>
                  <a:srgbClr val="000000"/>
                </a:solidFill>
                <a:cs typeface="Calibri"/>
              </a:rPr>
              <a:t> '</a:t>
            </a:r>
            <a:r>
              <a:rPr lang="en-US" sz="2000" dirty="0">
                <a:solidFill>
                  <a:srgbClr val="000000"/>
                </a:solidFill>
                <a:cs typeface="Calibri"/>
              </a:rPr>
              <a:t>Given</a:t>
            </a:r>
            <a:r>
              <a:rPr lang="en-US" sz="2000" dirty="0">
                <a:cs typeface="Calibri"/>
              </a:rPr>
              <a:t> clear Instruction how Machine will utilize the provided information and how it should return </a:t>
            </a:r>
            <a:r>
              <a:rPr lang="en-US" sz="2000">
                <a:cs typeface="Calibri"/>
              </a:rPr>
              <a:t>the output.'</a:t>
            </a:r>
            <a:endParaRPr lang="en-US" sz="2000">
              <a:ea typeface="Calibri"/>
              <a:cs typeface="Calibri"/>
            </a:endParaRPr>
          </a:p>
          <a:p>
            <a:pPr marL="342900" indent="-342900" algn="just">
              <a:buChar char="•"/>
            </a:pPr>
            <a:r>
              <a:rPr lang="en-US" sz="2000" dirty="0">
                <a:solidFill>
                  <a:srgbClr val="000000"/>
                </a:solidFill>
                <a:ea typeface="Calibri"/>
                <a:cs typeface="Calibri"/>
              </a:rPr>
              <a:t>At the end, have performed Response</a:t>
            </a:r>
            <a:r>
              <a:rPr lang="en-US" sz="2000">
                <a:solidFill>
                  <a:srgbClr val="000000"/>
                </a:solidFill>
                <a:ea typeface="Calibri"/>
                <a:cs typeface="Calibri"/>
              </a:rPr>
              <a:t> Analysis and Hyperparameters tunning to get the expected response.</a:t>
            </a:r>
          </a:p>
          <a:p>
            <a:pPr marL="285750" indent="-285750" algn="l">
              <a:buFont typeface="Arial" panose="020B0604020202020204" pitchFamily="34" charset="0"/>
              <a:buChar char="•"/>
            </a:pPr>
            <a:endParaRPr lang="en-US" sz="2800" dirty="0">
              <a:solidFill>
                <a:srgbClr val="000000"/>
              </a:solidFill>
              <a:ea typeface="Calibri"/>
              <a:cs typeface="Calibri"/>
            </a:endParaRPr>
          </a:p>
          <a:p>
            <a:pPr marL="457200" indent="-457200" algn="just">
              <a:buChar char="•"/>
            </a:pPr>
            <a:endParaRPr lang="en-US" sz="3200" dirty="0">
              <a:solidFill>
                <a:srgbClr val="767171"/>
              </a:solidFill>
              <a:ea typeface="Calibri" panose="020F0502020204030204"/>
              <a:cs typeface="Calibri"/>
            </a:endParaRPr>
          </a:p>
          <a:p>
            <a:endParaRPr lang="en-US" dirty="0">
              <a:solidFill>
                <a:srgbClr val="000000"/>
              </a:solidFill>
              <a:ea typeface="Calibri" panose="020F0502020204030204"/>
              <a:cs typeface="Calibri"/>
            </a:endParaRPr>
          </a:p>
        </p:txBody>
      </p:sp>
    </p:spTree>
    <p:extLst>
      <p:ext uri="{BB962C8B-B14F-4D97-AF65-F5344CB8AC3E}">
        <p14:creationId xmlns:p14="http://schemas.microsoft.com/office/powerpoint/2010/main" val="142782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446F4-07F3-B44E-7414-FAD24E03D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7C665-806A-B7B5-4457-40331AFB3F70}"/>
              </a:ext>
            </a:extLst>
          </p:cNvPr>
          <p:cNvSpPr>
            <a:spLocks noGrp="1"/>
          </p:cNvSpPr>
          <p:nvPr>
            <p:ph type="ctrTitle"/>
          </p:nvPr>
        </p:nvSpPr>
        <p:spPr>
          <a:xfrm>
            <a:off x="0" y="928"/>
            <a:ext cx="10452339" cy="762959"/>
          </a:xfrm>
          <a:solidFill>
            <a:schemeClr val="bg1">
              <a:lumMod val="95000"/>
            </a:schemeClr>
          </a:solidFill>
        </p:spPr>
        <p:txBody>
          <a:bodyPr vert="horz" lIns="91440" tIns="45720" rIns="91440" bIns="45720" rtlCol="0" anchor="b">
            <a:noAutofit/>
          </a:bodyPr>
          <a:lstStyle/>
          <a:p>
            <a:pPr algn="l"/>
            <a:r>
              <a:rPr lang="en-US" sz="4000" b="1" dirty="0">
                <a:solidFill>
                  <a:schemeClr val="accent1">
                    <a:lumMod val="60000"/>
                    <a:lumOff val="40000"/>
                  </a:schemeClr>
                </a:solidFill>
                <a:highlight>
                  <a:srgbClr val="FFFF00"/>
                </a:highlight>
                <a:cs typeface="Calibri Light"/>
              </a:rPr>
              <a:t>LinkedIn Summary: </a:t>
            </a:r>
            <a:r>
              <a:rPr lang="en-US" sz="4000" b="1" dirty="0">
                <a:solidFill>
                  <a:schemeClr val="accent1">
                    <a:lumMod val="60000"/>
                    <a:lumOff val="40000"/>
                  </a:schemeClr>
                </a:solidFill>
                <a:cs typeface="Calibri Light"/>
              </a:rPr>
              <a:t> </a:t>
            </a:r>
            <a:r>
              <a:rPr lang="en-US" sz="4000" b="1" dirty="0">
                <a:solidFill>
                  <a:schemeClr val="accent2">
                    <a:lumMod val="50000"/>
                  </a:schemeClr>
                </a:solidFill>
                <a:cs typeface="Calibri Light"/>
              </a:rPr>
              <a:t>Discrete Prompt</a:t>
            </a:r>
          </a:p>
        </p:txBody>
      </p:sp>
      <p:sp>
        <p:nvSpPr>
          <p:cNvPr id="3" name="Subtitle 2">
            <a:extLst>
              <a:ext uri="{FF2B5EF4-FFF2-40B4-BE49-F238E27FC236}">
                <a16:creationId xmlns:a16="http://schemas.microsoft.com/office/drawing/2014/main" id="{7DD7C044-9FEE-2D0B-86FA-C4FDF6F804E6}"/>
              </a:ext>
            </a:extLst>
          </p:cNvPr>
          <p:cNvSpPr>
            <a:spLocks noGrp="1"/>
          </p:cNvSpPr>
          <p:nvPr>
            <p:ph type="subTitle" idx="1"/>
          </p:nvPr>
        </p:nvSpPr>
        <p:spPr>
          <a:xfrm>
            <a:off x="71888" y="769700"/>
            <a:ext cx="12033846" cy="5868326"/>
          </a:xfrm>
        </p:spPr>
        <p:txBody>
          <a:bodyPr vert="horz" lIns="91440" tIns="45720" rIns="91440" bIns="45720" rtlCol="0" anchor="t">
            <a:noAutofit/>
          </a:bodyPr>
          <a:lstStyle/>
          <a:p>
            <a:pPr algn="l"/>
            <a:r>
              <a:rPr lang="en-US" sz="1400" b="1" dirty="0">
                <a:ea typeface="+mn-lt"/>
                <a:cs typeface="+mn-lt"/>
              </a:rPr>
              <a:t>Role:</a:t>
            </a:r>
            <a:r>
              <a:rPr lang="en-US" sz="1400" dirty="0">
                <a:solidFill>
                  <a:srgbClr val="000000"/>
                </a:solidFill>
                <a:ea typeface="+mn-lt"/>
                <a:cs typeface="+mn-lt"/>
              </a:rPr>
              <a:t> You are a professional LinkedIn Summary Creator, having all the required knowledge and skills to perform this task. </a:t>
            </a:r>
            <a:endParaRPr lang="en-US"/>
          </a:p>
          <a:p>
            <a:pPr algn="l"/>
            <a:r>
              <a:rPr lang="en-US" sz="1400" b="1" dirty="0">
                <a:ea typeface="+mn-lt"/>
                <a:cs typeface="+mn-lt"/>
              </a:rPr>
              <a:t>Context:</a:t>
            </a:r>
            <a:r>
              <a:rPr lang="en-US" sz="1400" dirty="0">
                <a:solidFill>
                  <a:srgbClr val="000000"/>
                </a:solidFill>
                <a:ea typeface="+mn-lt"/>
                <a:cs typeface="+mn-lt"/>
              </a:rPr>
              <a:t> I require a LinkedIn summary made for my specific industry. This summary should grasp the attention of anyone who visits my LinkedIn profile. Focus on attracting the attention of  hiring manager and anyone who is hiring  in the  AI Industry (Machine Learning, Deep Learning and  Data Analytics). </a:t>
            </a:r>
            <a:endParaRPr lang="en-US" dirty="0"/>
          </a:p>
          <a:p>
            <a:pPr algn="l"/>
            <a:r>
              <a:rPr lang="en-US" sz="1400" b="1" dirty="0">
                <a:ea typeface="+mn-lt"/>
                <a:cs typeface="+mn-lt"/>
              </a:rPr>
              <a:t>Prompt:</a:t>
            </a:r>
            <a:r>
              <a:rPr lang="en-US" sz="1400" dirty="0">
                <a:solidFill>
                  <a:srgbClr val="000000"/>
                </a:solidFill>
                <a:ea typeface="+mn-lt"/>
                <a:cs typeface="+mn-lt"/>
              </a:rPr>
              <a:t> Write a LinkedIn summary for me that showcases all of my best skills, attributes and characteristics highlighted in the relevant variables below. Pay close attention and adhere strictly to the clarifications below: </a:t>
            </a:r>
            <a:endParaRPr lang="en-US"/>
          </a:p>
          <a:p>
            <a:pPr algn="l"/>
            <a:r>
              <a:rPr lang="en-US" sz="1400" b="1" dirty="0">
                <a:solidFill>
                  <a:srgbClr val="000000"/>
                </a:solidFill>
                <a:ea typeface="+mn-lt"/>
                <a:cs typeface="+mn-lt"/>
              </a:rPr>
              <a:t>Clarifications:</a:t>
            </a:r>
            <a:r>
              <a:rPr lang="en-US" sz="1400" dirty="0">
                <a:solidFill>
                  <a:srgbClr val="000000"/>
                </a:solidFill>
                <a:ea typeface="+mn-lt"/>
                <a:cs typeface="+mn-lt"/>
              </a:rPr>
              <a:t> </a:t>
            </a:r>
            <a:endParaRPr lang="en-US" dirty="0"/>
          </a:p>
          <a:p>
            <a:pPr algn="l"/>
            <a:r>
              <a:rPr lang="en-US" sz="1400" dirty="0">
                <a:solidFill>
                  <a:srgbClr val="000000"/>
                </a:solidFill>
                <a:ea typeface="+mn-lt"/>
                <a:cs typeface="+mn-lt"/>
              </a:rPr>
              <a:t>1. Write the summary in first person. </a:t>
            </a:r>
            <a:endParaRPr lang="en-US" dirty="0"/>
          </a:p>
          <a:p>
            <a:pPr algn="l"/>
            <a:r>
              <a:rPr lang="en-US" sz="1400" dirty="0">
                <a:solidFill>
                  <a:srgbClr val="000000"/>
                </a:solidFill>
                <a:ea typeface="+mn-lt"/>
                <a:cs typeface="+mn-lt"/>
              </a:rPr>
              <a:t>2. Utilize professional diction. </a:t>
            </a:r>
            <a:endParaRPr lang="en-US">
              <a:solidFill>
                <a:srgbClr val="000000"/>
              </a:solidFill>
              <a:ea typeface="+mn-lt"/>
              <a:cs typeface="+mn-lt"/>
            </a:endParaRPr>
          </a:p>
          <a:p>
            <a:pPr algn="l"/>
            <a:r>
              <a:rPr lang="en-US" sz="1400" dirty="0">
                <a:solidFill>
                  <a:srgbClr val="000000"/>
                </a:solidFill>
                <a:ea typeface="+mn-lt"/>
                <a:cs typeface="+mn-lt"/>
              </a:rPr>
              <a:t>3. Ensure a formal register and friendly tone. </a:t>
            </a:r>
            <a:endParaRPr lang="en-US"/>
          </a:p>
          <a:p>
            <a:pPr algn="l"/>
            <a:r>
              <a:rPr lang="en-US" sz="1400" dirty="0">
                <a:solidFill>
                  <a:srgbClr val="000000"/>
                </a:solidFill>
                <a:ea typeface="+mn-lt"/>
                <a:cs typeface="+mn-lt"/>
              </a:rPr>
              <a:t>4. Do not make any information up pertaining to me. </a:t>
            </a:r>
            <a:endParaRPr lang="en-US"/>
          </a:p>
          <a:p>
            <a:pPr algn="l"/>
            <a:r>
              <a:rPr lang="en-US" sz="1400" dirty="0">
                <a:solidFill>
                  <a:srgbClr val="000000"/>
                </a:solidFill>
                <a:ea typeface="+mn-lt"/>
                <a:cs typeface="+mn-lt"/>
              </a:rPr>
              <a:t>5. Avoid emotive language. </a:t>
            </a:r>
            <a:endParaRPr lang="en-US"/>
          </a:p>
          <a:p>
            <a:pPr algn="l"/>
            <a:r>
              <a:rPr lang="en-US" sz="1400" dirty="0">
                <a:solidFill>
                  <a:srgbClr val="000000"/>
                </a:solidFill>
                <a:ea typeface="+mn-lt"/>
                <a:cs typeface="+mn-lt"/>
              </a:rPr>
              <a:t>6. Use Emojis and Hashtags </a:t>
            </a:r>
            <a:endParaRPr lang="en-US"/>
          </a:p>
          <a:p>
            <a:pPr algn="l"/>
            <a:r>
              <a:rPr lang="en-US" sz="1400" b="1" dirty="0">
                <a:ea typeface="+mn-lt"/>
                <a:cs typeface="+mn-lt"/>
              </a:rPr>
              <a:t>Details:</a:t>
            </a:r>
            <a:r>
              <a:rPr lang="en-US" sz="1400" dirty="0">
                <a:solidFill>
                  <a:srgbClr val="000000"/>
                </a:solidFill>
                <a:ea typeface="+mn-lt"/>
                <a:cs typeface="+mn-lt"/>
              </a:rPr>
              <a:t> </a:t>
            </a:r>
            <a:endParaRPr lang="en-US" dirty="0"/>
          </a:p>
          <a:p>
            <a:pPr algn="l"/>
            <a:r>
              <a:rPr lang="en-US" sz="1400" dirty="0">
                <a:solidFill>
                  <a:srgbClr val="000000"/>
                </a:solidFill>
                <a:ea typeface="+mn-lt"/>
                <a:cs typeface="+mn-lt"/>
              </a:rPr>
              <a:t>1. Previous Industry: Automobile Industry with 5+ years of experience in Pirelli </a:t>
            </a:r>
            <a:r>
              <a:rPr lang="en-US" sz="1400" dirty="0" err="1">
                <a:solidFill>
                  <a:srgbClr val="000000"/>
                </a:solidFill>
                <a:ea typeface="+mn-lt"/>
                <a:cs typeface="+mn-lt"/>
              </a:rPr>
              <a:t>SpA</a:t>
            </a:r>
            <a:r>
              <a:rPr lang="en-US" sz="1400" dirty="0">
                <a:solidFill>
                  <a:srgbClr val="000000"/>
                </a:solidFill>
                <a:ea typeface="+mn-lt"/>
                <a:cs typeface="+mn-lt"/>
              </a:rPr>
              <a:t> as Vehicle Dynamics Engineer </a:t>
            </a:r>
            <a:endParaRPr lang="en-US"/>
          </a:p>
          <a:p>
            <a:pPr algn="l"/>
            <a:r>
              <a:rPr lang="en-US" sz="1400" dirty="0">
                <a:solidFill>
                  <a:srgbClr val="000000"/>
                </a:solidFill>
                <a:ea typeface="+mn-lt"/>
                <a:cs typeface="+mn-lt"/>
              </a:rPr>
              <a:t>2. Switching Industry: AI (Machine Learning, Deep Learning, Data Analytics) </a:t>
            </a:r>
            <a:endParaRPr lang="en-US"/>
          </a:p>
          <a:p>
            <a:pPr algn="l"/>
            <a:r>
              <a:rPr lang="en-US" sz="1400" dirty="0">
                <a:solidFill>
                  <a:srgbClr val="000000"/>
                </a:solidFill>
                <a:ea typeface="+mn-lt"/>
                <a:cs typeface="+mn-lt"/>
              </a:rPr>
              <a:t>3. Education: </a:t>
            </a:r>
            <a:r>
              <a:rPr lang="en-US" sz="1400" dirty="0" err="1">
                <a:solidFill>
                  <a:srgbClr val="000000"/>
                </a:solidFill>
                <a:ea typeface="+mn-lt"/>
                <a:cs typeface="+mn-lt"/>
              </a:rPr>
              <a:t>M.Sc</a:t>
            </a:r>
            <a:r>
              <a:rPr lang="en-US" sz="1400" dirty="0">
                <a:solidFill>
                  <a:srgbClr val="000000"/>
                </a:solidFill>
                <a:ea typeface="+mn-lt"/>
                <a:cs typeface="+mn-lt"/>
              </a:rPr>
              <a:t> in Vehicle Engineering from </a:t>
            </a:r>
            <a:r>
              <a:rPr lang="en-US" sz="1400" dirty="0" err="1">
                <a:solidFill>
                  <a:srgbClr val="000000"/>
                </a:solidFill>
                <a:ea typeface="+mn-lt"/>
                <a:cs typeface="+mn-lt"/>
              </a:rPr>
              <a:t>Universita</a:t>
            </a:r>
            <a:r>
              <a:rPr lang="en-US" sz="1400" dirty="0">
                <a:solidFill>
                  <a:srgbClr val="000000"/>
                </a:solidFill>
                <a:ea typeface="+mn-lt"/>
                <a:cs typeface="+mn-lt"/>
              </a:rPr>
              <a:t> di Pavia (Italy), </a:t>
            </a:r>
            <a:r>
              <a:rPr lang="en-US" sz="1400" dirty="0" err="1">
                <a:solidFill>
                  <a:srgbClr val="000000"/>
                </a:solidFill>
                <a:ea typeface="+mn-lt"/>
                <a:cs typeface="+mn-lt"/>
              </a:rPr>
              <a:t>B.Tech</a:t>
            </a:r>
            <a:r>
              <a:rPr lang="en-US" sz="1400" dirty="0">
                <a:solidFill>
                  <a:srgbClr val="000000"/>
                </a:solidFill>
                <a:ea typeface="+mn-lt"/>
                <a:cs typeface="+mn-lt"/>
              </a:rPr>
              <a:t> in Mechanical Engineering from VTU (Karnataka) </a:t>
            </a:r>
            <a:endParaRPr lang="en-US"/>
          </a:p>
          <a:p>
            <a:pPr algn="l"/>
            <a:r>
              <a:rPr lang="en-US" sz="1400" dirty="0">
                <a:solidFill>
                  <a:srgbClr val="000000"/>
                </a:solidFill>
                <a:ea typeface="+mn-lt"/>
                <a:cs typeface="+mn-lt"/>
              </a:rPr>
              <a:t>4. Technical skills: Python, SQL, Tableau, Excel, EDA, Data Analysis </a:t>
            </a:r>
            <a:endParaRPr lang="en-US"/>
          </a:p>
          <a:p>
            <a:pPr algn="l"/>
            <a:r>
              <a:rPr lang="en-US" sz="1400" dirty="0">
                <a:solidFill>
                  <a:srgbClr val="000000"/>
                </a:solidFill>
                <a:ea typeface="+mn-lt"/>
                <a:cs typeface="+mn-lt"/>
              </a:rPr>
              <a:t>5. Having International Working Experience and Cross-Cultural adaptation </a:t>
            </a:r>
            <a:endParaRPr lang="en-US"/>
          </a:p>
          <a:p>
            <a:pPr algn="l"/>
            <a:r>
              <a:rPr lang="en-US" sz="1400" dirty="0">
                <a:solidFill>
                  <a:srgbClr val="000000"/>
                </a:solidFill>
                <a:ea typeface="+mn-lt"/>
                <a:cs typeface="+mn-lt"/>
              </a:rPr>
              <a:t>6. Certification: Data Science and Machine learning from MIT-USA on </a:t>
            </a:r>
            <a:r>
              <a:rPr lang="en-US" sz="1400" dirty="0" err="1">
                <a:solidFill>
                  <a:srgbClr val="000000"/>
                </a:solidFill>
                <a:ea typeface="+mn-lt"/>
                <a:cs typeface="+mn-lt"/>
              </a:rPr>
              <a:t>Edx</a:t>
            </a:r>
            <a:r>
              <a:rPr lang="en-US" sz="1400" dirty="0">
                <a:solidFill>
                  <a:srgbClr val="000000"/>
                </a:solidFill>
                <a:ea typeface="+mn-lt"/>
                <a:cs typeface="+mn-lt"/>
              </a:rPr>
              <a:t>, SQL from Skill Nation, Certification in Computational Statistics and Applied Probability</a:t>
            </a:r>
            <a:endParaRPr lang="en-US" dirty="0"/>
          </a:p>
          <a:p>
            <a:endParaRPr lang="en-US" dirty="0">
              <a:cs typeface="Calibri"/>
            </a:endParaRPr>
          </a:p>
        </p:txBody>
      </p:sp>
    </p:spTree>
    <p:extLst>
      <p:ext uri="{BB962C8B-B14F-4D97-AF65-F5344CB8AC3E}">
        <p14:creationId xmlns:p14="http://schemas.microsoft.com/office/powerpoint/2010/main" val="401796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0FF9A-4155-3C71-F0BD-07795A61D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033FD-92E5-7B34-0AC9-296F12171950}"/>
              </a:ext>
            </a:extLst>
          </p:cNvPr>
          <p:cNvSpPr>
            <a:spLocks noGrp="1"/>
          </p:cNvSpPr>
          <p:nvPr>
            <p:ph type="ctrTitle"/>
          </p:nvPr>
        </p:nvSpPr>
        <p:spPr>
          <a:xfrm>
            <a:off x="0" y="928"/>
            <a:ext cx="10452339" cy="762959"/>
          </a:xfrm>
          <a:solidFill>
            <a:schemeClr val="bg1">
              <a:lumMod val="95000"/>
            </a:schemeClr>
          </a:solidFill>
        </p:spPr>
        <p:txBody>
          <a:bodyPr vert="horz" lIns="91440" tIns="45720" rIns="91440" bIns="45720" rtlCol="0" anchor="b">
            <a:noAutofit/>
          </a:bodyPr>
          <a:lstStyle/>
          <a:p>
            <a:pPr algn="l"/>
            <a:r>
              <a:rPr lang="en-US" sz="4000" b="1" dirty="0">
                <a:solidFill>
                  <a:schemeClr val="accent1">
                    <a:lumMod val="60000"/>
                    <a:lumOff val="40000"/>
                  </a:schemeClr>
                </a:solidFill>
                <a:highlight>
                  <a:srgbClr val="FFFF00"/>
                </a:highlight>
                <a:cs typeface="Calibri Light"/>
              </a:rPr>
              <a:t>LinkedIn Summary: </a:t>
            </a:r>
            <a:r>
              <a:rPr lang="en-US" sz="4000" b="1" dirty="0">
                <a:solidFill>
                  <a:schemeClr val="accent1">
                    <a:lumMod val="60000"/>
                    <a:lumOff val="40000"/>
                  </a:schemeClr>
                </a:solidFill>
                <a:cs typeface="Calibri Light"/>
              </a:rPr>
              <a:t> My Approach</a:t>
            </a:r>
            <a:endParaRPr lang="en-US" sz="4000" b="1">
              <a:solidFill>
                <a:schemeClr val="accent1">
                  <a:lumMod val="60000"/>
                  <a:lumOff val="40000"/>
                </a:schemeClr>
              </a:solidFill>
              <a:cs typeface="Calibri Light"/>
            </a:endParaRPr>
          </a:p>
        </p:txBody>
      </p:sp>
      <p:sp>
        <p:nvSpPr>
          <p:cNvPr id="3" name="Subtitle 2">
            <a:extLst>
              <a:ext uri="{FF2B5EF4-FFF2-40B4-BE49-F238E27FC236}">
                <a16:creationId xmlns:a16="http://schemas.microsoft.com/office/drawing/2014/main" id="{F48450D1-F827-33B0-2A1A-BF3AC96E3872}"/>
              </a:ext>
            </a:extLst>
          </p:cNvPr>
          <p:cNvSpPr>
            <a:spLocks noGrp="1"/>
          </p:cNvSpPr>
          <p:nvPr>
            <p:ph type="subTitle" idx="1"/>
          </p:nvPr>
        </p:nvSpPr>
        <p:spPr>
          <a:xfrm>
            <a:off x="172529" y="970983"/>
            <a:ext cx="11933205" cy="5667043"/>
          </a:xfrm>
        </p:spPr>
        <p:txBody>
          <a:bodyPr vert="horz" lIns="91440" tIns="45720" rIns="91440" bIns="45720" rtlCol="0" anchor="t">
            <a:noAutofit/>
          </a:bodyPr>
          <a:lstStyle/>
          <a:p>
            <a:pPr algn="l"/>
            <a:r>
              <a:rPr lang="en-US" sz="2800" b="1" dirty="0">
                <a:solidFill>
                  <a:srgbClr val="000000"/>
                </a:solidFill>
                <a:latin typeface="Calibri Light"/>
                <a:cs typeface="Calibri Light"/>
              </a:rPr>
              <a:t>Tuning Related Hyperparameters for Optimized Results</a:t>
            </a:r>
            <a:endParaRPr lang="en-US" sz="2800" b="1">
              <a:solidFill>
                <a:srgbClr val="000000"/>
              </a:solidFill>
              <a:cs typeface="Calibri"/>
            </a:endParaRPr>
          </a:p>
          <a:p>
            <a:pPr marL="457200" indent="-457200" algn="l">
              <a:buChar char="•"/>
            </a:pPr>
            <a:r>
              <a:rPr lang="en-US" sz="2000" dirty="0">
                <a:cs typeface="Calibri"/>
              </a:rPr>
              <a:t>Adjusting hyperparameter values to  achieve more accurate and desirable outputs from ChatGPT during summarization generation process.</a:t>
            </a:r>
          </a:p>
          <a:p>
            <a:pPr marL="457200" indent="-457200" algn="l">
              <a:buChar char="•"/>
            </a:pPr>
            <a:r>
              <a:rPr lang="en-US" sz="2000" dirty="0">
                <a:cs typeface="Calibri"/>
              </a:rPr>
              <a:t>Through trial-and-error iterations on parameters like </a:t>
            </a:r>
            <a:r>
              <a:rPr lang="en-US" sz="2000" dirty="0">
                <a:highlight>
                  <a:srgbClr val="FFFF00"/>
                </a:highlight>
                <a:cs typeface="Calibri"/>
              </a:rPr>
              <a:t>temperature , Top P, Best of , max tokens   </a:t>
            </a:r>
            <a:r>
              <a:rPr lang="en-US" sz="2000" dirty="0">
                <a:cs typeface="Calibri"/>
              </a:rPr>
              <a:t>I achieved optimal results for my LinkedIn summary project.</a:t>
            </a:r>
            <a:endParaRPr lang="en-US" dirty="0">
              <a:ea typeface="Calibri" panose="020F0502020204030204"/>
              <a:cs typeface="Calibri" panose="020F0502020204030204"/>
            </a:endParaRPr>
          </a:p>
          <a:p>
            <a:endParaRPr lang="en-US" dirty="0">
              <a:cs typeface="Calibri"/>
            </a:endParaRPr>
          </a:p>
        </p:txBody>
      </p:sp>
      <p:graphicFrame>
        <p:nvGraphicFramePr>
          <p:cNvPr id="4" name="Table 3">
            <a:extLst>
              <a:ext uri="{FF2B5EF4-FFF2-40B4-BE49-F238E27FC236}">
                <a16:creationId xmlns:a16="http://schemas.microsoft.com/office/drawing/2014/main" id="{78F5E4B5-D45E-3484-F59F-D32F68D2F735}"/>
              </a:ext>
            </a:extLst>
          </p:cNvPr>
          <p:cNvGraphicFramePr>
            <a:graphicFrameLocks noGrp="1"/>
          </p:cNvGraphicFramePr>
          <p:nvPr>
            <p:extLst>
              <p:ext uri="{D42A27DB-BD31-4B8C-83A1-F6EECF244321}">
                <p14:modId xmlns:p14="http://schemas.microsoft.com/office/powerpoint/2010/main" val="2194741063"/>
              </p:ext>
            </p:extLst>
          </p:nvPr>
        </p:nvGraphicFramePr>
        <p:xfrm>
          <a:off x="1193320" y="3091132"/>
          <a:ext cx="8301158" cy="3494465"/>
        </p:xfrm>
        <a:graphic>
          <a:graphicData uri="http://schemas.openxmlformats.org/drawingml/2006/table">
            <a:tbl>
              <a:tblPr firstRow="1" bandRow="1">
                <a:tableStyleId>{5C22544A-7EE6-4342-B048-85BDC9FD1C3A}</a:tableStyleId>
              </a:tblPr>
              <a:tblGrid>
                <a:gridCol w="4150579">
                  <a:extLst>
                    <a:ext uri="{9D8B030D-6E8A-4147-A177-3AD203B41FA5}">
                      <a16:colId xmlns:a16="http://schemas.microsoft.com/office/drawing/2014/main" val="1780691787"/>
                    </a:ext>
                  </a:extLst>
                </a:gridCol>
                <a:gridCol w="4150579">
                  <a:extLst>
                    <a:ext uri="{9D8B030D-6E8A-4147-A177-3AD203B41FA5}">
                      <a16:colId xmlns:a16="http://schemas.microsoft.com/office/drawing/2014/main" val="4288905449"/>
                    </a:ext>
                  </a:extLst>
                </a:gridCol>
              </a:tblGrid>
              <a:tr h="568385">
                <a:tc>
                  <a:txBody>
                    <a:bodyPr/>
                    <a:lstStyle/>
                    <a:p>
                      <a:pPr lvl="0">
                        <a:buNone/>
                      </a:pPr>
                      <a:r>
                        <a:rPr lang="en-US" sz="2800" b="1" i="0" u="none" strike="noStrike" noProof="0" dirty="0">
                          <a:solidFill>
                            <a:schemeClr val="bg1"/>
                          </a:solidFill>
                          <a:latin typeface="Calibri Light"/>
                        </a:rPr>
                        <a:t>Hyperparameters</a:t>
                      </a:r>
                      <a:endParaRPr lang="en-US" dirty="0">
                        <a:solidFill>
                          <a:schemeClr val="bg1"/>
                        </a:solidFill>
                      </a:endParaRPr>
                    </a:p>
                  </a:txBody>
                  <a:tcPr/>
                </a:tc>
                <a:tc>
                  <a:txBody>
                    <a:bodyPr/>
                    <a:lstStyle/>
                    <a:p>
                      <a:r>
                        <a:rPr lang="en-US" sz="2800" dirty="0"/>
                        <a:t>Values</a:t>
                      </a:r>
                    </a:p>
                  </a:txBody>
                  <a:tcPr/>
                </a:tc>
                <a:extLst>
                  <a:ext uri="{0D108BD9-81ED-4DB2-BD59-A6C34878D82A}">
                    <a16:rowId xmlns:a16="http://schemas.microsoft.com/office/drawing/2014/main" val="2354938189"/>
                  </a:ext>
                </a:extLst>
              </a:tr>
              <a:tr h="272352">
                <a:tc>
                  <a:txBody>
                    <a:bodyPr/>
                    <a:lstStyle/>
                    <a:p>
                      <a:r>
                        <a:rPr lang="en-US" dirty="0"/>
                        <a:t>Mode</a:t>
                      </a:r>
                    </a:p>
                  </a:txBody>
                  <a:tcPr/>
                </a:tc>
                <a:tc>
                  <a:txBody>
                    <a:bodyPr/>
                    <a:lstStyle/>
                    <a:p>
                      <a:r>
                        <a:rPr lang="en-US" dirty="0"/>
                        <a:t>Complete</a:t>
                      </a:r>
                    </a:p>
                  </a:txBody>
                  <a:tcPr/>
                </a:tc>
                <a:extLst>
                  <a:ext uri="{0D108BD9-81ED-4DB2-BD59-A6C34878D82A}">
                    <a16:rowId xmlns:a16="http://schemas.microsoft.com/office/drawing/2014/main" val="2110598427"/>
                  </a:ext>
                </a:extLst>
              </a:tr>
              <a:tr h="272352">
                <a:tc>
                  <a:txBody>
                    <a:bodyPr/>
                    <a:lstStyle/>
                    <a:p>
                      <a:r>
                        <a:rPr lang="en-US" dirty="0"/>
                        <a:t>Model</a:t>
                      </a:r>
                    </a:p>
                  </a:txBody>
                  <a:tcPr/>
                </a:tc>
                <a:tc>
                  <a:txBody>
                    <a:bodyPr/>
                    <a:lstStyle/>
                    <a:p>
                      <a:r>
                        <a:rPr lang="en-US" dirty="0"/>
                        <a:t>Text-davinci-003</a:t>
                      </a:r>
                    </a:p>
                  </a:txBody>
                  <a:tcPr/>
                </a:tc>
                <a:extLst>
                  <a:ext uri="{0D108BD9-81ED-4DB2-BD59-A6C34878D82A}">
                    <a16:rowId xmlns:a16="http://schemas.microsoft.com/office/drawing/2014/main" val="4033337751"/>
                  </a:ext>
                </a:extLst>
              </a:tr>
              <a:tr h="272352">
                <a:tc>
                  <a:txBody>
                    <a:bodyPr/>
                    <a:lstStyle/>
                    <a:p>
                      <a:r>
                        <a:rPr lang="en-US" dirty="0"/>
                        <a:t>Temperature</a:t>
                      </a:r>
                    </a:p>
                  </a:txBody>
                  <a:tcPr/>
                </a:tc>
                <a:tc>
                  <a:txBody>
                    <a:bodyPr/>
                    <a:lstStyle/>
                    <a:p>
                      <a:r>
                        <a:rPr lang="en-US" dirty="0"/>
                        <a:t>0.8</a:t>
                      </a:r>
                    </a:p>
                  </a:txBody>
                  <a:tcPr/>
                </a:tc>
                <a:extLst>
                  <a:ext uri="{0D108BD9-81ED-4DB2-BD59-A6C34878D82A}">
                    <a16:rowId xmlns:a16="http://schemas.microsoft.com/office/drawing/2014/main" val="1149912609"/>
                  </a:ext>
                </a:extLst>
              </a:tr>
              <a:tr h="272352">
                <a:tc>
                  <a:txBody>
                    <a:bodyPr/>
                    <a:lstStyle/>
                    <a:p>
                      <a:r>
                        <a:rPr lang="en-US" dirty="0"/>
                        <a:t>Top P</a:t>
                      </a:r>
                    </a:p>
                  </a:txBody>
                  <a:tcPr/>
                </a:tc>
                <a:tc>
                  <a:txBody>
                    <a:bodyPr/>
                    <a:lstStyle/>
                    <a:p>
                      <a:r>
                        <a:rPr lang="en-US" dirty="0"/>
                        <a:t>0.9</a:t>
                      </a:r>
                    </a:p>
                  </a:txBody>
                  <a:tcPr/>
                </a:tc>
                <a:extLst>
                  <a:ext uri="{0D108BD9-81ED-4DB2-BD59-A6C34878D82A}">
                    <a16:rowId xmlns:a16="http://schemas.microsoft.com/office/drawing/2014/main" val="3098347430"/>
                  </a:ext>
                </a:extLst>
              </a:tr>
              <a:tr h="272352">
                <a:tc>
                  <a:txBody>
                    <a:bodyPr/>
                    <a:lstStyle/>
                    <a:p>
                      <a:pPr lvl="0">
                        <a:buNone/>
                      </a:pPr>
                      <a:r>
                        <a:rPr lang="en-US" dirty="0"/>
                        <a:t>Maximum Length</a:t>
                      </a:r>
                    </a:p>
                  </a:txBody>
                  <a:tcPr/>
                </a:tc>
                <a:tc>
                  <a:txBody>
                    <a:bodyPr/>
                    <a:lstStyle/>
                    <a:p>
                      <a:pPr lvl="0">
                        <a:buNone/>
                      </a:pPr>
                      <a:r>
                        <a:rPr lang="en-US" dirty="0"/>
                        <a:t>500 tokens</a:t>
                      </a:r>
                    </a:p>
                  </a:txBody>
                  <a:tcPr/>
                </a:tc>
                <a:extLst>
                  <a:ext uri="{0D108BD9-81ED-4DB2-BD59-A6C34878D82A}">
                    <a16:rowId xmlns:a16="http://schemas.microsoft.com/office/drawing/2014/main" val="3208261175"/>
                  </a:ext>
                </a:extLst>
              </a:tr>
              <a:tr h="272352">
                <a:tc>
                  <a:txBody>
                    <a:bodyPr/>
                    <a:lstStyle/>
                    <a:p>
                      <a:pPr lvl="0">
                        <a:buNone/>
                      </a:pPr>
                      <a:r>
                        <a:rPr lang="en-US" dirty="0"/>
                        <a:t>Frequency Penalty</a:t>
                      </a:r>
                    </a:p>
                  </a:txBody>
                  <a:tcPr/>
                </a:tc>
                <a:tc>
                  <a:txBody>
                    <a:bodyPr/>
                    <a:lstStyle/>
                    <a:p>
                      <a:pPr lvl="0">
                        <a:buNone/>
                      </a:pPr>
                      <a:r>
                        <a:rPr lang="en-US" dirty="0"/>
                        <a:t>0.2</a:t>
                      </a:r>
                    </a:p>
                  </a:txBody>
                  <a:tcPr/>
                </a:tc>
                <a:extLst>
                  <a:ext uri="{0D108BD9-81ED-4DB2-BD59-A6C34878D82A}">
                    <a16:rowId xmlns:a16="http://schemas.microsoft.com/office/drawing/2014/main" val="3792811378"/>
                  </a:ext>
                </a:extLst>
              </a:tr>
              <a:tr h="272352">
                <a:tc>
                  <a:txBody>
                    <a:bodyPr/>
                    <a:lstStyle/>
                    <a:p>
                      <a:pPr lvl="0">
                        <a:buNone/>
                      </a:pPr>
                      <a:r>
                        <a:rPr lang="en-US" dirty="0"/>
                        <a:t>Presence Penalty</a:t>
                      </a:r>
                    </a:p>
                  </a:txBody>
                  <a:tcPr/>
                </a:tc>
                <a:tc>
                  <a:txBody>
                    <a:bodyPr/>
                    <a:lstStyle/>
                    <a:p>
                      <a:pPr lvl="0">
                        <a:buNone/>
                      </a:pPr>
                      <a:r>
                        <a:rPr lang="en-US" dirty="0"/>
                        <a:t>0.4</a:t>
                      </a:r>
                    </a:p>
                  </a:txBody>
                  <a:tcPr/>
                </a:tc>
                <a:extLst>
                  <a:ext uri="{0D108BD9-81ED-4DB2-BD59-A6C34878D82A}">
                    <a16:rowId xmlns:a16="http://schemas.microsoft.com/office/drawing/2014/main" val="197036023"/>
                  </a:ext>
                </a:extLst>
              </a:tr>
              <a:tr h="272352">
                <a:tc>
                  <a:txBody>
                    <a:bodyPr/>
                    <a:lstStyle/>
                    <a:p>
                      <a:pPr lvl="0">
                        <a:buNone/>
                      </a:pPr>
                      <a:r>
                        <a:rPr lang="en-US" dirty="0"/>
                        <a:t>Best of</a:t>
                      </a:r>
                    </a:p>
                  </a:txBody>
                  <a:tcPr/>
                </a:tc>
                <a:tc>
                  <a:txBody>
                    <a:bodyPr/>
                    <a:lstStyle/>
                    <a:p>
                      <a:pPr lvl="0">
                        <a:buNone/>
                      </a:pPr>
                      <a:r>
                        <a:rPr lang="en-US" dirty="0"/>
                        <a:t>2</a:t>
                      </a:r>
                    </a:p>
                  </a:txBody>
                  <a:tcPr/>
                </a:tc>
                <a:extLst>
                  <a:ext uri="{0D108BD9-81ED-4DB2-BD59-A6C34878D82A}">
                    <a16:rowId xmlns:a16="http://schemas.microsoft.com/office/drawing/2014/main" val="1976648122"/>
                  </a:ext>
                </a:extLst>
              </a:tr>
            </a:tbl>
          </a:graphicData>
        </a:graphic>
      </p:graphicFrame>
    </p:spTree>
    <p:extLst>
      <p:ext uri="{BB962C8B-B14F-4D97-AF65-F5344CB8AC3E}">
        <p14:creationId xmlns:p14="http://schemas.microsoft.com/office/powerpoint/2010/main" val="37142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7181A-4FBF-8517-6EFC-DE7C51E9C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DBB9A-7C5C-0956-D42C-A0F7019A09FB}"/>
              </a:ext>
            </a:extLst>
          </p:cNvPr>
          <p:cNvSpPr>
            <a:spLocks noGrp="1"/>
          </p:cNvSpPr>
          <p:nvPr>
            <p:ph type="ctrTitle"/>
          </p:nvPr>
        </p:nvSpPr>
        <p:spPr>
          <a:xfrm>
            <a:off x="0" y="928"/>
            <a:ext cx="11933206" cy="762959"/>
          </a:xfrm>
          <a:solidFill>
            <a:schemeClr val="bg1">
              <a:lumMod val="95000"/>
            </a:schemeClr>
          </a:solidFill>
        </p:spPr>
        <p:txBody>
          <a:bodyPr vert="horz" lIns="91440" tIns="45720" rIns="91440" bIns="45720" rtlCol="0" anchor="b">
            <a:noAutofit/>
          </a:bodyPr>
          <a:lstStyle/>
          <a:p>
            <a:pPr algn="l"/>
            <a:r>
              <a:rPr lang="en-US" sz="3200" b="1" dirty="0">
                <a:solidFill>
                  <a:schemeClr val="accent1">
                    <a:lumMod val="60000"/>
                    <a:lumOff val="40000"/>
                  </a:schemeClr>
                </a:solidFill>
                <a:highlight>
                  <a:srgbClr val="FFFF00"/>
                </a:highlight>
                <a:cs typeface="Calibri Light"/>
              </a:rPr>
              <a:t>LinkedIn Summary: </a:t>
            </a:r>
            <a:r>
              <a:rPr lang="en-US" sz="3200" b="1" dirty="0">
                <a:solidFill>
                  <a:schemeClr val="accent1">
                    <a:lumMod val="60000"/>
                    <a:lumOff val="40000"/>
                  </a:schemeClr>
                </a:solidFill>
                <a:cs typeface="Calibri Light"/>
              </a:rPr>
              <a:t> Engineered Summary Using Discrete Prompt</a:t>
            </a:r>
          </a:p>
        </p:txBody>
      </p:sp>
      <p:sp>
        <p:nvSpPr>
          <p:cNvPr id="3" name="Subtitle 2">
            <a:extLst>
              <a:ext uri="{FF2B5EF4-FFF2-40B4-BE49-F238E27FC236}">
                <a16:creationId xmlns:a16="http://schemas.microsoft.com/office/drawing/2014/main" id="{D2CF2308-39A6-AE72-3A89-E56C9C32D1C9}"/>
              </a:ext>
            </a:extLst>
          </p:cNvPr>
          <p:cNvSpPr>
            <a:spLocks noGrp="1"/>
          </p:cNvSpPr>
          <p:nvPr>
            <p:ph type="subTitle" idx="1"/>
          </p:nvPr>
        </p:nvSpPr>
        <p:spPr>
          <a:xfrm>
            <a:off x="172529" y="970983"/>
            <a:ext cx="11933205" cy="5753307"/>
          </a:xfrm>
        </p:spPr>
        <p:txBody>
          <a:bodyPr vert="horz" lIns="91440" tIns="45720" rIns="91440" bIns="45720" rtlCol="0" anchor="t">
            <a:noAutofit/>
          </a:bodyPr>
          <a:lstStyle/>
          <a:p>
            <a:pPr algn="l"/>
            <a:r>
              <a:rPr lang="en-US" sz="1200" dirty="0">
                <a:ea typeface="+mn-lt"/>
                <a:cs typeface="+mn-lt"/>
              </a:rPr>
              <a:t>🚗  🚗  🚗  --------------🔀 ----------------  📊 🧠 🤖 📈 🧠📊</a:t>
            </a:r>
            <a:endParaRPr lang="en-US" sz="1200" dirty="0">
              <a:ea typeface="Calibri"/>
              <a:cs typeface="Calibri"/>
            </a:endParaRPr>
          </a:p>
          <a:p>
            <a:pPr algn="l"/>
            <a:r>
              <a:rPr lang="en-US" sz="1200" dirty="0">
                <a:ea typeface="+mn-lt"/>
                <a:cs typeface="+mn-lt"/>
              </a:rPr>
              <a:t>🚀 Transitioning from the Automobile Industry to the AI Universe (ML, DL  &amp; Data Analytics) 🌟</a:t>
            </a:r>
            <a:endParaRPr lang="en-US" sz="1200">
              <a:ea typeface="Calibri"/>
              <a:cs typeface="Calibri"/>
            </a:endParaRPr>
          </a:p>
          <a:p>
            <a:pPr algn="l"/>
            <a:r>
              <a:rPr lang="en-US" sz="1200" dirty="0">
                <a:ea typeface="+mn-lt"/>
                <a:cs typeface="+mn-lt"/>
              </a:rPr>
              <a:t>Hello! </a:t>
            </a:r>
          </a:p>
          <a:p>
            <a:pPr algn="l"/>
            <a:r>
              <a:rPr lang="en-US" sz="1200" dirty="0">
                <a:ea typeface="+mn-lt"/>
                <a:cs typeface="+mn-lt"/>
              </a:rPr>
              <a:t>I'm an experienced Vehicle Dynamics Engineer with a passion for data-driven innovation. After more than 5 years of excelling in the automotive industry, I'm now steering my career towards Machine Learning, Deep Learning and Data Analytics.</a:t>
            </a:r>
            <a:endParaRPr lang="en-US" sz="1200">
              <a:ea typeface="Calibri"/>
              <a:cs typeface="Calibri"/>
            </a:endParaRPr>
          </a:p>
          <a:p>
            <a:pPr algn="l"/>
            <a:r>
              <a:rPr lang="en-US" sz="1200" dirty="0">
                <a:ea typeface="+mn-lt"/>
                <a:cs typeface="+mn-lt"/>
              </a:rPr>
              <a:t>🛠️ My journey in the automotive world has been thrilling, involving the fine-tuning the dynamics of the vehicles for optimal performance and safety. Yet, I've always been captivated by the power of data to unlock insights, make informed decisions, and drive progress.</a:t>
            </a:r>
            <a:endParaRPr lang="en-US" sz="1200">
              <a:ea typeface="Calibri"/>
              <a:cs typeface="Calibri"/>
            </a:endParaRPr>
          </a:p>
          <a:p>
            <a:pPr algn="l"/>
            <a:r>
              <a:rPr lang="en-US" sz="1200" dirty="0">
                <a:ea typeface="+mn-lt"/>
                <a:cs typeface="+mn-lt"/>
              </a:rPr>
              <a:t>💡🎓  Equipped with a M.Sc. degree in Vehicle Engineering from </a:t>
            </a:r>
            <a:r>
              <a:rPr lang="en-US" sz="1200" err="1">
                <a:ea typeface="+mn-lt"/>
                <a:cs typeface="+mn-lt"/>
              </a:rPr>
              <a:t>Universita</a:t>
            </a:r>
            <a:r>
              <a:rPr lang="en-US" sz="1200" dirty="0">
                <a:ea typeface="+mn-lt"/>
                <a:cs typeface="+mn-lt"/>
              </a:rPr>
              <a:t> Di Pavia - Milan (Italy) </a:t>
            </a:r>
            <a:endParaRPr lang="en-US" sz="1200">
              <a:ea typeface="Calibri"/>
              <a:cs typeface="Calibri"/>
            </a:endParaRPr>
          </a:p>
          <a:p>
            <a:pPr algn="l"/>
            <a:r>
              <a:rPr lang="en-US" sz="1200" dirty="0">
                <a:ea typeface="+mn-lt"/>
                <a:cs typeface="+mn-lt"/>
              </a:rPr>
              <a:t>💡👩‍🎓 </a:t>
            </a:r>
            <a:r>
              <a:rPr lang="en-US" sz="1200" dirty="0" err="1">
                <a:ea typeface="+mn-lt"/>
                <a:cs typeface="+mn-lt"/>
              </a:rPr>
              <a:t>B.Tech</a:t>
            </a:r>
            <a:r>
              <a:rPr lang="en-US" sz="1200" dirty="0">
                <a:ea typeface="+mn-lt"/>
                <a:cs typeface="+mn-lt"/>
              </a:rPr>
              <a:t> in Mechanical Engineering from VTU – Karnataka.</a:t>
            </a:r>
            <a:endParaRPr lang="en-US" sz="1200">
              <a:ea typeface="Calibri"/>
              <a:cs typeface="Calibri"/>
            </a:endParaRPr>
          </a:p>
          <a:p>
            <a:pPr algn="l"/>
            <a:r>
              <a:rPr lang="en-US" sz="1200" dirty="0">
                <a:ea typeface="+mn-lt"/>
                <a:cs typeface="+mn-lt"/>
              </a:rPr>
              <a:t>📚 Complemented my expertise by pursuing a </a:t>
            </a:r>
            <a:r>
              <a:rPr lang="en-US" sz="1200" err="1">
                <a:ea typeface="+mn-lt"/>
                <a:cs typeface="+mn-lt"/>
              </a:rPr>
              <a:t>MicroMaster</a:t>
            </a:r>
            <a:r>
              <a:rPr lang="en-US" sz="1200" dirty="0">
                <a:ea typeface="+mn-lt"/>
                <a:cs typeface="+mn-lt"/>
              </a:rPr>
              <a:t> program focused on Data Science &amp; Machine Learning at MIT-USA on </a:t>
            </a:r>
            <a:r>
              <a:rPr lang="en-US" sz="1200" err="1">
                <a:ea typeface="+mn-lt"/>
                <a:cs typeface="+mn-lt"/>
              </a:rPr>
              <a:t>Edx</a:t>
            </a:r>
            <a:r>
              <a:rPr lang="en-US" sz="1200" dirty="0">
                <a:ea typeface="+mn-lt"/>
                <a:cs typeface="+mn-lt"/>
              </a:rPr>
              <a:t> platform.</a:t>
            </a:r>
            <a:endParaRPr lang="en-US" sz="1200">
              <a:ea typeface="Calibri"/>
              <a:cs typeface="Calibri"/>
            </a:endParaRPr>
          </a:p>
          <a:p>
            <a:pPr algn="l"/>
            <a:r>
              <a:rPr lang="en-US" sz="1200" dirty="0">
                <a:ea typeface="+mn-lt"/>
                <a:cs typeface="+mn-lt"/>
              </a:rPr>
              <a:t>💪 During this immersive learning experience ,I successfully completed several projects </a:t>
            </a:r>
            <a:endParaRPr lang="en-US" sz="1200">
              <a:ea typeface="Calibri"/>
              <a:cs typeface="Calibri"/>
            </a:endParaRPr>
          </a:p>
          <a:p>
            <a:pPr algn="l"/>
            <a:r>
              <a:rPr lang="en-US" sz="1200" dirty="0">
                <a:ea typeface="+mn-lt"/>
                <a:cs typeface="+mn-lt"/>
              </a:rPr>
              <a:t>related to Linear/Non-Linear Regression as well as Classification problems. </a:t>
            </a:r>
            <a:endParaRPr lang="en-US" sz="1200">
              <a:ea typeface="Calibri"/>
              <a:cs typeface="Calibri"/>
            </a:endParaRPr>
          </a:p>
          <a:p>
            <a:pPr algn="l"/>
            <a:r>
              <a:rPr lang="en-US" sz="1200" dirty="0">
                <a:ea typeface="+mn-lt"/>
                <a:cs typeface="+mn-lt"/>
              </a:rPr>
              <a:t>Additionally, I've worked extensively with Decision Tree and Random Forest algorithms utilizing Bagging and Boosting techniques. Moreover, I've also ventured into Deep Learning projects focused on NLP using Hugging face's BERT Transformer model, and Image Classification leveraging CNNs. </a:t>
            </a:r>
            <a:endParaRPr lang="en-US" sz="1200">
              <a:ea typeface="Calibri"/>
              <a:cs typeface="Calibri"/>
            </a:endParaRPr>
          </a:p>
          <a:p>
            <a:pPr algn="l"/>
            <a:r>
              <a:rPr lang="en-US" sz="1200" dirty="0">
                <a:ea typeface="+mn-lt"/>
                <a:cs typeface="+mn-lt"/>
              </a:rPr>
              <a:t>I possess 💪 excellent Prompt Engineering skills along with Large Language Models like  ChatGPT, and fine-tuned hyperparameters for obtaining optimal responses.</a:t>
            </a:r>
            <a:endParaRPr lang="en-US" sz="1200">
              <a:ea typeface="Calibri"/>
              <a:cs typeface="Calibri"/>
            </a:endParaRPr>
          </a:p>
          <a:p>
            <a:pPr algn="l"/>
            <a:r>
              <a:rPr lang="en-US" sz="1200" dirty="0">
                <a:ea typeface="+mn-lt"/>
                <a:cs typeface="+mn-lt"/>
              </a:rPr>
              <a:t>My mission? To seamlessly merge my engineering prowess with data science expertise to tackle complex challenges and unlock new opportunities.</a:t>
            </a:r>
            <a:endParaRPr lang="en-US" sz="1200">
              <a:ea typeface="Calibri"/>
              <a:cs typeface="Calibri"/>
            </a:endParaRPr>
          </a:p>
          <a:p>
            <a:pPr algn="l"/>
            <a:r>
              <a:rPr lang="en-US" sz="1200" dirty="0">
                <a:ea typeface="+mn-lt"/>
                <a:cs typeface="+mn-lt"/>
              </a:rPr>
              <a:t>💼 As a Vehicle Dynamics Engineer at Pirelli S.p.A., I gained invaluable international working experience while collaborating with diverse teams across cultures 🌍 . This cross-cultural integration has equipped me with exceptional communication skills that enable seamless collaboration within multicultural environments.</a:t>
            </a:r>
            <a:endParaRPr lang="en-US" sz="1200">
              <a:ea typeface="Calibri"/>
              <a:cs typeface="Calibri"/>
            </a:endParaRPr>
          </a:p>
          <a:p>
            <a:pPr algn="l"/>
            <a:r>
              <a:rPr lang="en-US" sz="1200" dirty="0">
                <a:ea typeface="+mn-lt"/>
                <a:cs typeface="+mn-lt"/>
              </a:rPr>
              <a:t>✅ Now actively seeking opportunities where I can leverage my technical acumen 💻 , passion for data-driven insights 🔍 ,my newly developed expertise in ML,DL ,Data Analytics and international exposure to contribute effectively in the AI industry.</a:t>
            </a:r>
            <a:endParaRPr lang="en-US" sz="1200">
              <a:ea typeface="Calibri"/>
              <a:cs typeface="Calibri"/>
            </a:endParaRPr>
          </a:p>
          <a:p>
            <a:pPr algn="l"/>
            <a:r>
              <a:rPr lang="en-US" sz="1200" dirty="0">
                <a:ea typeface="+mn-lt"/>
                <a:cs typeface="+mn-lt"/>
              </a:rPr>
              <a:t>🤝 If you're looking for a dedicated professional who can bring fresh perspectives and innovative solutions, let's connect! 🤝</a:t>
            </a:r>
            <a:endParaRPr lang="en-US" sz="1200">
              <a:ea typeface="Calibri"/>
              <a:cs typeface="Calibri"/>
            </a:endParaRPr>
          </a:p>
          <a:p>
            <a:pPr algn="l"/>
            <a:r>
              <a:rPr lang="en-US" sz="1200" dirty="0">
                <a:ea typeface="+mn-lt"/>
                <a:cs typeface="+mn-lt"/>
              </a:rPr>
              <a:t>#AI #MachineLearning #DataAnalytics #Python #SQL #Tableau #PowerBI #DataScience #DeepLearning #NLP #Transformers #PromptEngineering</a:t>
            </a:r>
            <a:endParaRPr lang="en-US" sz="1200" dirty="0">
              <a:ea typeface="Calibri"/>
              <a:cs typeface="Calibri"/>
            </a:endParaRPr>
          </a:p>
        </p:txBody>
      </p:sp>
    </p:spTree>
    <p:extLst>
      <p:ext uri="{BB962C8B-B14F-4D97-AF65-F5344CB8AC3E}">
        <p14:creationId xmlns:p14="http://schemas.microsoft.com/office/powerpoint/2010/main" val="132361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7C471C-7A01-FA41-30A9-B64AC668FCD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F9454-38B7-87A3-0A3A-1D2924CA2500}"/>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b="1"/>
              <a:t>Conclusion:</a:t>
            </a:r>
          </a:p>
        </p:txBody>
      </p:sp>
      <p:pic>
        <p:nvPicPr>
          <p:cNvPr id="6" name="Picture 5">
            <a:extLst>
              <a:ext uri="{FF2B5EF4-FFF2-40B4-BE49-F238E27FC236}">
                <a16:creationId xmlns:a16="http://schemas.microsoft.com/office/drawing/2014/main" id="{9DAE6F41-8307-EB76-52EB-285AA7FCC67D}"/>
              </a:ext>
            </a:extLst>
          </p:cNvPr>
          <p:cNvPicPr>
            <a:picLocks noChangeAspect="1"/>
          </p:cNvPicPr>
          <p:nvPr/>
        </p:nvPicPr>
        <p:blipFill rotWithShape="1">
          <a:blip r:embed="rId2"/>
          <a:srcRect l="40516" r="20657" b="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FDD2D74-16B1-9A71-CBA0-BCDC24F2F8A4}"/>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marL="457200" indent="-228600" algn="l">
              <a:buFont typeface="Arial" panose="020B0604020202020204" pitchFamily="34" charset="0"/>
              <a:buChar char="•"/>
            </a:pPr>
            <a:r>
              <a:rPr lang="en-US" sz="2000"/>
              <a:t>My journey in learning Prompt Engineering and utilizing it to create a project for my LinkedIn summary has been both </a:t>
            </a:r>
            <a:r>
              <a:rPr lang="en-US" sz="2000">
                <a:highlight>
                  <a:srgbClr val="FFFF00"/>
                </a:highlight>
              </a:rPr>
              <a:t>challenging </a:t>
            </a:r>
            <a:r>
              <a:rPr lang="en-US" sz="2000"/>
              <a:t>and </a:t>
            </a:r>
            <a:r>
              <a:rPr lang="en-US" sz="2000">
                <a:highlight>
                  <a:srgbClr val="FFFF00"/>
                </a:highlight>
              </a:rPr>
              <a:t>rewarding.</a:t>
            </a:r>
          </a:p>
          <a:p>
            <a:pPr marL="457200" indent="-228600" algn="l">
              <a:buFont typeface="Arial" panose="020B0604020202020204" pitchFamily="34" charset="0"/>
              <a:buChar char="•"/>
            </a:pPr>
            <a:endParaRPr lang="en-US" sz="2000"/>
          </a:p>
          <a:p>
            <a:pPr marL="457200" indent="-228600" algn="l">
              <a:buFont typeface="Arial" panose="020B0604020202020204" pitchFamily="34" charset="0"/>
              <a:buChar char="•"/>
            </a:pPr>
            <a:r>
              <a:rPr lang="en-US" sz="2000"/>
              <a:t>By understanding the art and science behind prompt crafting, as well as fine-tuning hyperparameters, I was able to generate high-quality content.</a:t>
            </a:r>
          </a:p>
          <a:p>
            <a:pPr marL="457200" indent="-228600" algn="l">
              <a:buFont typeface="Arial" panose="020B0604020202020204" pitchFamily="34" charset="0"/>
              <a:buChar char="•"/>
            </a:pPr>
            <a:endParaRPr lang="en-US" sz="2000"/>
          </a:p>
          <a:p>
            <a:pPr marL="457200" indent="-228600" algn="l">
              <a:buFont typeface="Arial" panose="020B0604020202020204" pitchFamily="34" charset="0"/>
              <a:buChar char="•"/>
            </a:pPr>
            <a:r>
              <a:rPr lang="en-US" sz="2000"/>
              <a:t>I am excited to apply these skills in future projects.</a:t>
            </a:r>
          </a:p>
        </p:txBody>
      </p:sp>
    </p:spTree>
    <p:extLst>
      <p:ext uri="{BB962C8B-B14F-4D97-AF65-F5344CB8AC3E}">
        <p14:creationId xmlns:p14="http://schemas.microsoft.com/office/powerpoint/2010/main" val="2106363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Creating LinkedIn Summary – Using  Prompt Engineering Skills</vt:lpstr>
      <vt:lpstr>Art and Science of Prompt Engineering</vt:lpstr>
      <vt:lpstr>LinkedIn Summary:  Without Prompt Engineering</vt:lpstr>
      <vt:lpstr>LinkedIn Summary:  My Approach</vt:lpstr>
      <vt:lpstr>LinkedIn Summary:  Discrete Prompt</vt:lpstr>
      <vt:lpstr>LinkedIn Summary:  My Approach</vt:lpstr>
      <vt:lpstr>LinkedIn Summary:  Engineered Summary Using Discrete Prompt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701</cp:revision>
  <dcterms:created xsi:type="dcterms:W3CDTF">2023-12-31T15:21:19Z</dcterms:created>
  <dcterms:modified xsi:type="dcterms:W3CDTF">2024-01-02T18:51:32Z</dcterms:modified>
</cp:coreProperties>
</file>