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193400" y="1737720"/>
            <a:ext cx="996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F9EB03-52CE-4D7A-8F85-42F0928742AA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1207800" y="4343400"/>
            <a:ext cx="987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1193400" y="1737720"/>
            <a:ext cx="996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7f7f7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801A99-BE85-4C1E-AE4A-7374275100AF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rdi-eg.com/Downloads/Scientific%20Papers/PaperOnArabTalk.pdf" TargetMode="External"/><Relationship Id="rId2" Type="http://schemas.openxmlformats.org/officeDocument/2006/relationships/hyperlink" Target="http://link.springer.com/article/10.1007/s10772-015-9304-6" TargetMode="External"/><Relationship Id="rId3" Type="http://schemas.openxmlformats.org/officeDocument/2006/relationships/hyperlink" Target="http://www.nemlar.org/ARAB-TALK-RDI.doc" TargetMode="External"/><Relationship Id="rId4" Type="http://schemas.openxmlformats.org/officeDocument/2006/relationships/hyperlink" Target="http://tcts.fpms.ac.be/synthesis/mbrola.html" TargetMode="External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190880" y="2177280"/>
            <a:ext cx="10209960" cy="362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TTS synthesizer </a:t>
            </a:r>
            <a:r>
              <a:rPr b="1" lang="en-US" sz="432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432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i="1" lang="en-US" sz="2789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</a:t>
            </a:r>
            <a:r>
              <a:rPr b="0" lang="en-US" sz="1979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en-US" sz="324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</a:t>
            </a:r>
            <a:r>
              <a:rPr b="1" lang="en-US" sz="1979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Samir Mohamed, Ali abdelrhman, Amira abdel nabi, Mai Ahmed</a:t>
            </a:r>
            <a:r>
              <a:rPr b="1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0" y="5799240"/>
            <a:ext cx="9439560" cy="1058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>
              <a:lnSpc>
                <a:spcPct val="9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Supervisor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Dr.hanaa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Techniques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913680" y="1732320"/>
            <a:ext cx="10353240" cy="4394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rtl="1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1" i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 rtl="1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1" i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r>
              <a:rPr b="1" i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</a:t>
            </a:r>
            <a:r>
              <a:rPr b="1" i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Supervised Machine Learning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majority of practical machine learning uses supervised learning. And we use it too in our project through naïve Bayes algorithm 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/>
            <a:r>
              <a:rPr b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 = f(X)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is called supervised learning because the process of an algorithm learning from the training dataset can be thought of as a teacher supervising the learning process. We know the correct answers, Learning stops when the algorithm achieves an acceptable level of performance.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Supervised learning problems can be further grouped into regression and classification problems.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Classification: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classification problem is when the output variable is a category, such as “red” or “blue”.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Regression: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regression problem is when the output variable is a real value, such as “dollars” or “weight”.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Some popular examples of supervised machine learning algorithms are: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540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Linear regression for regression problems.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67000" indent="-18540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 vector machines for classification problems.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105">
                                            <p:txEl>
                                              <p:p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05">
                                            <p:txEl>
                                              <p:pRg st="2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3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05">
                                            <p:txEl>
                                              <p:pRg st="33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68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05">
                                            <p:txEl>
                                              <p:pRg st="168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77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05">
                                            <p:txEl>
                                              <p:pRg st="177" end="4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54" end="5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105">
                                            <p:txEl>
                                              <p:pRg st="454" end="5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51" end="6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05">
                                            <p:txEl>
                                              <p:pRg st="551" end="6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60" end="7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05">
                                            <p:txEl>
                                              <p:pRg st="660" end="7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69" end="8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105">
                                            <p:txEl>
                                              <p:pRg st="769" end="8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38" end="8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105">
                                            <p:txEl>
                                              <p:pRg st="838" end="8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81" end="9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105">
                                            <p:txEl>
                                              <p:pRg st="881" end="9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34" end="9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105">
                                            <p:txEl>
                                              <p:pRg st="934" end="9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Naïve Bayes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97280" y="17748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Techniques(cont.)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097280" y="196848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1" i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2- Unsupervised Machine Learning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Unsupervised learning is where you only have input data (X) and no corresponding output variables.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goal for unsupervised learning is to model the underlying structure or distribution in the data in order to learn more about the data.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These are called unsupervised learning because unlike supervised learning above there is no correct answers and there is no teacher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Unsupervised learning problems can be further grouped into clustering and association problems.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Clustering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A clustering problem is where you want to discover the inherent groupings in the data, such as grouping customers by purchasing behavior.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Association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 An association rule learning problem is where you want to discover rules that describe large portions of your data, such as people that buy X also tend to buy 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76" dur="indefinite" restart="never" nodeType="tmRoot">
          <p:childTnLst>
            <p:seq>
              <p:cTn id="177" dur="indefinite" nodeType="mainSeq">
                <p:childTnLst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109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3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109">
                                            <p:txEl>
                                              <p:pRg st="33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72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500"/>
                                        <p:tgtEl>
                                          <p:spTgt spid="109">
                                            <p:txEl>
                                              <p:pRg st="272" end="4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04" end="5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109">
                                            <p:txEl>
                                              <p:pRg st="404" end="5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00" end="6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109">
                                            <p:txEl>
                                              <p:pRg st="500" end="6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50" end="8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109">
                                            <p:txEl>
                                              <p:pRg st="650" end="8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26" end="8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109">
                                            <p:txEl>
                                              <p:pRg st="826" end="8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 of Arabic TTS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7080" indent="-111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 for the Blind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Educational Applications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 for Telecommunications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Applications for Multimedia 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Fundamental and Applied Research 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Government Services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CHALLENGES BEHIND THE Arabic TEXT-TO-SPEECH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task of developing TTS Synthesizer System is very challenging and not easy, as it require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Diacritization Problem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Dialects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is spoken in more than 23 countries by 300 million people. There are many varieties of the Arabic language, many dialects that reflect social variety of its speakers.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Differences in gender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There are in Arabic inflectional components that reflect the gender of the speaker and of the listener.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177000"/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example the word “</a:t>
            </a:r>
            <a:r>
              <a:rPr b="0" lang="en-US" sz="32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تكلم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cases where the listener is male.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cases where the listener is female we say ”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تكلمى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“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objectives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Solve diacritization problem.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design, implement and evaluate an Arabic TTS Synthesizer System.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Accuracy must be greater than 80%.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 Source code.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53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Stakeholders</a:t>
            </a: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37080" indent="-111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Blinds 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Researchers.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Students.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 speak Arabic or beginners.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Companies.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TTS developer.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97280" y="0"/>
            <a:ext cx="10058040" cy="1307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32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Modwanna Functional/NonFunctional Requirement</a:t>
            </a:r>
            <a:r>
              <a:rPr b="0" lang="en-US" sz="432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097280" y="1845720"/>
            <a:ext cx="5412240" cy="484992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txBody>
          <a:bodyPr lIns="0" rIns="0"/>
          <a:p>
            <a:pPr marL="91440" indent="-91080">
              <a:lnSpc>
                <a:spcPct val="8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8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System should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 file and splits the file into words.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diacritization and samples from words.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connect to MySQL Database.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all elements from the table of the character we use.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“new” if the word does not be in the selected data from database.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“updated” if the word is in the selected data and update its counter.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“old” if it’s not modified.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insert the data back to the database based on tags.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SzPct val="133000"/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a word in primary table if it’s new and it’s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مُشَكَّلَةْ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version in secondary.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622560" y="1845720"/>
            <a:ext cx="5166000" cy="484992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 marL="384120" indent="-1933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33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33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Selection of data from database should be less than 10 seconds.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Execution of the whole program should be less than 12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should be Mysql.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program should be in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 will run properly if word is in the database or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2854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170800" y="1845720"/>
            <a:ext cx="326520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6840720" y="1948320"/>
            <a:ext cx="464868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 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32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477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477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Modwanna Non Functional Requirement</a:t>
            </a:r>
            <a:r>
              <a:rPr b="0" lang="en-US" sz="477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477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Selection of data from database should be less than 10 seconds.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Execution of the whole program should be less than 12 hours.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should be Mysql.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program should be in java.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 will run properly if word is in the database or not.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13680" y="0"/>
            <a:ext cx="10353240" cy="146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Tekrar Functional Requirement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622560" y="1845720"/>
            <a:ext cx="5166000" cy="489240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 marL="384120" indent="-1933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33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33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data should be Average 600,000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Selection of data from database should be less than 10 seconds.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Execution of the whole program should be less than 24 hours.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should be MySQL.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program should be in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 will run properly if word is in the database or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2854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097280" y="1845720"/>
            <a:ext cx="5412240" cy="489240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txBody>
          <a:bodyPr lIns="0" rIns="0"/>
          <a:p>
            <a:pPr marL="91440" indent="-91080">
              <a:lnSpc>
                <a:spcPct val="8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8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8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System should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 file and splits the file into words.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diacritization and samples from words.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connect to MySQL Database.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all elements from the table of the character we use.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“new” if the word does not be in the selected data from database.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“updated” if the word is in the selected data and update its counter.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identify the word is “old” if it’s not modified.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insert the data back to the database based on tags.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SzPct val="133000"/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a word in primary table if it’s new and it’s (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Diacritization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version in secondary.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2170800" y="1845720"/>
            <a:ext cx="326520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840720" y="1948320"/>
            <a:ext cx="464868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 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190880" y="2177280"/>
            <a:ext cx="10209960" cy="362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Momken Team</a:t>
            </a:r>
            <a:r>
              <a:rPr b="1" lang="en-US" sz="432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Tekrar Non Functional Requirement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data should be Average 600,000 words.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Selection of data from database should be less than 10 seconds.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Execution of the whole program should be less than 24 hours.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should be MySQL.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program should be in java.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Program will run properly if word is in the database or not.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43" dur="indefinite" restart="never" nodeType="tmRoot">
          <p:childTnLst>
            <p:seq>
              <p:cTn id="2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Naïve Bayes Code Functional Requirement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system should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Naive Bayes Algorithm 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connect to 2 databases (gpModawana &amp; gpFrequency)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the id for specific word in primary table.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all words associated to a certain id from secondary table.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the number of times 2 words repeated.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samples from words.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diacritic from words.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45" dur="indefinite" restart="never" nodeType="tmRoot">
          <p:childTnLst>
            <p:seq>
              <p:cTn id="2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97280" y="286560"/>
            <a:ext cx="1069092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Naïve Bayes Code Functional/NonFunctional Requirement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622560" y="1856880"/>
            <a:ext cx="5166000" cy="4683960"/>
          </a:xfrm>
          <a:prstGeom prst="rect">
            <a:avLst/>
          </a:prstGeom>
          <a:solidFill>
            <a:srgbClr val="f2f2f2"/>
          </a:solidFill>
          <a:ln w="158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69480">
              <a:lnSpc>
                <a:spcPct val="115000"/>
              </a:lnSpc>
            </a:pPr>
            <a:r>
              <a:rPr b="0" lang="en-US" sz="125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code working normally even if word doesn’t    exist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69480">
              <a:lnSpc>
                <a:spcPct val="115000"/>
              </a:lnSpc>
            </a:pPr>
            <a:r>
              <a:rPr b="0" lang="en-US" sz="125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Code should be python.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69480">
              <a:lnSpc>
                <a:spcPct val="115000"/>
              </a:lnSpc>
            </a:pPr>
            <a:r>
              <a:rPr b="0" lang="en-US" sz="125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</a:t>
            </a: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Using MySQL database.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69480"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097280" y="1856880"/>
            <a:ext cx="5412240" cy="4683960"/>
          </a:xfrm>
          <a:prstGeom prst="rect">
            <a:avLst/>
          </a:prstGeom>
          <a:solidFill>
            <a:srgbClr val="f2f2f2"/>
          </a:solidFill>
          <a:ln w="15840">
            <a:solidFill>
              <a:srgbClr val="1a4cc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/>
          <a:p>
            <a:pPr marL="91440" indent="-9108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457200"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system should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 Naive Bayes Algorithm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connect to 2 databases (gpModawana &amp; gpFrequency)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the id for specific word in primary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all words associated to a certain id from secondary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115000"/>
              </a:lnSpc>
              <a:buClr>
                <a:srgbClr val="e32d91"/>
              </a:buClr>
              <a:buSzPct val="96000"/>
              <a:buFont typeface="Courier New"/>
              <a:buChar char="o"/>
            </a:pPr>
            <a:r>
              <a:rPr b="0" lang="en-US" sz="1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 the numbers of times that the two words are repeated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samples from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diacritic from words.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33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1933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949400" y="1737360"/>
            <a:ext cx="326520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6881040" y="1737360"/>
            <a:ext cx="464868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Non 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Text-To-Speech Synthesizer has been developed gradually over the last few decades and it has been integrated into several new applications.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most applications, the intelligibility and comprehensibility of TTS Synthesizer have reached the acceptable level.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Current TTS Synthesizer Systems are so complicated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that one researcher cannot handle the whole system.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With good modularity it is likely to divide the system into a number of individual modules whose developing process can be done alone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65" dur="indefinite" restart="never" nodeType="tmRoot">
          <p:childTnLst>
            <p:seq>
              <p:cTn id="2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Conclusion(cont.)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challenges with the Arabic language when building TTS Systems are addressed. Examples of these problems and challenges are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diacritization problem, the existing of many dialects in the Arabic language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differences in gender.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7884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lack of resources for Arabic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7884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high derivational and inflectional morphology of Arabic language (Ex.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نفخر بمصرنا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mapping of the problems would be helpful for others who wish to build a TTS Synthesizer System in Arabic and other languages who have not been extensively studied and processed.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142">
                                            <p:txEl>
                                              <p:pRg st="0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27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142">
                                            <p:txEl>
                                              <p:pRg st="127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0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142">
                                            <p:txEl>
                                              <p:pRg st="208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35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142">
                                            <p:txEl>
                                              <p:pRg st="235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68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142">
                                            <p:txEl>
                                              <p:pRg st="268" end="3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56" end="5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142">
                                            <p:txEl>
                                              <p:pRg st="356" end="5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Refrences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384120" indent="-19332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 u="sng">
                <a:solidFill>
                  <a:srgbClr val="6b9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http://www.rdi-eg.com/Downloads/Scientific%20Papers/PaperOnArabTalk.pdf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 u="sng">
                <a:solidFill>
                  <a:srgbClr val="6b9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http://link.springer.com/article/10.1007/s10772-015-9304-6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Yasser H., Shady Q., Salah H., &amp; Mohsen R. (2000).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ARABTALK® An Implementation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Arabic Text To Speech System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r>
              <a:rPr b="0" lang="en-US" sz="1800" spc="-1" strike="noStrike" u="sng">
                <a:solidFill>
                  <a:srgbClr val="6b9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www.nemlar.org/ARAB-TALK-RDI.doc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MBROLA.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MBROLA project towards a freely available multilingual speech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synthesizer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r>
              <a:rPr b="0" lang="en-US" sz="1800" spc="-1" strike="noStrike" u="sng">
                <a:solidFill>
                  <a:srgbClr val="6b9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http://tcts.fpms.ac.be/synthesis/mbrola.html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Wael H. &amp; Mohsen R. (2000). Concatenative Arabic speech synthesis using large database,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Proceedings of ICSLP2000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vol. 2, </a:t>
            </a:r>
            <a:r>
              <a:rPr b="0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pp. 182-185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Beijing, China.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80000"/>
              </a:lnSpc>
              <a:buClr>
                <a:srgbClr val="e32d91"/>
              </a:buClr>
              <a:buSzPct val="70000"/>
              <a:buFont typeface="Courier New"/>
              <a:buChar char="o"/>
            </a:pPr>
            <a:r>
              <a:rPr b="0" lang="en-US" sz="1900" spc="-1" strike="noStrike" u="sng">
                <a:solidFill>
                  <a:srgbClr val="79a8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http://repository.um.edu.my/142/1/Arabic%20TTS%20Synthesizer.pdf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9" dur="indefinite" restart="never" nodeType="tmRoot">
          <p:childTnLst>
            <p:seq>
              <p:cTn id="3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49880" y="2724840"/>
            <a:ext cx="1035324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Flow of the project and Current State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01" dur="indefinite" restart="never" nodeType="tmRoot">
          <p:childTnLst>
            <p:seq>
              <p:cTn id="3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/>
          <a:p>
            <a:pPr marL="91440" indent="-91080" algn="ctr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 algn="ctr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 algn="ctr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080" indent="-11160"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1a4cc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Questions 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03" dur="indefinite" restart="never" nodeType="tmRoot">
          <p:childTnLst>
            <p:seq>
              <p:cTn id="3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ctr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 algn="ctr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080" indent="-11160"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1a4cc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05" dur="indefinite" restart="never" nodeType="tmRoot">
          <p:childTnLst>
            <p:seq>
              <p:cTn id="3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90880" y="2177280"/>
            <a:ext cx="10209960" cy="3621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7200" spc="-1" strike="noStrike">
                <a:solidFill>
                  <a:srgbClr val="4775e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r>
              <a:rPr b="1" lang="en-US" sz="432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Text-To-Speech (TTS)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 to speech is a software program that reads the text automatically and without human       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intervention.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TTS consist of 4 phases: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32760" indent="-9396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Normalization.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32760" indent="-9396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Moshakel.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32760" indent="-9396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Phonemes.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32760" indent="-9396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/>
                                        <p:tgtEl>
                                          <p:spTgt spid="92">
                                            <p:txEl>
                                              <p:p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/>
                                        <p:tgtEl>
                                          <p:spTgt spid="92">
                                            <p:txEl>
                                              <p:pRg st="11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3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/>
                                        <p:tgtEl>
                                          <p:spTgt spid="92">
                                            <p:txEl>
                                              <p:pRg st="13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54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/>
                                        <p:tgtEl>
                                          <p:spTgt spid="92">
                                            <p:txEl>
                                              <p:pRg st="154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NLP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476280" indent="-28548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Text Normalization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42040" indent="-285480">
              <a:lnSpc>
                <a:spcPct val="100000"/>
              </a:lnSpc>
              <a:buClr>
                <a:srgbClr val="e32d91"/>
              </a:buClr>
              <a:buFont typeface="Wingdings" charset="2"/>
              <a:buChar char=""/>
            </a:pPr>
            <a:r>
              <a:rPr b="1" lang="en-U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Pre-Processor - Sentence Tokenization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42040" indent="-285480">
              <a:lnSpc>
                <a:spcPct val="100000"/>
              </a:lnSpc>
              <a:buClr>
                <a:srgbClr val="e32d91"/>
              </a:buClr>
              <a:buFont typeface="Wingdings" charset="2"/>
              <a:buChar char=""/>
            </a:pPr>
            <a:r>
              <a:rPr b="1" lang="en-U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Morphological Analyzer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42040" indent="-285480">
              <a:lnSpc>
                <a:spcPct val="100000"/>
              </a:lnSpc>
              <a:buClr>
                <a:srgbClr val="e32d91"/>
              </a:buClr>
              <a:buFont typeface="Wingdings" charset="2"/>
              <a:buChar char=""/>
            </a:pPr>
            <a:r>
              <a:rPr b="1" lang="en-U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Contextual Analyzer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42040" indent="-285480">
              <a:lnSpc>
                <a:spcPct val="100000"/>
              </a:lnSpc>
              <a:buClr>
                <a:srgbClr val="e32d91"/>
              </a:buClr>
              <a:buFont typeface="Wingdings" charset="2"/>
              <a:buChar char=""/>
            </a:pPr>
            <a:r>
              <a:rPr b="1" lang="en-U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Syntactic-Prosodic Parser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76280" indent="-28548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Phonetic Transcription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42040" indent="-285480">
              <a:lnSpc>
                <a:spcPct val="100000"/>
              </a:lnSpc>
              <a:buClr>
                <a:srgbClr val="e32d91"/>
              </a:buClr>
              <a:buFont typeface="Wingdings" charset="2"/>
              <a:buChar char=""/>
            </a:pPr>
            <a:r>
              <a:rPr b="1" lang="en-U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Phonetic 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42040" indent="-285480">
              <a:lnSpc>
                <a:spcPct val="100000"/>
              </a:lnSpc>
              <a:buClr>
                <a:srgbClr val="e32d91"/>
              </a:buClr>
              <a:buFont typeface="Wingdings" charset="2"/>
              <a:buChar char=""/>
            </a:pPr>
            <a:r>
              <a:rPr b="1" lang="en-US" sz="1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Letter To Sound Module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8367120" y="1845720"/>
            <a:ext cx="2905920" cy="4271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/>
                                        <p:tgtEl>
                                          <p:spTgt spid="94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/>
                                        <p:tgtEl>
                                          <p:spTgt spid="94">
                                            <p:txEl>
                                              <p:pRg st="1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/>
                                        <p:tgtEl>
                                          <p:spTgt spid="94">
                                            <p:txEl>
                                              <p:p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/>
                                        <p:tgtEl>
                                          <p:spTgt spid="94">
                                            <p:txEl>
                                              <p:p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/>
                                        <p:tgtEl>
                                          <p:spTgt spid="94">
                                            <p:txEl>
                                              <p:pRg st="10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27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/>
                                        <p:tgtEl>
                                          <p:spTgt spid="94">
                                            <p:txEl>
                                              <p:pRg st="127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50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/>
                                        <p:tgtEl>
                                          <p:spTgt spid="94">
                                            <p:txEl>
                                              <p:pRg st="150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68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/>
                                        <p:tgtEl>
                                          <p:spTgt spid="94">
                                            <p:txEl>
                                              <p:pRg st="168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Language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" indent="-91080">
              <a:lnSpc>
                <a:spcPct val="100000"/>
              </a:lnSpc>
              <a:buClr>
                <a:srgbClr val="e32d91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is a complex language and it is not like other languages.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has special characters called “diacritics”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سَلِمْتُ عَلَى الْمُدَرِّسَةِ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ذَهَبْتُ الى الْمَدْرَسَة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is good for the blind, slow readers, and less straining for the eyes.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TTS Synthesizer System brings benefits especially in the educational field.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helps the research, data collecting and text analyzing.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is very useful for the students and language researchers. It provides them with an effective way of knowing how to pronounce the words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 is more relaxing to listen instead of reading large portions of text.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needs of Arabic TTS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190440">
              <a:lnSpc>
                <a:spcPct val="10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main target peoples in our project are peoples whose disabled or blind or impaired users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used by beginners – those who have no background or do not speak Arabic.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125000"/>
              <a:buFont typeface="Calibri"/>
              <a:buChar char="◦"/>
            </a:pP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teachers may use this system to teach their students on the correct pronunciation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finally This system also benefits students especially in learning and improving their skills and vocabularies of Arabic language.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Besides, many different types of people whose jobs require them to search for knowledge in documents would be useful in the field of linguistics and engineering can use this project.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Students who study the words occurrences in text.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108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4800" spc="-1" strike="noStrike">
                <a:solidFill>
                  <a:srgbClr val="0b539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Benefits of Arabic TTS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e32d91"/>
              </a:buClr>
              <a:buSzPct val="120000"/>
              <a:buFont typeface="Calibri"/>
              <a:buChar char=" "/>
            </a:pP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following are benefits of the Arabic TTS</a:t>
            </a:r>
            <a:r>
              <a:rPr b="0" lang="en-US" sz="2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0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Synthesizer System: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1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Easy to use – intuitive: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TTS Synthesizer System interface will be designed to be intuitive and easy to use.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1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Efficient: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TTS Synthesizer System reduces costs and increases efficiency.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Arabic TTS Synthesizer System will help users to </a:t>
            </a:r>
            <a:r>
              <a:rPr b="1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learn Arabic language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1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Provides accessibility: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 the Web and over the phone.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93320">
              <a:lnSpc>
                <a:spcPct val="90000"/>
              </a:lnSpc>
              <a:buClr>
                <a:srgbClr val="e32d91"/>
              </a:buClr>
              <a:buSzPct val="75000"/>
              <a:buFont typeface="Courier New"/>
              <a:buChar char="o"/>
            </a:pPr>
            <a:r>
              <a:rPr b="1" i="1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Offers adaptability and flexibility: </a:t>
            </a:r>
            <a:r>
              <a:rPr b="0" lang="en-US" sz="18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Any time, anywhere can use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03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5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03">
                                            <p:txEl>
                                              <p:pRg st="65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81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03">
                                            <p:txEl>
                                              <p:pRg st="181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62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03">
                                            <p:txEl>
                                              <p:pRg st="262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33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103">
                                            <p:txEl>
                                              <p:pRg st="333" end="3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90" end="4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03">
                                            <p:txEl>
                                              <p:pRg st="390" end="4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58" end="4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103">
                                            <p:txEl>
                                              <p:pRg st="458" end="4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LibreOffice/5.1.6.2$Linux_x86 LibreOffice_project/10m0$Build-2</Application>
  <Words>1404</Words>
  <Paragraphs>227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2017-07-03T06:42:52Z</dcterms:modified>
  <cp:revision>3</cp:revision>
  <dc:subject/>
  <dc:title>                      Arabic TTS synthesizer   By:   Samir Mohamed, Ali abdelrhman, Amira abdel nabi, Mai Ahmed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