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4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193400" y="1737720"/>
            <a:ext cx="996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207800" y="4343400"/>
            <a:ext cx="987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1193400" y="1737720"/>
            <a:ext cx="996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ww.rdi-eg.com/Downloads/Scientific%20Papers/PaperOnArabTalk.pdf" TargetMode="External"/><Relationship Id="rId2" Type="http://schemas.openxmlformats.org/officeDocument/2006/relationships/hyperlink" Target="http://link.springer.com/article/10.1007/s10772-015-9304-6" TargetMode="External"/><Relationship Id="rId3" Type="http://schemas.openxmlformats.org/officeDocument/2006/relationships/hyperlink" Target="http://www.nemlar.org/ARAB-TALK-RDI.doc" TargetMode="External"/><Relationship Id="rId4" Type="http://schemas.openxmlformats.org/officeDocument/2006/relationships/hyperlink" Target="http://tcts.fpms.ac.be/synthesis/mbrola.html" TargetMode="External"/><Relationship Id="rId5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190880" y="2177280"/>
            <a:ext cx="10208520" cy="36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72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TTS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72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US" sz="2789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By</a:t>
            </a:r>
            <a:r>
              <a:rPr b="0" lang="en-US" sz="1979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n-US" sz="324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1" lang="en-US" sz="1979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Samir Mohamed, Ali abdelrhman, Amira abdel nabi, Mai Ahmed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5799240"/>
            <a:ext cx="9438120" cy="10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9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Supervisor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Dr.hanaa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Applications of Arabic TTS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7080" indent="-9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Applications for the Blind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Educational Applications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Applications for Telecommunications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Applications for Multimedia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Fundamental and Applied Research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CHALLENGES BEHIND THE Arabic TEXT-TO-SPEECH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task of developing TTS Synthesizer System is very challenging and not easy, as it require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4560">
              <a:lnSpc>
                <a:spcPct val="100000"/>
              </a:lnSpc>
              <a:buClr>
                <a:srgbClr val="e32d91"/>
              </a:buClr>
              <a:buSzPct val="90000"/>
              <a:buFont typeface="Calibri"/>
              <a:buChar char="◦"/>
            </a:pPr>
            <a:r>
              <a:rPr b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Diacritization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61960">
              <a:lnSpc>
                <a:spcPct val="10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Dialects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61960">
              <a:lnSpc>
                <a:spcPct val="10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is spoken in more than 23 countries by 300 million people. There are many varieties of the Arabic language, many dialects that reflect social variety of its speakers.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61960">
              <a:lnSpc>
                <a:spcPct val="10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Differences in gender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There are in Arabic inflectional components that reflect the gender of the speaker and of the listener.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example the word “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تكلم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” 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cases where the listener is male.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cases where the listener is female we say ”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تكلمى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“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objectives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Solve diacritization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design, implement and evaluate an Arabic TTS Synthesizer System.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Accuracy of diacritization  must be greater than or equal 80%.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Open Source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53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Stakeholders</a:t>
            </a: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7080" indent="-9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Blinds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Researchers.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Students.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non speak Arabic or beginners.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Companies.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TTS developer.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97280" y="0"/>
            <a:ext cx="1005660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US" sz="32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Modwanna Functional/NonFunctional Requirement</a:t>
            </a: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97280" y="1845720"/>
            <a:ext cx="5410800" cy="4848480"/>
          </a:xfrm>
          <a:prstGeom prst="rect">
            <a:avLst/>
          </a:prstGeom>
          <a:solidFill>
            <a:srgbClr val="f2f2f2"/>
          </a:solidFill>
          <a:ln w="15840">
            <a:solidFill>
              <a:srgbClr val="1a4cc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8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8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8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System should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 file and splits the file into words.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diacritization and samples from words.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 all elements from the table of the character we 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identify the word is “new” if the word does not be in the selected data from database.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identify the word is “updated” if the word is in the selected data and update its counter.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identify the word is “old” if it’s not modified.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insert the data back to the database based on tags.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SzPct val="177000"/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a word in primary table if it’s new and it’s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مُشَكَّلَةْ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version in secondary.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622560" y="1845720"/>
            <a:ext cx="5164560" cy="4848480"/>
          </a:xfrm>
          <a:prstGeom prst="rect">
            <a:avLst/>
          </a:prstGeom>
          <a:solidFill>
            <a:srgbClr val="f2f2f2"/>
          </a:solidFill>
          <a:ln w="15840">
            <a:solidFill>
              <a:srgbClr val="1a4cc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84120" indent="-1918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18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18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Selection of data from database should be less than 10 seconds.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Execution of the whole program should be less than 12 hours.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should be Mysql.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program should be in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Program will run properly if word is in the database or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indent="-2840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2170800" y="1845720"/>
            <a:ext cx="326376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840720" y="1948320"/>
            <a:ext cx="464724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Non 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Modwanna Non Functional Requirement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Selection of data from database should be less than 10 seconds.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Execution of the whole program should be less than 12 hours.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should be Mysql.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program should be in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Program will run properly if word is in the database or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80" dur="indefinite" restart="never" nodeType="tmRoot">
          <p:childTnLst>
            <p:seq>
              <p:cTn id="1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13680" y="0"/>
            <a:ext cx="10351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Frequency Functional Requirement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622560" y="1845720"/>
            <a:ext cx="5164560" cy="4890960"/>
          </a:xfrm>
          <a:prstGeom prst="rect">
            <a:avLst/>
          </a:prstGeom>
          <a:solidFill>
            <a:srgbClr val="f2f2f2"/>
          </a:solidFill>
          <a:ln w="15840">
            <a:solidFill>
              <a:srgbClr val="1a4cc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84120" indent="-1918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18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18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18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18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data should be Average 600,000 words.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Selection of data from database should be less than 10 seconds.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Execution of the whole program should be less than 24 hours.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should be MySQL.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program should be in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Program will run properly if word is in the database or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indent="-2840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097280" y="1845720"/>
            <a:ext cx="5410800" cy="4890960"/>
          </a:xfrm>
          <a:prstGeom prst="rect">
            <a:avLst/>
          </a:prstGeom>
          <a:solidFill>
            <a:srgbClr val="f2f2f2"/>
          </a:solidFill>
          <a:ln w="15840">
            <a:solidFill>
              <a:srgbClr val="1a4cc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8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8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8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System should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 file and splits the file into words.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diacritization and samples from words.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 all elements from the table of the character we 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identify the word is “new” if the word does not be in the selected data from database.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identify the word is “updated” if the word is in the selected data and update its counter.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identify the word is “old” if it’s not modified.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insert the data back to the database based on tags.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SzPct val="177000"/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a word in primary table if it’s new.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170800" y="1845720"/>
            <a:ext cx="326376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6840720" y="1948320"/>
            <a:ext cx="464724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Non 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82" dur="indefinite" restart="never" nodeType="tmRoot">
          <p:childTnLst>
            <p:seq>
              <p:cTn id="183" dur="indefinite" nodeType="mainSeq">
                <p:childTnLst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Tekrar Non Functional Requirement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data should be Average 600,000 words.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Selection of data from database should be less than 10 seconds.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Execution of the whole program should be less than 24 hours.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should be MySQL.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program should be in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Program will run properly if word is in the database or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Naïve Bayes Code Functional Requirement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system should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 Naive Bayes Algorithm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 the id for specific word in primary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 all words associated to a certain id from secondary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 the number of times 2 words repeated.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samples from words.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diacritic from words.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99" dur="indefinite" restart="never" nodeType="tmRoot">
          <p:childTnLst>
            <p:seq>
              <p:cTn id="2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097280" y="286560"/>
            <a:ext cx="1068948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US" sz="32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Naïve Bayes Code Functional/NonFunctional Requirement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622560" y="1856880"/>
            <a:ext cx="5164560" cy="4682520"/>
          </a:xfrm>
          <a:prstGeom prst="rect">
            <a:avLst/>
          </a:prstGeom>
          <a:solidFill>
            <a:srgbClr val="f2f2f2"/>
          </a:solidFill>
          <a:ln w="158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7452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7452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code working normally even if word doesn’t    exist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74520">
              <a:lnSpc>
                <a:spcPct val="115000"/>
              </a:lnSpc>
            </a:pPr>
            <a:r>
              <a:rPr b="0" lang="en-US" sz="125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Code should be python.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74520">
              <a:lnSpc>
                <a:spcPct val="115000"/>
              </a:lnSpc>
            </a:pPr>
            <a:r>
              <a:rPr b="0" lang="en-US" sz="125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Using MySQL database.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7452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745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097280" y="1856880"/>
            <a:ext cx="5410800" cy="4682520"/>
          </a:xfrm>
          <a:prstGeom prst="rect">
            <a:avLst/>
          </a:prstGeom>
          <a:solidFill>
            <a:srgbClr val="f2f2f2"/>
          </a:solidFill>
          <a:ln w="15840">
            <a:solidFill>
              <a:srgbClr val="1a4cc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system should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 Naive Bayes Algorithm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 the id for specific word in primary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 all words associated to a certain id from secondary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 the numbers of times that the two words are repeated together.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115000"/>
              </a:lnSpc>
              <a:buClr>
                <a:srgbClr val="e32d91"/>
              </a:buClr>
              <a:buSzPct val="134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samples from words.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diacritic from words.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18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18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949400" y="1737360"/>
            <a:ext cx="326376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6881040" y="1737360"/>
            <a:ext cx="464724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Non 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90880" y="2177280"/>
            <a:ext cx="10208520" cy="36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72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Momken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Text-To-Speech Synthesizer has been developed gradually over the last few decades and it has been integrated into several new applications.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most applications, the intelligibility and comprehensibility of TTS Synthesizer have reached the acceptable level.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Current TTS Synthesizer Systems are so complicated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that one researcher cannot handle the whole system.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With good modularity it is likely to divide the system into a number of individual modules whose developing process can be done alone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19" dur="indefinite" restart="never" nodeType="tmRoot">
          <p:childTnLst>
            <p:seq>
              <p:cTn id="2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Conclusion(cont.)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challenges with the Arabic language when building TTS Systems are addressed. Examples of these problems and challenges 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diacritization problem, the existing of many dialects in the Arabic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differences in gender.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77400">
              <a:lnSpc>
                <a:spcPct val="10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lack of resources for Arabic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77400">
              <a:lnSpc>
                <a:spcPct val="10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high derivational and inflectional morphology of Arabic language (Ex.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نفخر بمصرنا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mapping of the problems would be helpful for others who wish to build a TTS Synthesizer System in Arabic and other languages who have not been extensively studied and processed.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129">
                                            <p:txEl>
                                              <p:pRg st="0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49880" y="2724840"/>
            <a:ext cx="10351800" cy="9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Flow of the project and Current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53" dur="indefinite" restart="never" nodeType="tmRoot">
          <p:childTnLst>
            <p:seq>
              <p:cTn id="2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Current</a:t>
            </a:r>
            <a:r>
              <a:rPr b="0" lang="en-US" sz="4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Accuracy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Shape 254" descr=""/>
          <p:cNvPicPr/>
          <p:nvPr/>
        </p:nvPicPr>
        <p:blipFill>
          <a:blip r:embed="rId1"/>
          <a:stretch/>
        </p:blipFill>
        <p:spPr>
          <a:xfrm>
            <a:off x="1395360" y="1845720"/>
            <a:ext cx="9594720" cy="371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5" dur="indefinite" restart="never" nodeType="tmRoot">
          <p:childTnLst>
            <p:seq>
              <p:cTn id="2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Shape 261" descr=""/>
          <p:cNvPicPr/>
          <p:nvPr/>
        </p:nvPicPr>
        <p:blipFill>
          <a:blip r:embed="rId1"/>
          <a:stretch/>
        </p:blipFill>
        <p:spPr>
          <a:xfrm>
            <a:off x="2201400" y="1845720"/>
            <a:ext cx="6923160" cy="424980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Refrences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lvl="1" marL="384120" indent="-191880">
              <a:lnSpc>
                <a:spcPct val="8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http://www.rdi-eg.com/Downloads/Scientific%20Papers/PaperOnArabTalk.pdf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http://link.springer.com/article/10.1007/s10772-015-9304-6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Yasser H., Shady Q., Salah H., &amp; Mohsen R. (2000). </a:t>
            </a:r>
            <a:r>
              <a:rPr b="0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ARABTALK® An Implementation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Arabic Text To Speech System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www.nemlar.org/ARAB-TALK-RDI.doc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MBROLA. </a:t>
            </a:r>
            <a:r>
              <a:rPr b="0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MBROLA project towards a freely available multilingual speech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synthesizer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http://tcts.fpms.ac.be/synthesis/mbrola.html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Wael H. &amp; Mohsen R. (2000). Concatenative Arabic speech synthesis using large database, </a:t>
            </a:r>
            <a:r>
              <a:rPr b="0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Proceedings of ICSLP2000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vol. 2, </a:t>
            </a:r>
            <a:r>
              <a:rPr b="0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pp. 182-185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Beijing, China.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8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900" spc="-1" strike="noStrike" u="sng">
                <a:solidFill>
                  <a:srgbClr val="79a8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http://repository.um.edu.my/142/1/Arabic%20TTS%20Synthesizer.pdf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 algn="ctr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 algn="ctr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 algn="ctr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080" indent="-9720"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1a4cc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Questions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57" dur="indefinite" restart="never" nodeType="tmRoot">
          <p:childTnLst>
            <p:seq>
              <p:cTn id="2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 algn="ctr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 algn="ctr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080" indent="-9720"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1a4cc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59" dur="indefinite" restart="never" nodeType="tmRoot">
          <p:childTnLst>
            <p:seq>
              <p:cTn id="2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90880" y="2177280"/>
            <a:ext cx="10208520" cy="36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72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Text-To-Speech (TTS)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Text to speech is a software program that reads the text automatically and without human       </a:t>
            </a: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intervention.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TTS consist of 4 phases: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932760" indent="-925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Normalization.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932760" indent="-925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Moshakel.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932760" indent="-925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Phonemes.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932760" indent="-925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Phonetic Transcription.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/>
                                        <p:tgtEl>
                                          <p:spTgt spid="86">
                                            <p:txEl>
                                              <p:p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TTS Phases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lvl="1" marL="476280" indent="-28404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Normalization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76280" indent="-28404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76280" indent="-28404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Moshakel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76280" indent="-28404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76280" indent="-28404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Phonemes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76280" indent="-28404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76280" indent="-28404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Phonetic Transcription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42040" indent="-294120">
              <a:lnSpc>
                <a:spcPct val="90000"/>
              </a:lnSpc>
              <a:buClr>
                <a:srgbClr val="e32d91"/>
              </a:buClr>
              <a:buFont typeface="Noto Sans Symbols"/>
              <a:buChar char="❑"/>
            </a:pPr>
            <a:r>
              <a:rPr b="1" lang="en-US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Phonetic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42040" indent="-294120">
              <a:lnSpc>
                <a:spcPct val="90000"/>
              </a:lnSpc>
              <a:buClr>
                <a:srgbClr val="e32d91"/>
              </a:buClr>
              <a:buFont typeface="Noto Sans Symbols"/>
              <a:buChar char="❑"/>
            </a:pPr>
            <a:r>
              <a:rPr b="1" lang="en-US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Letter To Sound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/>
                                        <p:tgtEl>
                                          <p:spTgt spid="88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91440" indent="-8964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is a complex language and it is not like other languages.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has special characters called “diacritics”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سَلِمْتُ عَلَى الْمُدَرِّسَةِ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ذَهَبْتُ الى الْمَدْرَسَة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35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needs of Arabic TTS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main target peoples in our project are peoples whose disabled or blind or impaired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used by beginners – those who have no background or do not speak Arabic.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SzPct val="125000"/>
              <a:buFont typeface="Calibri"/>
              <a:buChar char="◦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teachers may use this system to teach their students on the correct pronunciation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system also benefits students especially in learning and improving their skills and vocabularies of Arabic language.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Besides, many different types of people whose jobs require them to search for knowledge in documents would be useful in the field of linguistics and engineering can use this project.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188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Students who study the words occurrences in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Techniques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3680" y="1732320"/>
            <a:ext cx="10351800" cy="43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 rtl="1">
              <a:lnSpc>
                <a:spcPct val="80000"/>
              </a:lnSpc>
              <a:buClr>
                <a:srgbClr val="e32d91"/>
              </a:buClr>
              <a:buFont typeface="Calibri"/>
              <a:buChar char=" "/>
            </a:pPr>
            <a:r>
              <a:rPr b="1" i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 rtl="1">
              <a:lnSpc>
                <a:spcPct val="80000"/>
              </a:lnSpc>
              <a:buClr>
                <a:srgbClr val="e32d91"/>
              </a:buClr>
              <a:buFont typeface="Calibri"/>
              <a:buChar char=" "/>
            </a:pPr>
            <a:r>
              <a:rPr b="1" i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Supervised 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9640" rtl="1">
              <a:lnSpc>
                <a:spcPct val="80000"/>
              </a:lnSpc>
              <a:buClr>
                <a:srgbClr val="e32d91"/>
              </a:buClr>
              <a:buFont typeface="Calibri"/>
              <a:buChar char=" "/>
            </a:pPr>
            <a:r>
              <a:rPr b="1" i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Unsupervised 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94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Naïve Bayes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LibreOffice/5.1.6.2$Linux_x86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2017-07-03T09:43:48Z</dcterms:modified>
  <cp:revision>9</cp:revision>
  <dc:subject/>
  <dc:title/>
</cp:coreProperties>
</file>