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83" r:id="rId6"/>
    <p:sldId id="282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214336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0864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70922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75200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78761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01319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85170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28131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14357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71330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63627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996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27207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0896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48975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56466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25078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5181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0335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78237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3823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9012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4928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2072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4056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88549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4338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4954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rgbClr val="1A4CC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1097279" y="758952"/>
            <a:ext cx="10058399" cy="35661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Font typeface="Calibri"/>
              <a:buNone/>
              <a:defRPr sz="8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1100050" y="4455621"/>
            <a:ext cx="100583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" name="Shape 2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 rot="5400000">
            <a:off x="4114799" y="-1171785"/>
            <a:ext cx="4023360" cy="1005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rgbClr val="1A4CC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 rot="5400000">
            <a:off x="7159401" y="1977801"/>
            <a:ext cx="5759897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 rot="5400000">
            <a:off x="1825401" y="-574898"/>
            <a:ext cx="5759897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rgbClr val="1A4CC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31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097279" y="758952"/>
            <a:ext cx="10058399" cy="35661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Font typeface="Calibri"/>
              <a:buNone/>
              <a:defRPr sz="8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1097279" y="4453128"/>
            <a:ext cx="100583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" name="Shape 37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097278" y="1845733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621791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1097279" y="1846051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1097279" y="2582333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3"/>
          </p:nvPr>
        </p:nvSpPr>
        <p:spPr>
          <a:xfrm>
            <a:off x="6217919" y="1846051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4"/>
          </p:nvPr>
        </p:nvSpPr>
        <p:spPr>
          <a:xfrm>
            <a:off x="6217919" y="2582333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rgbClr val="1A4CC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15" y="0"/>
            <a:ext cx="4050791" cy="6858000"/>
          </a:xfrm>
          <a:prstGeom prst="rect">
            <a:avLst/>
          </a:prstGeom>
          <a:solidFill>
            <a:srgbClr val="1A4CC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594358"/>
            <a:ext cx="3200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FFFFFF"/>
              </a:buClr>
              <a:buFont typeface="Calibri"/>
              <a:buNone/>
              <a:def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39" cy="5257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399" cy="33791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1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0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0" y="4953000"/>
            <a:ext cx="12188824" cy="1904999"/>
          </a:xfrm>
          <a:prstGeom prst="rect">
            <a:avLst/>
          </a:prstGeom>
          <a:solidFill>
            <a:srgbClr val="1A4CC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15" y="4915076"/>
            <a:ext cx="12188824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1097279" y="5074919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FFFFFF"/>
              </a:buClr>
              <a:buFont typeface="Calibri"/>
              <a:buNone/>
              <a:def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8" name="Shape 78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4" cy="4915076"/>
          </a:xfrm>
          <a:prstGeom prst="rect">
            <a:avLst/>
          </a:prstGeom>
          <a:solidFill>
            <a:srgbClr val="C1C2C7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1097279" y="5907023"/>
            <a:ext cx="10113264" cy="5943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Calibri"/>
              <a:buNone/>
              <a:defRPr sz="1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1A4CC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" name="Shape 7"/>
          <p:cNvSpPr/>
          <p:nvPr/>
        </p:nvSpPr>
        <p:spPr>
          <a:xfrm>
            <a:off x="15" y="6334316"/>
            <a:ext cx="12191984" cy="664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" name="Shape 13"/>
          <p:cNvCxnSpPr/>
          <p:nvPr/>
        </p:nvCxnSpPr>
        <p:spPr>
          <a:xfrm>
            <a:off x="1193532" y="1737844"/>
            <a:ext cx="9966959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di-eg.com/Downloads/Scientific%20Papers/PaperOnArabTalk.pdf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cts.fpms.ac.be/synthesis/mbrola.html" TargetMode="External"/><Relationship Id="rId5" Type="http://schemas.openxmlformats.org/officeDocument/2006/relationships/hyperlink" Target="http://www.nemlar.org/ARAB-TALK-RDI.doc" TargetMode="External"/><Relationship Id="rId4" Type="http://schemas.openxmlformats.org/officeDocument/2006/relationships/hyperlink" Target="http://link.springer.com/article/10.1007/s10772-015-9304-6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ctrTitle"/>
          </p:nvPr>
        </p:nvSpPr>
        <p:spPr>
          <a:xfrm>
            <a:off x="1190713" y="2177156"/>
            <a:ext cx="10210224" cy="36220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ct val="25000"/>
              <a:buFont typeface="Calibri"/>
              <a:buNone/>
            </a:pPr>
            <a:r>
              <a:rPr lang="en-US" sz="7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7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7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7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7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7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7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7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7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7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7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7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7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7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7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7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7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7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7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7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7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7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7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7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7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7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7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7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7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7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7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7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7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7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7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7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7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7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7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7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7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7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7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7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7200" b="0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Arabic TTS synthesizer </a:t>
            </a:r>
            <a:r>
              <a:rPr lang="en-US" sz="432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432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32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432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790" b="1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By</a:t>
            </a:r>
            <a:r>
              <a:rPr lang="en-US" sz="1979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sz="324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-US" sz="1979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Samir Mohamed, Ali abdelrhman, Amira abdel nabi, Mai Ahmed</a:t>
            </a:r>
            <a:r>
              <a:rPr lang="en-US" sz="54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54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5400" b="1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 txBox="1">
            <a:spLocks noGrp="1"/>
          </p:cNvSpPr>
          <p:nvPr>
            <p:ph type="subTitle" idx="1"/>
          </p:nvPr>
        </p:nvSpPr>
        <p:spPr>
          <a:xfrm>
            <a:off x="0" y="5799157"/>
            <a:ext cx="9440033" cy="10588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24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Supervisor</a:t>
            </a: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Dr.hanaa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0070C0"/>
              </a:buClr>
              <a:buSzPct val="25000"/>
              <a:buFont typeface="Calibri"/>
              <a:buNone/>
            </a:pPr>
            <a:r>
              <a:rPr lang="en-US" sz="4800" b="1" i="0" u="none" strike="noStrike" cap="none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Techniques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10353761" cy="4395395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91440" marR="0" lvl="0" indent="-91440" algn="l" rt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lang="en-US" sz="2000" b="1" i="1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91440" marR="0" lvl="0" indent="-91440" algn="l" rtl="1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lang="en-US" sz="2000" b="1" i="1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1- Supervised Machine Learning</a:t>
            </a:r>
          </a:p>
          <a:p>
            <a:pPr marL="384048" marR="0" lvl="1" indent="-193548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◦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majority of practical machine learning uses supervised learning. And we use it too in our project through naïve Bayes algorithm . </a:t>
            </a:r>
          </a:p>
          <a:p>
            <a:pPr marL="457200" marR="0" lvl="1" indent="0" algn="ctr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Y = f(X)</a:t>
            </a:r>
          </a:p>
          <a:p>
            <a:pPr marL="384048" marR="0" lvl="1" indent="-193548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◦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It is called supervised learning because the process of an algorithm learning from the training dataset can be thought of as a teacher supervising the learning process. We know the correct answers, Learning stops when the algorithm achieves an acceptable level of performance.</a:t>
            </a:r>
          </a:p>
          <a:p>
            <a:pPr marL="384048" marR="0" lvl="1" indent="-193548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◦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Supervised learning problems can be further grouped into regression and classification problems.</a:t>
            </a:r>
          </a:p>
          <a:p>
            <a:pPr marL="384048" marR="0" lvl="1" indent="-193548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◦"/>
            </a:pPr>
            <a:r>
              <a:rPr lang="en-US" sz="1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Classification:</a:t>
            </a: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A classification problem is when the output variable is a category, such as “red” or “blue”.</a:t>
            </a:r>
          </a:p>
          <a:p>
            <a:pPr marL="384048" marR="0" lvl="1" indent="-193548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◦"/>
            </a:pPr>
            <a:r>
              <a:rPr lang="en-US" sz="1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Regression:</a:t>
            </a: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A regression problem is when the output variable is a real value, such as “dollars” or “weight”.</a:t>
            </a:r>
          </a:p>
          <a:p>
            <a:pPr marL="384048" marR="0" lvl="1" indent="-193548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◦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Some popular examples of supervised machine learning algorithms are:</a:t>
            </a:r>
          </a:p>
          <a:p>
            <a:pPr marL="566928" marR="0" lvl="2" indent="-185928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◦"/>
            </a:pPr>
            <a:r>
              <a:rPr lang="en-US"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Linear regression for regression problems.</a:t>
            </a:r>
          </a:p>
          <a:p>
            <a:pPr marL="566928" marR="0" lvl="2" indent="-185928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◦"/>
            </a:pPr>
            <a:r>
              <a:rPr lang="en-US"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Support vector machines for classification problems.</a:t>
            </a:r>
          </a:p>
          <a:p>
            <a:pPr marL="384048" marR="0" lvl="1" indent="-193548" algn="l" rtl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endParaRPr sz="1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0070C0"/>
              </a:buClr>
              <a:buSzPct val="25000"/>
              <a:buFont typeface="Calibri"/>
              <a:buNone/>
            </a:pPr>
            <a:r>
              <a:rPr lang="en-US" sz="48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Naïve Bayes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91440" marR="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1097279" y="177420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0070C0"/>
              </a:buClr>
              <a:buSzPct val="25000"/>
              <a:buFont typeface="Calibri"/>
              <a:buNone/>
            </a:pPr>
            <a:r>
              <a:rPr lang="en-US" sz="4800" b="1" i="0" u="none" strike="noStrike" cap="none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Techniques(cont.)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1097279" y="1968564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91440" marR="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lang="en-US" sz="2000" b="1" i="1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2- Unsupervised Machine Learning</a:t>
            </a:r>
          </a:p>
          <a:p>
            <a:pPr marL="384048" marR="0" lvl="1" indent="-19354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◦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Unsupervised learning is where you only have input data (X) and no corresponding output variables.</a:t>
            </a:r>
            <a:b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goal for unsupervised learning is to model the underlying structure or distribution in the data in order to learn more about the data.</a:t>
            </a:r>
            <a:b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1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4048" marR="0" lvl="1" indent="-19354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◦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These are called unsupervised learning because unlike supervised learning above there is no correct answers and there is no teacher</a:t>
            </a:r>
          </a:p>
          <a:p>
            <a:pPr marL="384048" marR="0" lvl="1" indent="-19354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◦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Unsupervised learning problems can be further grouped into clustering and association problems.</a:t>
            </a:r>
          </a:p>
          <a:p>
            <a:pPr marL="384048" marR="0" lvl="1" indent="-19354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◦"/>
            </a:pPr>
            <a:r>
              <a:rPr lang="en-US" sz="1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Clustering</a:t>
            </a: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: A clustering problem is where you want to discover the inherent groupings in the data, such as grouping customers by purchasing behavior.</a:t>
            </a:r>
          </a:p>
          <a:p>
            <a:pPr marL="384048" marR="0" lvl="1" indent="-19354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◦"/>
            </a:pPr>
            <a:r>
              <a:rPr lang="en-US" sz="1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Association</a:t>
            </a: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:  An association rule learning problem is where you want to discover rules that describe large portions of your data, such as people that buy X also tend to buy Y.</a:t>
            </a:r>
          </a:p>
          <a:p>
            <a:pPr marL="384048" marR="0" lvl="1" indent="-19354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endParaRPr sz="1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0070C0"/>
              </a:buClr>
              <a:buSzPct val="25000"/>
              <a:buFont typeface="Calibri"/>
              <a:buNone/>
            </a:pPr>
            <a:r>
              <a:rPr lang="en-US" sz="4800" b="1" i="0" u="none" strike="noStrike" cap="none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Applications of Arabic TTS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36900" marR="0" lvl="0" indent="-1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4048" marR="0" lvl="1" indent="-19354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Courier New"/>
              <a:buChar char="o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Applications for the Blind</a:t>
            </a:r>
          </a:p>
          <a:p>
            <a:pPr marL="384048" marR="0" lvl="1" indent="-19354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Courier New"/>
              <a:buChar char="o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Educational Applications</a:t>
            </a:r>
          </a:p>
          <a:p>
            <a:pPr marL="384048" marR="0" lvl="1" indent="-19354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Courier New"/>
              <a:buChar char="o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Applications for Telecommunications</a:t>
            </a:r>
          </a:p>
          <a:p>
            <a:pPr marL="384048" marR="0" lvl="1" indent="-19354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Courier New"/>
              <a:buChar char="o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Applications for Multimedia </a:t>
            </a:r>
          </a:p>
          <a:p>
            <a:pPr marL="384048" marR="0" lvl="1" indent="-19354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Courier New"/>
              <a:buChar char="o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Fundamental and Applied Research </a:t>
            </a:r>
          </a:p>
          <a:p>
            <a:pPr marL="384048" marR="0" lvl="1" indent="-19354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Courier New"/>
              <a:buChar char="o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Government Services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-US" sz="4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CHALLENGES BEHIND THE Arabic TEXT-TO-SPEECH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91440" marR="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task of developing TTS Synthesizer System is very challenging and not easy, as it require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lang="en-US"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Diacritization Problem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lang="en-US"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Dialects</a:t>
            </a:r>
          </a:p>
          <a:p>
            <a:pPr marL="384048" marR="0" lvl="1" indent="-19354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◦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Arabic is spoken in more than 23 countries by 300 million people. There are many varieties of the Arabic language, many dialects that reflect social variety of its speakers.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lang="en-US"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Differences in gender</a:t>
            </a:r>
          </a:p>
          <a:p>
            <a:pPr marL="384048" marR="0" lvl="1" indent="-19354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◦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There are in Arabic inflectional components that reflect the gender of the speaker and of the listener. </a:t>
            </a:r>
          </a:p>
          <a:p>
            <a:pPr marL="384048" marR="0" lvl="1" indent="-19354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77777"/>
              <a:buFont typeface="Calibri"/>
              <a:buChar char="◦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For example the word “</a:t>
            </a:r>
            <a:r>
              <a:rPr lang="en-US"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تكلم</a:t>
            </a: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” In cases where the listener is male.</a:t>
            </a:r>
          </a:p>
          <a:p>
            <a:pPr marL="384048" marR="0" lvl="1" indent="-19354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◦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 cases where the listener is female we say ”تكلمى “. </a:t>
            </a: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0070C0"/>
              </a:buClr>
              <a:buSzPct val="25000"/>
              <a:buFont typeface="Calibri"/>
              <a:buNone/>
            </a:pPr>
            <a:r>
              <a:rPr lang="en-US" sz="4800" b="1" i="0" u="none" strike="noStrike" cap="none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4800" b="1" i="0" u="none" strike="noStrike" cap="none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800" b="1" i="0" u="none" strike="noStrike" cap="none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objectives </a:t>
            </a:r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91440" marR="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4048" marR="0" lvl="1" indent="-19354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Courier New"/>
              <a:buChar char="o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Solve diacritization problem.</a:t>
            </a:r>
          </a:p>
          <a:p>
            <a:pPr marL="384048" marR="0" lvl="1" indent="-19354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Courier New"/>
              <a:buChar char="o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design, implement and evaluate an Arabic TTS Synthesizer System.</a:t>
            </a:r>
          </a:p>
          <a:p>
            <a:pPr marL="384048" marR="0" lvl="1" indent="-19354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Courier New"/>
              <a:buChar char="o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 must be greater than 80%.</a:t>
            </a:r>
          </a:p>
          <a:p>
            <a:pPr marL="384048" marR="0" lvl="1" indent="-19354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Courier New"/>
              <a:buChar char="o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Source code.</a:t>
            </a:r>
          </a:p>
          <a:p>
            <a:pPr marL="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5300" b="1" i="0" u="none" strike="noStrike" cap="none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Stakeholders</a:t>
            </a:r>
            <a:r>
              <a:rPr lang="en-US" sz="4800" b="1" i="0" u="none" strike="noStrike" cap="none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36900" marR="0" lvl="0" indent="-1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4048" marR="0" lvl="1" indent="-19354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Courier New"/>
              <a:buChar char="o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Blinds .</a:t>
            </a:r>
          </a:p>
          <a:p>
            <a:pPr marL="384048" marR="0" lvl="1" indent="-19354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Courier New"/>
              <a:buChar char="o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Researchers.</a:t>
            </a:r>
          </a:p>
          <a:p>
            <a:pPr marL="384048" marR="0" lvl="1" indent="-19354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Courier New"/>
              <a:buChar char="o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Students.</a:t>
            </a:r>
          </a:p>
          <a:p>
            <a:pPr marL="384048" marR="0" lvl="1" indent="-19354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Courier New"/>
              <a:buChar char="o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non speak Arabic or beginners.</a:t>
            </a:r>
          </a:p>
          <a:p>
            <a:pPr marL="384048" marR="0" lvl="1" indent="-19354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Courier New"/>
              <a:buChar char="o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Readers.</a:t>
            </a:r>
          </a:p>
          <a:p>
            <a:pPr marL="384048" marR="0" lvl="1" indent="-19354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Courier New"/>
              <a:buChar char="o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Companies.</a:t>
            </a:r>
          </a:p>
          <a:p>
            <a:pPr marL="384048" marR="0" lvl="1" indent="-19354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Courier New"/>
              <a:buChar char="o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Arabic TTS developer.</a:t>
            </a: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1097280" y="0"/>
            <a:ext cx="10058399" cy="13082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0070C0"/>
              </a:buClr>
              <a:buSzPct val="25000"/>
              <a:buFont typeface="Calibri"/>
              <a:buNone/>
            </a:pPr>
            <a:r>
              <a:rPr lang="en-US" sz="4320" b="1" i="0" u="none" strike="noStrike" cap="none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Modwanna Functional/NonFunctional Requirement</a:t>
            </a:r>
            <a:r>
              <a:rPr lang="en-US" sz="432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1097280" y="1845733"/>
            <a:ext cx="5412600" cy="485040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1A4CC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t" anchorCtr="0">
            <a:noAutofit/>
          </a:bodyPr>
          <a:lstStyle/>
          <a:p>
            <a:pPr marL="91440" marR="0" lvl="0" indent="-9144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-9144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-9144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System should</a:t>
            </a:r>
          </a:p>
          <a:p>
            <a:pPr marL="384048" marR="0" lvl="1" indent="-193548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◦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file and splits the file into words.</a:t>
            </a:r>
          </a:p>
          <a:p>
            <a:pPr marL="384048" marR="0" lvl="1" indent="-193548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◦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 diacritization and samples from words.</a:t>
            </a:r>
          </a:p>
          <a:p>
            <a:pPr marL="384048" marR="0" lvl="1" indent="-193548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◦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 to MySQL Database.</a:t>
            </a:r>
          </a:p>
          <a:p>
            <a:pPr marL="384048" marR="0" lvl="1" indent="-193548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◦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all elements from the table of the character we use.</a:t>
            </a:r>
          </a:p>
          <a:p>
            <a:pPr marL="384048" marR="0" lvl="1" indent="-193548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◦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identify the word is “new” if the word does not be in the selected data from database.</a:t>
            </a:r>
          </a:p>
          <a:p>
            <a:pPr marL="384048" marR="0" lvl="1" indent="-193548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◦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identify the word is “updated” if the word is in the selected data and update its counter.</a:t>
            </a:r>
          </a:p>
          <a:p>
            <a:pPr marL="384048" marR="0" lvl="1" indent="-193548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◦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identify the word is “old” if it’s not modified.</a:t>
            </a:r>
          </a:p>
          <a:p>
            <a:pPr marL="384048" marR="0" lvl="1" indent="-193548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◦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the data back to the database based on tags.</a:t>
            </a:r>
          </a:p>
          <a:p>
            <a:pPr marL="384048" marR="0" lvl="1" indent="-193548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33333"/>
              <a:buFont typeface="Calibri"/>
              <a:buChar char="◦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a word in primary table if it’s new and it’s (مُشَكَّلَةْ) version in secondary.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384048" marR="0" lvl="1" indent="-193548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4048" marR="0" lvl="1" indent="-193548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Shape 187"/>
          <p:cNvSpPr txBox="1"/>
          <p:nvPr/>
        </p:nvSpPr>
        <p:spPr>
          <a:xfrm>
            <a:off x="6622524" y="1845732"/>
            <a:ext cx="5166300" cy="485040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1A4CC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t" anchorCtr="0">
            <a:noAutofit/>
          </a:bodyPr>
          <a:lstStyle/>
          <a:p>
            <a:pPr marL="384048" marR="0" lvl="1" indent="-19354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ourier New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4048" marR="0" lvl="1" indent="-19354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Courier New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4048" marR="0" lvl="1" indent="-19354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Courier New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4048" marR="0" lvl="1" indent="-19354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Courier New"/>
              <a:buChar char="o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Selection of data from database should be less than 10 seconds.</a:t>
            </a:r>
          </a:p>
          <a:p>
            <a:pPr marL="384048" marR="0" lvl="1" indent="-19354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Courier New"/>
              <a:buChar char="o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Execution of the whole program should be less than 12 hours.</a:t>
            </a:r>
          </a:p>
          <a:p>
            <a:pPr marL="384048" marR="0" lvl="1" indent="-19354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Courier New"/>
              <a:buChar char="o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 should be Mysql.</a:t>
            </a:r>
          </a:p>
          <a:p>
            <a:pPr marL="384048" marR="0" lvl="1" indent="-19354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Courier New"/>
              <a:buChar char="o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program should be in java.</a:t>
            </a:r>
          </a:p>
          <a:p>
            <a:pPr marL="384048" marR="0" lvl="1" indent="-19354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Courier New"/>
              <a:buChar char="o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will run properly if word is in the database or not.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00150" marR="0" lvl="2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-9144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Shape 188"/>
          <p:cNvSpPr/>
          <p:nvPr/>
        </p:nvSpPr>
        <p:spPr>
          <a:xfrm>
            <a:off x="2170800" y="1845732"/>
            <a:ext cx="3265500" cy="923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5400" b="1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Functional</a:t>
            </a:r>
          </a:p>
        </p:txBody>
      </p:sp>
      <p:sp>
        <p:nvSpPr>
          <p:cNvPr id="189" name="Shape 189"/>
          <p:cNvSpPr/>
          <p:nvPr/>
        </p:nvSpPr>
        <p:spPr>
          <a:xfrm>
            <a:off x="6840586" y="1948375"/>
            <a:ext cx="4649100" cy="923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5400" b="1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Non Functional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-US" sz="432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432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77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477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77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Modwanna Non Functional Requirement</a:t>
            </a:r>
            <a:br>
              <a:rPr lang="en-US" sz="477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77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477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4770" b="0" i="0" u="none" strike="noStrike" cap="non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384048" marR="0" lvl="1" indent="-19354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Courier New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4048" marR="0" lvl="1" indent="-19354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Courier New"/>
              <a:buChar char="o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Selection of data from database should be less than 10 seconds.</a:t>
            </a:r>
          </a:p>
          <a:p>
            <a:pPr marL="384048" marR="0" lvl="1" indent="-19354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Courier New"/>
              <a:buChar char="o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Execution of the whole program should be less than 12 hours.</a:t>
            </a:r>
          </a:p>
          <a:p>
            <a:pPr marL="384048" marR="0" lvl="1" indent="-19354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Courier New"/>
              <a:buChar char="o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 should be Mysql.</a:t>
            </a:r>
          </a:p>
          <a:p>
            <a:pPr marL="384048" marR="0" lvl="1" indent="-19354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Courier New"/>
              <a:buChar char="o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program should be in java.</a:t>
            </a:r>
          </a:p>
          <a:p>
            <a:pPr marL="384048" marR="0" lvl="1" indent="-19354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Courier New"/>
              <a:buChar char="o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will run properly if word is in the database or not.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00150" marR="0" lvl="2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-9144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913795" y="0"/>
            <a:ext cx="10353761" cy="14630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0070C0"/>
              </a:buClr>
              <a:buSzPct val="25000"/>
              <a:buFont typeface="Calibri"/>
              <a:buNone/>
            </a:pPr>
            <a:r>
              <a:rPr lang="en-US" sz="4800" b="1" i="0" u="none" strike="noStrike" cap="none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Tekrar Functional Requirement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6622524" y="1845732"/>
            <a:ext cx="5166202" cy="4892693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1A4CC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t" anchorCtr="0">
            <a:noAutofit/>
          </a:bodyPr>
          <a:lstStyle/>
          <a:p>
            <a:pPr marL="384048" marR="0" lvl="1" indent="-19354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ourier New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4048" marR="0" lvl="1" indent="-19354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Courier New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4048" marR="0" lvl="1" indent="-19354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Courier New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4048" marR="0" lvl="1" indent="-19354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Courier New"/>
              <a:buChar char="o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data should be Average 600,000 words.</a:t>
            </a:r>
          </a:p>
          <a:p>
            <a:pPr marL="384048" marR="0" lvl="1" indent="-19354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Courier New"/>
              <a:buChar char="o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Selection of data from database should be less than 10 seconds.</a:t>
            </a:r>
          </a:p>
          <a:p>
            <a:pPr marL="384048" marR="0" lvl="1" indent="-19354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Courier New"/>
              <a:buChar char="o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Execution of the whole program should be less than 24 hours.</a:t>
            </a:r>
          </a:p>
          <a:p>
            <a:pPr marL="384048" marR="0" lvl="1" indent="-19354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Courier New"/>
              <a:buChar char="o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 should be MySQL.</a:t>
            </a:r>
          </a:p>
          <a:p>
            <a:pPr marL="384048" marR="0" lvl="1" indent="-19354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Courier New"/>
              <a:buChar char="o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program should be in java.</a:t>
            </a:r>
          </a:p>
          <a:p>
            <a:pPr marL="384048" marR="0" lvl="1" indent="-19354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Courier New"/>
              <a:buChar char="o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will run properly if word is in the database or not.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00150" marR="0" lvl="2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-9144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1097280" y="1845733"/>
            <a:ext cx="5412600" cy="489270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1A4CC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t" anchorCtr="0">
            <a:noAutofit/>
          </a:bodyPr>
          <a:lstStyle/>
          <a:p>
            <a:pPr marL="91440" marR="0" lvl="0" indent="-9144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-9144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-9144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System should</a:t>
            </a:r>
          </a:p>
          <a:p>
            <a:pPr marL="384048" marR="0" lvl="1" indent="-193548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◦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file and splits the file into words.</a:t>
            </a:r>
          </a:p>
          <a:p>
            <a:pPr marL="384048" marR="0" lvl="1" indent="-193548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◦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 diacritization and samples from words.</a:t>
            </a:r>
          </a:p>
          <a:p>
            <a:pPr marL="384048" marR="0" lvl="1" indent="-193548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◦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 to MySQL Database.</a:t>
            </a:r>
          </a:p>
          <a:p>
            <a:pPr marL="384048" marR="0" lvl="1" indent="-193548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◦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all elements from the table of the character we use.</a:t>
            </a:r>
          </a:p>
          <a:p>
            <a:pPr marL="384048" marR="0" lvl="1" indent="-193548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◦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identify the word is “new” if the word does not be in the selected data from database.</a:t>
            </a:r>
          </a:p>
          <a:p>
            <a:pPr marL="384048" marR="0" lvl="1" indent="-193548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◦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identify the word is “updated” if the word is in the selected data and update its counter.</a:t>
            </a:r>
          </a:p>
          <a:p>
            <a:pPr marL="384048" marR="0" lvl="1" indent="-193548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◦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identify the word is “old” if it’s not modified.</a:t>
            </a:r>
          </a:p>
          <a:p>
            <a:pPr marL="384048" marR="0" lvl="1" indent="-193548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◦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the data back to the database based on tags.</a:t>
            </a:r>
          </a:p>
          <a:p>
            <a:pPr marL="384048" marR="0" lvl="1" indent="-193548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33333"/>
              <a:buFont typeface="Calibri"/>
              <a:buChar char="◦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a word in primary table if it’s new and it’s (</a:t>
            </a: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Diacritization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version in secondary.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384048" marR="0" lvl="1" indent="-193548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4048" marR="0" lvl="1" indent="-193548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Shape 203"/>
          <p:cNvSpPr/>
          <p:nvPr/>
        </p:nvSpPr>
        <p:spPr>
          <a:xfrm>
            <a:off x="2170813" y="1845732"/>
            <a:ext cx="3265500" cy="923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5400" b="1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Functional</a:t>
            </a:r>
          </a:p>
        </p:txBody>
      </p:sp>
      <p:sp>
        <p:nvSpPr>
          <p:cNvPr id="204" name="Shape 204"/>
          <p:cNvSpPr/>
          <p:nvPr/>
        </p:nvSpPr>
        <p:spPr>
          <a:xfrm>
            <a:off x="6840586" y="1948375"/>
            <a:ext cx="4649029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5400" b="1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Non Functional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ctrTitle"/>
          </p:nvPr>
        </p:nvSpPr>
        <p:spPr>
          <a:xfrm>
            <a:off x="1190713" y="2177156"/>
            <a:ext cx="10210200" cy="3621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ct val="25000"/>
              <a:buFont typeface="Calibri"/>
              <a:buNone/>
            </a:pPr>
            <a:r>
              <a:rPr lang="en-US" sz="7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7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7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7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7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7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7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7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7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7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7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7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7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7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7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7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7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7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7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7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7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7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7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7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7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7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7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7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7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7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7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7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7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7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7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7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7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7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7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7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7200">
                <a:solidFill>
                  <a:schemeClr val="accent4"/>
                </a:solidFill>
              </a:rPr>
              <a:t>Momken Team</a:t>
            </a:r>
            <a:r>
              <a:rPr lang="en-US" sz="432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432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54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54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5400" b="1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0070C0"/>
              </a:buClr>
              <a:buSzPct val="25000"/>
              <a:buFont typeface="Calibri"/>
              <a:buNone/>
            </a:pPr>
            <a:r>
              <a:rPr lang="en-US" sz="48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Tekrar Non Functional Requirement</a:t>
            </a:r>
          </a:p>
        </p:txBody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91440" marR="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4048" marR="0" lvl="1" indent="-19354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Courier New"/>
              <a:buChar char="o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data should be Average 600,000 words.</a:t>
            </a:r>
          </a:p>
          <a:p>
            <a:pPr marL="384048" marR="0" lvl="1" indent="-19354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Courier New"/>
              <a:buChar char="o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Selection of data from database should be less than 10 seconds.</a:t>
            </a:r>
          </a:p>
          <a:p>
            <a:pPr marL="384048" marR="0" lvl="1" indent="-19354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Courier New"/>
              <a:buChar char="o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Execution of the whole program should be less than 24 hours.</a:t>
            </a:r>
          </a:p>
          <a:p>
            <a:pPr marL="384048" marR="0" lvl="1" indent="-19354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Courier New"/>
              <a:buChar char="o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 should be MySQL.</a:t>
            </a:r>
          </a:p>
          <a:p>
            <a:pPr marL="384048" marR="0" lvl="1" indent="-19354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Courier New"/>
              <a:buChar char="o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program should be in java.</a:t>
            </a:r>
          </a:p>
          <a:p>
            <a:pPr marL="384048" marR="0" lvl="1" indent="-19354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Courier New"/>
              <a:buChar char="o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will run properly if word is in the database or not.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0070C0"/>
              </a:buClr>
              <a:buSzPct val="25000"/>
              <a:buFont typeface="Calibri"/>
              <a:buNone/>
            </a:pPr>
            <a:r>
              <a:rPr lang="en-US" sz="48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Naïve Bayes Code Functional Requirement</a:t>
            </a:r>
          </a:p>
        </p:txBody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91440" marR="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system should</a:t>
            </a:r>
          </a:p>
          <a:p>
            <a:pPr marL="384048" marR="0" lvl="1" indent="-19354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Courier New"/>
              <a:buChar char="o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 Naive Bayes Algorithm .</a:t>
            </a:r>
          </a:p>
          <a:p>
            <a:pPr marL="384048" marR="0" lvl="1" indent="-19354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Courier New"/>
              <a:buChar char="o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 to 2 databases (gpModawana &amp; gpFrequency)</a:t>
            </a:r>
          </a:p>
          <a:p>
            <a:pPr marL="384048" marR="0" lvl="1" indent="-19354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Courier New"/>
              <a:buChar char="o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the id for specific word in primary table.</a:t>
            </a:r>
          </a:p>
          <a:p>
            <a:pPr marL="384048" marR="0" lvl="1" indent="-19354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Courier New"/>
              <a:buChar char="o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all words associated to a certain id from secondary table.</a:t>
            </a:r>
          </a:p>
          <a:p>
            <a:pPr marL="384048" marR="0" lvl="1" indent="-19354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Courier New"/>
              <a:buChar char="o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the number of times 2 words repeated.</a:t>
            </a:r>
          </a:p>
          <a:p>
            <a:pPr marL="384048" marR="0" lvl="1" indent="-19354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Courier New"/>
              <a:buChar char="o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 samples from words.</a:t>
            </a:r>
          </a:p>
          <a:p>
            <a:pPr marL="384048" marR="0" lvl="1" indent="-19354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Courier New"/>
              <a:buChar char="o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 diacritic from words.</a:t>
            </a:r>
          </a:p>
          <a:p>
            <a:pPr marL="384048" marR="0" lvl="1" indent="-19354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Courier New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1097275" y="286600"/>
            <a:ext cx="10691400" cy="145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0070C0"/>
              </a:buClr>
              <a:buSzPct val="25000"/>
              <a:buFont typeface="Calibri"/>
              <a:buNone/>
            </a:pPr>
            <a:r>
              <a:rPr lang="en-US" sz="4800" b="1" i="0" u="none" strike="noStrike" cap="none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Naïve Bayes Code Functional/NonFunctional Requirement 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6622525" y="1856924"/>
            <a:ext cx="5166300" cy="468420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t" anchorCtr="0">
            <a:noAutofit/>
          </a:bodyPr>
          <a:lstStyle/>
          <a:p>
            <a:pPr marL="0" marR="0" lvl="2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2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2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en-US" sz="125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US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code working normally even if word doesn’t    exist</a:t>
            </a:r>
          </a:p>
          <a:p>
            <a:pPr marL="457200"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en-US" sz="125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US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should be python.</a:t>
            </a:r>
          </a:p>
          <a:p>
            <a:pPr marL="457200"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en-US" sz="125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US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MySQL database.</a:t>
            </a:r>
          </a:p>
          <a:p>
            <a:pPr marL="457200"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2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Shape 223"/>
          <p:cNvSpPr txBox="1"/>
          <p:nvPr/>
        </p:nvSpPr>
        <p:spPr>
          <a:xfrm>
            <a:off x="1097275" y="1856924"/>
            <a:ext cx="5412600" cy="468420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1A4CC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t" anchorCtr="0">
            <a:noAutofit/>
          </a:bodyPr>
          <a:lstStyle/>
          <a:p>
            <a:pPr marL="91440" marR="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indent="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indent="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system should</a:t>
            </a:r>
          </a:p>
          <a:p>
            <a:pPr marL="384048" marR="0" lvl="1" indent="-19354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Courier New"/>
              <a:buChar char="o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 Naive Bayes Algorithm .</a:t>
            </a:r>
          </a:p>
          <a:p>
            <a:pPr marL="384048" marR="0" lvl="1" indent="-19354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Courier New"/>
              <a:buChar char="o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 to 2 databases (gpModawana &amp; gpFrequency)</a:t>
            </a:r>
          </a:p>
          <a:p>
            <a:pPr marL="384048" marR="0" lvl="1" indent="-19354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Courier New"/>
              <a:buChar char="o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the id for specific word in primary table.</a:t>
            </a:r>
          </a:p>
          <a:p>
            <a:pPr marL="384048" marR="0" lvl="1" indent="-19354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Courier New"/>
              <a:buChar char="o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all words associated to a certain id from secondary table.</a:t>
            </a:r>
          </a:p>
          <a:p>
            <a:pPr marL="384048" lvl="1" indent="-193548" rtl="0">
              <a:lnSpc>
                <a:spcPct val="115000"/>
              </a:lnSpc>
              <a:spcBef>
                <a:spcPts val="0"/>
              </a:spcBef>
              <a:buClr>
                <a:schemeClr val="accent1"/>
              </a:buClr>
              <a:buSzPct val="96923"/>
              <a:buFont typeface="Courier New"/>
              <a:buChar char="o"/>
            </a:pPr>
            <a:r>
              <a:rPr lang="en-US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the numbers of times that the two words are repeated together.</a:t>
            </a:r>
          </a:p>
          <a:p>
            <a:pPr marL="384048" marR="0" lvl="1" indent="-19354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Courier New"/>
              <a:buChar char="o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 samples from words.</a:t>
            </a:r>
          </a:p>
          <a:p>
            <a:pPr marL="384048" marR="0" lvl="1" indent="-19354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Courier New"/>
              <a:buChar char="o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 diacritic from words.</a:t>
            </a:r>
          </a:p>
          <a:p>
            <a:pPr marL="384048" marR="0" lvl="1" indent="-19354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4048" marR="0" lvl="1" indent="-19354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Shape 224"/>
          <p:cNvSpPr/>
          <p:nvPr/>
        </p:nvSpPr>
        <p:spPr>
          <a:xfrm>
            <a:off x="1949416" y="1737359"/>
            <a:ext cx="3265638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5400" b="1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Functional</a:t>
            </a:r>
          </a:p>
        </p:txBody>
      </p:sp>
      <p:sp>
        <p:nvSpPr>
          <p:cNvPr id="225" name="Shape 225"/>
          <p:cNvSpPr/>
          <p:nvPr/>
        </p:nvSpPr>
        <p:spPr>
          <a:xfrm>
            <a:off x="6881110" y="1737359"/>
            <a:ext cx="4649029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5400" b="1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Non Functional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0070C0"/>
              </a:buClr>
              <a:buSzPct val="25000"/>
              <a:buFont typeface="Calibri"/>
              <a:buNone/>
            </a:pPr>
            <a:r>
              <a:rPr lang="en-US" sz="4800" b="1" i="0" u="none" strike="noStrike" cap="none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</a:p>
        </p:txBody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endParaRPr sz="2000" b="1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Text-To-Speech Synthesizer has been developed gradually over the last few decades and it has been integrated into several new applications.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For most applications, the intelligibility and comprehensibility of TTS Synthesizer have reached the acceptable level.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Current TTS Synthesizer Systems are so complicated </a:t>
            </a:r>
          </a:p>
          <a:p>
            <a:pPr marL="384048" marR="0" lvl="1" indent="-19354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◦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that one researcher cannot handle the whole system. </a:t>
            </a:r>
          </a:p>
          <a:p>
            <a:pPr marL="384048" marR="0" lvl="1" indent="-19354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◦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With good modularity it is likely to divide the system into a number of individual modules whose developing process can be done alone</a:t>
            </a:r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0070C0"/>
              </a:buClr>
              <a:buSzPct val="25000"/>
              <a:buFont typeface="Calibri"/>
              <a:buNone/>
            </a:pPr>
            <a:r>
              <a:rPr lang="en-US" sz="4800" b="1" i="0" u="none" strike="noStrike" cap="none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Conclusion(cont.)</a:t>
            </a:r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91440" marR="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challenges with the Arabic language when building TTS Systems are addressed. Examples of these problems and challenges are</a:t>
            </a:r>
          </a:p>
          <a:p>
            <a:pPr marL="384048" marR="0" lvl="1" indent="-19354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◦"/>
            </a:pPr>
            <a:r>
              <a:rPr lang="en-US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diacritization problem, the existing of many dialects in the Arabic language</a:t>
            </a:r>
          </a:p>
          <a:p>
            <a:pPr marL="384048" marR="0" lvl="1" indent="-19354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◦"/>
            </a:pPr>
            <a:r>
              <a:rPr lang="en-US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differences in gender.</a:t>
            </a:r>
          </a:p>
          <a:p>
            <a: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◦"/>
            </a:pPr>
            <a:r>
              <a:rPr lang="en-US">
                <a:solidFill>
                  <a:schemeClr val="dk1"/>
                </a:solidFill>
              </a:rPr>
              <a:t>The lack of resources for Arabic</a:t>
            </a:r>
          </a:p>
          <a:p>
            <a: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◦"/>
            </a:pPr>
            <a:r>
              <a:rPr lang="en-US">
                <a:solidFill>
                  <a:schemeClr val="dk1"/>
                </a:solidFill>
              </a:rPr>
              <a:t>The high derivational and inflectional morphology of Arabic language (Ex. نفخر بمصرنا).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This mapping of the problems would be helpful for others who wish to build a TTS Synthesizer System in Arabic and other languages who have not been extensively studied and processed.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0070C0"/>
              </a:buClr>
              <a:buSzPct val="25000"/>
              <a:buFont typeface="Calibri"/>
              <a:buNone/>
            </a:pPr>
            <a:r>
              <a:rPr lang="en-US" sz="4800" b="1" i="0" u="none" strike="noStrike" cap="none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Refrences 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384048" marR="0" lvl="1" indent="-19354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Courier New"/>
              <a:buChar char="o"/>
            </a:pPr>
            <a:r>
              <a:rPr lang="en-US" sz="18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http://www.rdi-eg.com/Downloads/Scientific%20Papers/PaperOnArabTalk.pdf</a:t>
            </a:r>
          </a:p>
          <a:p>
            <a:pPr marL="384048" marR="0" lvl="1" indent="-193548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Courier New"/>
              <a:buNone/>
            </a:pPr>
            <a:endParaRPr sz="1800" b="0" i="0" u="sng" strike="noStrike" cap="none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  <a:hlinkClick r:id="rId4"/>
            </a:endParaRPr>
          </a:p>
          <a:p>
            <a:pPr marL="384048" marR="0" lvl="1" indent="-193548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Courier New"/>
              <a:buChar char="o"/>
            </a:pPr>
            <a:r>
              <a:rPr lang="en-US" sz="18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http://link.springer.com/article/10.1007/s10772-015-9304-6</a:t>
            </a:r>
          </a:p>
          <a:p>
            <a:pPr marL="384048" marR="0" lvl="1" indent="-193548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Courier New"/>
              <a:buNone/>
            </a:pPr>
            <a:endParaRPr sz="1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4048" marR="0" lvl="1" indent="-193548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Courier New"/>
              <a:buChar char="o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Yasser H., Shady Q., Salah H., &amp; Mohsen R. (2000). </a:t>
            </a:r>
            <a:r>
              <a:rPr lang="en-US" sz="1800" b="0" i="1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ARABTALK® An Implementation</a:t>
            </a: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1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for Arabic Text To Speech System</a:t>
            </a: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18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www.nemlar.org/ARAB-TALK-RDI.doc</a:t>
            </a: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201168" marR="0" lvl="1" indent="-10668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endParaRPr sz="1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4048" marR="0" lvl="1" indent="-193548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Courier New"/>
              <a:buChar char="o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MBROLA. </a:t>
            </a:r>
            <a:r>
              <a:rPr lang="en-US" sz="1800" b="0" i="1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MBROLA project towards a freely available multilingual speech</a:t>
            </a: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1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synthesizer</a:t>
            </a: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18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http://tcts.fpms.ac.be/synthesis/mbrola.html</a:t>
            </a: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201168" marR="0" lvl="1" indent="-10668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</a:p>
          <a:p>
            <a:pPr marL="384048" marR="0" lvl="1" indent="-193548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Courier New"/>
              <a:buChar char="o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Wael H. &amp; Mohsen R. (2000). Concatenative Arabic speech synthesis using large database, </a:t>
            </a:r>
            <a:r>
              <a:rPr lang="en-US" sz="1800" b="0" i="1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 Proceedings of ICSLP2000</a:t>
            </a: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, vol. 2, </a:t>
            </a:r>
            <a:r>
              <a:rPr lang="en-US" sz="1800" b="0" i="1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pp. 182-185</a:t>
            </a: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, Beijing, China. </a:t>
            </a:r>
          </a:p>
          <a:p>
            <a:pPr marL="384048" marR="0" lvl="1" indent="-193548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Courier New"/>
              <a:buNone/>
            </a:pPr>
            <a:endParaRPr sz="1900" b="0" i="0" u="sng" strike="noStrike" cap="none">
              <a:solidFill>
                <a:srgbClr val="79A8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4048" marR="0" lvl="1" indent="-193548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Courier New"/>
              <a:buChar char="o"/>
            </a:pPr>
            <a:r>
              <a:rPr lang="en-US" sz="1900" b="0" i="0" u="sng" strike="noStrike" cap="none">
                <a:solidFill>
                  <a:srgbClr val="79A83A"/>
                </a:solidFill>
                <a:latin typeface="Calibri"/>
                <a:ea typeface="Calibri"/>
                <a:cs typeface="Calibri"/>
                <a:sym typeface="Calibri"/>
              </a:rPr>
              <a:t>http://repository.um.edu.my/142/1/Arabic%20TTS%20Synthesizer.pdf</a:t>
            </a:r>
          </a:p>
          <a:p>
            <a:pPr marL="384048" marR="0" lvl="1" indent="-193548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Courier New"/>
              <a:buNone/>
            </a:pPr>
            <a:endParaRPr sz="1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750020" y="2725002"/>
            <a:ext cx="10353761" cy="97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buClr>
                <a:srgbClr val="1A4CC8"/>
              </a:buClr>
              <a:buSzPct val="25000"/>
              <a:buFont typeface="Calibri"/>
              <a:buNone/>
            </a:pPr>
            <a:r>
              <a:rPr lang="en-US" b="1">
                <a:solidFill>
                  <a:srgbClr val="0B5394"/>
                </a:solidFill>
              </a:rPr>
              <a:t>The Flow of the project and </a:t>
            </a:r>
            <a:r>
              <a:rPr lang="en-US" sz="4800" b="1" i="0" u="none" strike="noStrike" cap="none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Current State</a:t>
            </a:r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91440" marR="0" lvl="0" indent="-9144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-91440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-91440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900" marR="0" lvl="0" indent="-11500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4000" b="1" i="0" u="none" strike="noStrike" cap="none">
                <a:solidFill>
                  <a:srgbClr val="1A4CC8"/>
                </a:solidFill>
                <a:latin typeface="Calibri"/>
                <a:ea typeface="Calibri"/>
                <a:cs typeface="Calibri"/>
                <a:sym typeface="Calibri"/>
              </a:rPr>
              <a:t>Questions ?</a:t>
            </a:r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91440" marR="0" lvl="0" indent="-9144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endParaRPr sz="3200" b="1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-91440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endParaRPr sz="3200" b="1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900" marR="0" lvl="0" indent="-11500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3200" b="1" i="0" u="none" strike="noStrike" cap="none">
                <a:solidFill>
                  <a:srgbClr val="1A4CC8"/>
                </a:solidFill>
                <a:latin typeface="Calibri"/>
                <a:ea typeface="Calibri"/>
                <a:cs typeface="Calibri"/>
                <a:sym typeface="Calibri"/>
              </a:rPr>
              <a:t>Thank You 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190713" y="2177156"/>
            <a:ext cx="10210200" cy="3621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ct val="25000"/>
              <a:buFont typeface="Calibri"/>
              <a:buNone/>
            </a:pPr>
            <a:r>
              <a:rPr lang="en-US" sz="7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7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7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7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7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7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7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7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7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7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7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7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7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7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7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7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7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7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7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7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7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7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7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7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7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7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7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7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7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7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7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7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7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7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7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7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7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7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7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7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7200">
                <a:solidFill>
                  <a:schemeClr val="accent4"/>
                </a:solidFill>
              </a:rPr>
              <a:t>Introduction</a:t>
            </a:r>
            <a:r>
              <a:rPr lang="en-US" sz="432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432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54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54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5400" b="1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0070C0"/>
              </a:buClr>
              <a:buSzPct val="25000"/>
              <a:buFont typeface="Calibri"/>
              <a:buNone/>
            </a:pPr>
            <a:r>
              <a:rPr lang="en-US" sz="4800" b="1" i="0" u="none" strike="noStrike" cap="none" dirty="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Text-To-Speech (TTS)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0" marR="0" lvl="0" indent="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Te</a:t>
            </a:r>
            <a:r>
              <a:rPr lang="en-US" dirty="0"/>
              <a:t>xt to speech is a software program that reads the text automatically and without human </a:t>
            </a:r>
            <a:r>
              <a:rPr lang="en-US" dirty="0"/>
              <a:t> </a:t>
            </a:r>
            <a:r>
              <a:rPr lang="en-US" dirty="0" smtClean="0"/>
              <a:t>     	</a:t>
            </a:r>
            <a:r>
              <a:rPr lang="en-US" dirty="0" smtClean="0"/>
              <a:t>intervention</a:t>
            </a:r>
            <a:r>
              <a:rPr lang="en-US" dirty="0"/>
              <a:t>.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lang="en-US" dirty="0"/>
              <a:t>The TTS consist of two modules:</a:t>
            </a:r>
          </a:p>
          <a:p>
            <a:pPr marR="0" lvl="4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</a:pPr>
            <a:r>
              <a:rPr lang="en-US" sz="1600" dirty="0"/>
              <a:t>Natural Language Processor (NLP).</a:t>
            </a:r>
          </a:p>
          <a:p>
            <a:pPr marR="0" lvl="4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</a:pPr>
            <a:r>
              <a:rPr lang="en-US" sz="1600" dirty="0"/>
              <a:t>Digital Signal Processor (DSP).</a:t>
            </a:r>
          </a:p>
          <a:p>
            <a:pPr marL="384048" marR="0" lvl="1" indent="-19354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endParaRPr sz="18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569" y="2861911"/>
            <a:ext cx="7211431" cy="1991003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0070C0"/>
              </a:buClr>
              <a:buSzPct val="25000"/>
              <a:buFont typeface="Calibri"/>
              <a:buNone/>
            </a:pPr>
            <a:r>
              <a:rPr lang="en-US" b="1" dirty="0" smtClean="0">
                <a:solidFill>
                  <a:srgbClr val="0B5394"/>
                </a:solidFill>
              </a:rPr>
              <a:t>NLP</a:t>
            </a:r>
            <a:endParaRPr lang="en-US" sz="4800" b="1" i="0" u="none" strike="noStrike" cap="none" dirty="0">
              <a:solidFill>
                <a:srgbClr val="0B539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476250" lvl="1" indent="-285750">
              <a:spcBef>
                <a:spcPts val="600"/>
              </a:spcBef>
              <a:spcAft>
                <a:spcPts val="0"/>
              </a:spcAft>
            </a:pPr>
            <a:r>
              <a:rPr lang="en-US" b="1" dirty="0"/>
              <a:t>Text </a:t>
            </a:r>
            <a:r>
              <a:rPr lang="en-US" b="1" dirty="0" smtClean="0"/>
              <a:t>Normalization</a:t>
            </a:r>
          </a:p>
          <a:p>
            <a:pPr marL="842010" lvl="3" indent="-28575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b="1" dirty="0"/>
              <a:t>Pre-Processor - Sentence Tokenization</a:t>
            </a:r>
          </a:p>
          <a:p>
            <a:pPr marL="842010" lvl="3" indent="-28575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b="1" dirty="0"/>
              <a:t>Morphological Analyzer</a:t>
            </a:r>
          </a:p>
          <a:p>
            <a:pPr marL="842010" lvl="3" indent="-28575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b="1" dirty="0"/>
              <a:t>Contextual Analyzer</a:t>
            </a:r>
            <a:endParaRPr lang="en-US" dirty="0"/>
          </a:p>
          <a:p>
            <a:pPr marL="842010" lvl="3" indent="-28575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b="1" dirty="0"/>
              <a:t>Syntactic-Prosodic Parser</a:t>
            </a:r>
          </a:p>
          <a:p>
            <a:pPr marL="659130" lvl="2" indent="-285750">
              <a:spcBef>
                <a:spcPts val="600"/>
              </a:spcBef>
              <a:spcAft>
                <a:spcPts val="0"/>
              </a:spcAft>
            </a:pPr>
            <a:endParaRPr lang="en-US" b="1" dirty="0" smtClean="0"/>
          </a:p>
          <a:p>
            <a:pPr marL="476250" lvl="1" indent="-285750">
              <a:spcBef>
                <a:spcPts val="600"/>
              </a:spcBef>
              <a:spcAft>
                <a:spcPts val="0"/>
              </a:spcAft>
            </a:pPr>
            <a:r>
              <a:rPr lang="en-US" b="1" dirty="0"/>
              <a:t>Phonetic Transcription</a:t>
            </a:r>
            <a:endParaRPr lang="en-US" dirty="0"/>
          </a:p>
          <a:p>
            <a:pPr marL="842010" lvl="3" indent="-28575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b="1" dirty="0"/>
              <a:t>Phonetic </a:t>
            </a:r>
            <a:r>
              <a:rPr lang="en-US" b="1" dirty="0" smtClean="0"/>
              <a:t>Analysis</a:t>
            </a:r>
          </a:p>
          <a:p>
            <a:pPr marL="842010" lvl="3" indent="-28575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b="1" dirty="0"/>
              <a:t>Letter To Sound Module</a:t>
            </a:r>
            <a:endParaRPr lang="en-US" b="1" dirty="0" smtClean="0"/>
          </a:p>
          <a:p>
            <a:pPr marL="842010" lvl="3" indent="-28575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b="1" dirty="0"/>
          </a:p>
          <a:p>
            <a:pPr marL="556260" lvl="3" indent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  <a:p>
            <a:pPr marL="476250" lvl="1" indent="-285750">
              <a:spcBef>
                <a:spcPts val="600"/>
              </a:spcBef>
              <a:spcAft>
                <a:spcPts val="0"/>
              </a:spcAft>
            </a:pPr>
            <a:endParaRPr sz="18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949" y="1845733"/>
            <a:ext cx="2906102" cy="427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6905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B5394"/>
                </a:solidFill>
              </a:rPr>
              <a:t>Arabic Language</a:t>
            </a:r>
            <a:endParaRPr lang="ar-E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-91440">
              <a:spcBef>
                <a:spcPts val="1600"/>
              </a:spcBef>
              <a:spcAft>
                <a:spcPts val="0"/>
              </a:spcAft>
            </a:pPr>
            <a:r>
              <a:rPr lang="en-US" dirty="0"/>
              <a:t>Arabic is a complex language and it is not like other languages.</a:t>
            </a:r>
          </a:p>
          <a:p>
            <a:pPr lvl="1" indent="-193548">
              <a:spcBef>
                <a:spcPts val="400"/>
              </a:spcBef>
              <a:spcAft>
                <a:spcPts val="0"/>
              </a:spcAft>
            </a:pPr>
            <a:r>
              <a:rPr lang="en-US" dirty="0"/>
              <a:t>has special characters called “diacritics”</a:t>
            </a:r>
          </a:p>
          <a:p>
            <a:pPr lvl="1" indent="-193548">
              <a:spcBef>
                <a:spcPts val="600"/>
              </a:spcBef>
              <a:spcAft>
                <a:spcPts val="0"/>
              </a:spcAft>
            </a:pPr>
            <a:r>
              <a:rPr lang="en-US" dirty="0" err="1"/>
              <a:t>سَلِمْتُ</a:t>
            </a:r>
            <a:r>
              <a:rPr lang="en-US" dirty="0"/>
              <a:t> </a:t>
            </a:r>
            <a:r>
              <a:rPr lang="en-US" dirty="0" err="1"/>
              <a:t>عَلَى</a:t>
            </a:r>
            <a:r>
              <a:rPr lang="en-US" dirty="0"/>
              <a:t> </a:t>
            </a:r>
            <a:r>
              <a:rPr lang="en-US" dirty="0" err="1"/>
              <a:t>الْمُدَرِّسَةِ</a:t>
            </a:r>
            <a:endParaRPr lang="en-US" dirty="0"/>
          </a:p>
          <a:p>
            <a:pPr lvl="1" indent="-193548">
              <a:spcBef>
                <a:spcPts val="600"/>
              </a:spcBef>
              <a:spcAft>
                <a:spcPts val="0"/>
              </a:spcAft>
            </a:pPr>
            <a:r>
              <a:rPr lang="en-US" dirty="0" err="1"/>
              <a:t>ذَهَبْتُ</a:t>
            </a:r>
            <a:r>
              <a:rPr lang="en-US" dirty="0"/>
              <a:t> </a:t>
            </a:r>
            <a:r>
              <a:rPr lang="en-US" dirty="0" err="1"/>
              <a:t>الى</a:t>
            </a:r>
            <a:r>
              <a:rPr lang="en-US" dirty="0"/>
              <a:t> </a:t>
            </a:r>
            <a:r>
              <a:rPr lang="en-US" dirty="0" err="1"/>
              <a:t>الْمَدْرَسَة</a:t>
            </a:r>
            <a:endParaRPr lang="en-US" dirty="0"/>
          </a:p>
          <a:p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943329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25000"/>
              <a:buFont typeface="Calibri"/>
              <a:buNone/>
            </a:pPr>
            <a:r>
              <a:rPr lang="en-US" b="1" dirty="0">
                <a:solidFill>
                  <a:srgbClr val="0B5394"/>
                </a:solidFill>
              </a:rPr>
              <a:t>M</a:t>
            </a:r>
            <a:r>
              <a:rPr lang="en-US" b="1" dirty="0" smtClean="0">
                <a:solidFill>
                  <a:srgbClr val="0B5394"/>
                </a:solidFill>
              </a:rPr>
              <a:t>otivation</a:t>
            </a:r>
            <a:endParaRPr lang="en-US" b="1" dirty="0">
              <a:solidFill>
                <a:srgbClr val="0B5394"/>
              </a:solidFill>
            </a:endParaRP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91440" marR="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endParaRPr sz="24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4048" marR="0" lvl="1" indent="-19354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It is good for the blind, slow readers, and less straining for the eyes. </a:t>
            </a:r>
          </a:p>
          <a:p>
            <a:pPr marL="384048" marR="0" lvl="1" indent="-19354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Arabic TTS Synthesizer System brings benefits especially in the educational field. </a:t>
            </a:r>
          </a:p>
          <a:p>
            <a:pPr marL="384048" marR="0" lvl="1" indent="-19354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It helps the research, data collecting and text analyzing. </a:t>
            </a:r>
          </a:p>
          <a:p>
            <a:pPr marL="384048" marR="0" lvl="1" indent="-19354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It is very useful for the students and language researchers. It provides them with an effective way of knowing how to pronounce the words</a:t>
            </a:r>
          </a:p>
          <a:p>
            <a:pPr marL="384048" marR="0" lvl="1" indent="-19354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It is more relaxing to listen instead of reading large portions of text.</a:t>
            </a: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0070C0"/>
              </a:buClr>
              <a:buSzPct val="25000"/>
              <a:buFont typeface="Calibri"/>
              <a:buNone/>
            </a:pPr>
            <a:r>
              <a:rPr lang="en-US" sz="4800" b="1" i="0" u="none" strike="noStrike" cap="none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The needs of Arabic TTS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384048" marR="0" lvl="1" indent="-19354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endParaRPr sz="1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1905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◦"/>
            </a:pPr>
            <a:r>
              <a:rPr lang="en-US" sz="2000"/>
              <a:t>our main target peoples in our project are peoples whose disabled or blind or impaired users</a:t>
            </a:r>
          </a:p>
          <a:p>
            <a:pPr marL="384048" marR="0" lvl="1" indent="-19354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◦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used by beginners – those who have no background or do not speak Arabic</a:t>
            </a:r>
            <a:r>
              <a:rPr lang="en-US" sz="2000"/>
              <a:t>.</a:t>
            </a:r>
          </a:p>
          <a:p>
            <a:pPr marL="384048" marR="0" lvl="1" indent="-19354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Calibri"/>
              <a:buChar char="◦"/>
            </a:pPr>
            <a:r>
              <a:rPr lang="en-US"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teachers may use this system to teach their students on the correct pronunciation </a:t>
            </a:r>
          </a:p>
          <a:p>
            <a:pPr marL="384048" marR="0" lvl="1" indent="-19354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◦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finally This system also benefits students especially in learning and improving their skills and vocabularies of Arabic language. </a:t>
            </a:r>
          </a:p>
          <a:p>
            <a:pPr marL="384048" marR="0" lvl="1" indent="-19354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◦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Besides, many different types of people whose jobs require them to search for knowledge in documents would be useful in the field of linguistics and engineering can use this project.</a:t>
            </a:r>
          </a:p>
          <a:p>
            <a:pPr marL="384048" marR="0" lvl="1" indent="-19354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◦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Students who study the words occurrences in text.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0070C0"/>
              </a:buClr>
              <a:buSzPct val="25000"/>
              <a:buFont typeface="Calibri"/>
              <a:buNone/>
            </a:pPr>
            <a:r>
              <a:rPr lang="en-US" sz="4800" b="1" i="0" u="none" strike="noStrike" cap="none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The Benefits of Arabic TTS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91440" marR="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Calibri"/>
              <a:buChar char=" 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following are benefits of the Arabic TTS</a:t>
            </a:r>
            <a:r>
              <a:rPr lang="en-US"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Synthesizer System:</a:t>
            </a:r>
          </a:p>
          <a:p>
            <a:pPr marL="384048" marR="0" lvl="1" indent="-19354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Courier New"/>
              <a:buChar char="o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i="1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Easy to use – intuitive: </a:t>
            </a: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Arabic TTS Synthesizer System interface will be designed to be intuitive and easy to use.</a:t>
            </a:r>
          </a:p>
          <a:p>
            <a:pPr marL="384048" marR="0" lvl="1" indent="-19354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Courier New"/>
              <a:buChar char="o"/>
            </a:pPr>
            <a:r>
              <a:rPr lang="en-US" sz="1800" b="1" i="1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Efficient: </a:t>
            </a: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Arabic TTS Synthesizer System reduces costs and increases efficiency.</a:t>
            </a:r>
          </a:p>
          <a:p>
            <a:pPr marL="384048" marR="0" lvl="1" indent="-19354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Courier New"/>
              <a:buChar char="o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Arabic TTS Synthesizer System will help users to </a:t>
            </a:r>
            <a:r>
              <a:rPr lang="en-US" sz="1800" b="1" i="1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learn Arabic language</a:t>
            </a:r>
          </a:p>
          <a:p>
            <a:pPr marL="384048" marR="0" lvl="1" indent="-19354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Courier New"/>
              <a:buChar char="o"/>
            </a:pPr>
            <a:r>
              <a:rPr lang="en-US" sz="1800" b="1" i="1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Provides accessibility: </a:t>
            </a: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Over the Web and over the phone.</a:t>
            </a:r>
          </a:p>
          <a:p>
            <a:pPr marL="384048" marR="0" lvl="1" indent="-19354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Courier New"/>
              <a:buChar char="o"/>
            </a:pPr>
            <a:r>
              <a:rPr lang="en-US" sz="1800" b="1" i="1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Offers adaptability and flexibility: </a:t>
            </a: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Any time, anywhere can use it.</a:t>
            </a:r>
          </a:p>
          <a:p>
            <a:pPr marL="566928" marR="0" lvl="2" indent="-18592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ourier New"/>
              <a:buNone/>
            </a:pPr>
            <a:endParaRPr sz="1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d Violet">
      <a:dk1>
        <a:srgbClr val="000000"/>
      </a:dk1>
      <a:lt1>
        <a:srgbClr val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1404</Words>
  <Application>Microsoft Office PowerPoint</Application>
  <PresentationFormat>Widescreen</PresentationFormat>
  <Paragraphs>227</Paragraphs>
  <Slides>28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Courier New</vt:lpstr>
      <vt:lpstr>Wingdings</vt:lpstr>
      <vt:lpstr>Retrospect</vt:lpstr>
      <vt:lpstr>                      Arabic TTS synthesizer   By:   Samir Mohamed, Ali abdelrhman, Amira abdel nabi, Mai Ahmed </vt:lpstr>
      <vt:lpstr>                    Momken Team  </vt:lpstr>
      <vt:lpstr>                    Introduction  </vt:lpstr>
      <vt:lpstr>Text-To-Speech (TTS)</vt:lpstr>
      <vt:lpstr>NLP</vt:lpstr>
      <vt:lpstr>Arabic Language</vt:lpstr>
      <vt:lpstr>Motivation</vt:lpstr>
      <vt:lpstr>The needs of Arabic TTS</vt:lpstr>
      <vt:lpstr>The Benefits of Arabic TTS</vt:lpstr>
      <vt:lpstr>Techniques</vt:lpstr>
      <vt:lpstr>Naïve Bayes</vt:lpstr>
      <vt:lpstr>Techniques(cont.)</vt:lpstr>
      <vt:lpstr>Applications of Arabic TTS</vt:lpstr>
      <vt:lpstr>THE CHALLENGES BEHIND THE Arabic TEXT-TO-SPEECH</vt:lpstr>
      <vt:lpstr> objectives </vt:lpstr>
      <vt:lpstr> Stakeholders </vt:lpstr>
      <vt:lpstr>Modwanna Functional/NonFunctional Requirement </vt:lpstr>
      <vt:lpstr>  Modwanna Non Functional Requirement  </vt:lpstr>
      <vt:lpstr>Tekrar Functional Requirement</vt:lpstr>
      <vt:lpstr>Tekrar Non Functional Requirement</vt:lpstr>
      <vt:lpstr>Naïve Bayes Code Functional Requirement</vt:lpstr>
      <vt:lpstr>Naïve Bayes Code Functional/NonFunctional Requirement </vt:lpstr>
      <vt:lpstr>Conclusion</vt:lpstr>
      <vt:lpstr>Conclusion(cont.)</vt:lpstr>
      <vt:lpstr>Refrences </vt:lpstr>
      <vt:lpstr>The Flow of the project and Current State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Arabic TTS synthesizer   By:   Samir Mohamed, Ali abdelrhman, Amira abdel nabi, Mai Ahmed </dc:title>
  <cp:lastModifiedBy>Samir</cp:lastModifiedBy>
  <cp:revision>2</cp:revision>
  <dcterms:modified xsi:type="dcterms:W3CDTF">2017-02-19T22:15:51Z</dcterms:modified>
</cp:coreProperties>
</file>