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2" r:id="rId5"/>
    <p:sldId id="359" r:id="rId6"/>
    <p:sldId id="374" r:id="rId7"/>
    <p:sldId id="375" r:id="rId8"/>
    <p:sldId id="382" r:id="rId9"/>
    <p:sldId id="373" r:id="rId10"/>
    <p:sldId id="384" r:id="rId11"/>
    <p:sldId id="365" r:id="rId12"/>
    <p:sldId id="383" r:id="rId13"/>
    <p:sldId id="380" r:id="rId14"/>
    <p:sldId id="3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DFF5"/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388" autoAdjust="0"/>
  </p:normalViewPr>
  <p:slideViewPr>
    <p:cSldViewPr snapToGrid="0" snapToObjects="1" showGuides="1">
      <p:cViewPr varScale="1">
        <p:scale>
          <a:sx n="81" d="100"/>
          <a:sy n="81" d="100"/>
        </p:scale>
        <p:origin x="66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DBD6E-07BE-BDC5-7756-1A59000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A833FF-8A1E-F167-29C1-D9912D3F4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C4490C-0711-D2C5-B1C3-8330BCF24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DE8FF-4323-2B72-91DB-ADD4350C8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28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206A5-2DF3-F5D1-709D-D4CF082DE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00F27-2D81-4D70-F328-3DA2F2BEF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9F04D4-B9EA-6AAF-65EC-73B7FFA1F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09CAA-DBC3-4A76-391C-E11FF2D59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48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A3EC4-2360-F64C-8026-81C3F999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46F2CB-17E0-F472-79BB-30B50E5758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9CDF4-D76C-BB8B-C4F5-845E3377E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29999-8FC8-6B73-8355-356F36A04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83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EF468-9459-5E72-15EF-A059E51AE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EAEBC3-C176-5EF2-B5B4-AADBFF75D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B2A709-3897-CC13-0490-3BD46AB7F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7C298-1A7E-0FB0-2E4E-F5A7460CD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676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0" y="395417"/>
            <a:ext cx="12117859" cy="1271510"/>
          </a:xfrm>
        </p:spPr>
        <p:txBody>
          <a:bodyPr anchor="b"/>
          <a:lstStyle/>
          <a:p>
            <a:r>
              <a:rPr lang="en-US" dirty="0">
                <a:solidFill>
                  <a:srgbClr val="1CDFF5"/>
                </a:solidFill>
              </a:rPr>
              <a:t>Telephony</a:t>
            </a:r>
            <a:r>
              <a:rPr lang="en-US" dirty="0"/>
              <a:t> project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1833590"/>
            <a:ext cx="12191997" cy="78604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7E6A92-523B-32E2-2D6A-E1DEE0A0DEFB}"/>
              </a:ext>
            </a:extLst>
          </p:cNvPr>
          <p:cNvSpPr txBox="1"/>
          <p:nvPr/>
        </p:nvSpPr>
        <p:spPr>
          <a:xfrm>
            <a:off x="4392889" y="3885882"/>
            <a:ext cx="388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CDFF5"/>
                </a:solidFill>
                <a:latin typeface="+mj-lt"/>
              </a:rPr>
              <a:t>Ali Abdallah – 6352</a:t>
            </a:r>
          </a:p>
          <a:p>
            <a:r>
              <a:rPr lang="en-US" dirty="0">
                <a:solidFill>
                  <a:srgbClr val="1CDFF5"/>
                </a:solidFill>
                <a:latin typeface="+mj-lt"/>
              </a:rPr>
              <a:t>Hassan Mohsen – 6295</a:t>
            </a:r>
          </a:p>
          <a:p>
            <a:r>
              <a:rPr lang="en-US" dirty="0">
                <a:solidFill>
                  <a:srgbClr val="1CDFF5"/>
                </a:solidFill>
                <a:latin typeface="+mj-lt"/>
              </a:rPr>
              <a:t>Alaa Fadlallah – 6445</a:t>
            </a:r>
          </a:p>
          <a:p>
            <a:r>
              <a:rPr lang="en-US" dirty="0">
                <a:solidFill>
                  <a:srgbClr val="1CDFF5"/>
                </a:solidFill>
                <a:latin typeface="+mj-lt"/>
              </a:rPr>
              <a:t>Mohammad </a:t>
            </a:r>
            <a:r>
              <a:rPr lang="en-US" dirty="0" err="1">
                <a:solidFill>
                  <a:srgbClr val="1CDFF5"/>
                </a:solidFill>
                <a:latin typeface="+mj-lt"/>
              </a:rPr>
              <a:t>Kansoun</a:t>
            </a:r>
            <a:r>
              <a:rPr lang="en-US" dirty="0">
                <a:solidFill>
                  <a:srgbClr val="1CDFF5"/>
                </a:solidFill>
                <a:latin typeface="+mj-lt"/>
              </a:rPr>
              <a:t> -</a:t>
            </a:r>
            <a:r>
              <a:rPr lang="en-US" dirty="0">
                <a:solidFill>
                  <a:srgbClr val="1CDFF5"/>
                </a:solidFill>
              </a:rPr>
              <a:t> </a:t>
            </a:r>
            <a:r>
              <a:rPr lang="en-US" dirty="0">
                <a:solidFill>
                  <a:srgbClr val="1CDFF5"/>
                </a:solidFill>
                <a:latin typeface="+mj-lt"/>
              </a:rPr>
              <a:t>6123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E0A86C-21BA-49BA-6FFA-606519614C0F}"/>
              </a:ext>
            </a:extLst>
          </p:cNvPr>
          <p:cNvSpPr txBox="1">
            <a:spLocks/>
          </p:cNvSpPr>
          <p:nvPr/>
        </p:nvSpPr>
        <p:spPr>
          <a:xfrm>
            <a:off x="1366886" y="3527751"/>
            <a:ext cx="3026003" cy="716262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 sz="2400" dirty="0"/>
              <a:t>Presented by: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5.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BDE9515-D8EA-8F7E-7713-76E0A948F004}"/>
              </a:ext>
            </a:extLst>
          </p:cNvPr>
          <p:cNvSpPr>
            <a:spLocks noGrp="1" noChangeArrowheads="1"/>
          </p:cNvSpPr>
          <p:nvPr>
            <p:ph sz="quarter" idx="36"/>
          </p:nvPr>
        </p:nvSpPr>
        <p:spPr bwMode="auto">
          <a:xfrm>
            <a:off x="814302" y="2008095"/>
            <a:ext cx="10233911" cy="4342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1.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Limited Camera Performance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USB webcams may have low resolution or frame rate, affecting face detection accuracy, especially in poor lighting conditions.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2.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Face Recognition Accuracy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The `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face_recognition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` library may struggle multiple things.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3. </a:t>
            </a:r>
            <a:r>
              <a:rPr lang="en-US" sz="2400" b="1" dirty="0">
                <a:solidFill>
                  <a:srgbClr val="FFFFFF"/>
                </a:solidFill>
                <a:latin typeface="+mj-lt"/>
                <a:ea typeface="Teko"/>
                <a:cs typeface="Teko"/>
                <a:sym typeface="Teko"/>
              </a:rPr>
              <a:t>Basic spoofing if no liveness detection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3.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Lack of Real-Time Efficiency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Sending one frame every 2 seconds may miss fast-moving subjects or brief appearances.</a:t>
            </a: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78DDE-2336-AEE3-56C2-C0A2BDA0B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4E5D-B2FB-E2DF-44BC-47F90A858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/>
              <a:t>. </a:t>
            </a:r>
            <a:r>
              <a:rPr lang="en-US" dirty="0"/>
              <a:t>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67AC7-19CA-633A-0740-D0D3A80F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88D01E9-7D96-15F9-E7C9-9D8E7B105C0E}"/>
              </a:ext>
            </a:extLst>
          </p:cNvPr>
          <p:cNvSpPr>
            <a:spLocks noGrp="1" noChangeArrowheads="1"/>
          </p:cNvSpPr>
          <p:nvPr>
            <p:ph sz="quarter" idx="36"/>
          </p:nvPr>
        </p:nvSpPr>
        <p:spPr bwMode="auto">
          <a:xfrm>
            <a:off x="814387" y="2733125"/>
            <a:ext cx="10582619" cy="336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1. </a:t>
            </a:r>
            <a:r>
              <a:rPr lang="en-US" b="1" dirty="0">
                <a:latin typeface="+mj-lt"/>
              </a:rPr>
              <a:t>Develop an Administrative Dashboard for Face Database Management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lang="en-US" dirty="0">
                <a:latin typeface="+mj-lt"/>
              </a:rPr>
              <a:t>Create a secure and user-friendly web-based dashboard that allows administrators to add, update, and remove entries from the face database.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2. Enable Multiple Face Tracking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Track and label multiple faces simultaneously, sending alerts for each one independently.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3. Improve Face Recognition Model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Replace </a:t>
            </a:r>
            <a:r>
              <a:rPr lang="en-US" altLang="en-US" dirty="0">
                <a:latin typeface="+mj-lt"/>
              </a:rPr>
              <a:t>`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face_recognition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` with more advanced deep learning models (e.g.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FaceNet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ArcFace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 for higher accuracy and robustness.</a:t>
            </a:r>
          </a:p>
        </p:txBody>
      </p:sp>
    </p:spTree>
    <p:extLst>
      <p:ext uri="{BB962C8B-B14F-4D97-AF65-F5344CB8AC3E}">
        <p14:creationId xmlns:p14="http://schemas.microsoft.com/office/powerpoint/2010/main" val="302842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227537"/>
          </a:xfrm>
        </p:spPr>
        <p:txBody>
          <a:bodyPr anchor="t"/>
          <a:lstStyle/>
          <a:p>
            <a:r>
              <a:rPr lang="en-US" dirty="0">
                <a:latin typeface="+mj-lt"/>
              </a:rPr>
              <a:t>1. Introduction</a:t>
            </a:r>
          </a:p>
          <a:p>
            <a:r>
              <a:rPr lang="en-US" dirty="0">
                <a:latin typeface="+mj-lt"/>
              </a:rPr>
              <a:t>2. Problem Statement </a:t>
            </a:r>
          </a:p>
          <a:p>
            <a:r>
              <a:rPr lang="en-US" dirty="0">
                <a:latin typeface="+mj-lt"/>
              </a:rPr>
              <a:t>3. System and Architecture</a:t>
            </a:r>
          </a:p>
          <a:p>
            <a:r>
              <a:rPr lang="en-US" dirty="0"/>
              <a:t>4.The tool behind the project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5. limitations</a:t>
            </a:r>
          </a:p>
          <a:p>
            <a:r>
              <a:rPr lang="en-US" dirty="0">
                <a:latin typeface="+mj-lt"/>
              </a:rPr>
              <a:t>6. Future work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85" y="1211831"/>
            <a:ext cx="5959415" cy="524918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1.With growing security concerns, the demand for intelligent, responsive systems is more critical than ever.</a:t>
            </a:r>
            <a:br>
              <a:rPr lang="en-US" sz="1800" dirty="0"/>
            </a:br>
            <a:r>
              <a:rPr lang="en-US" sz="1800" dirty="0"/>
              <a:t>2. Our solution combines real-time face recognition with instant messaging to secure entry points.</a:t>
            </a:r>
            <a:br>
              <a:rPr lang="en-US" sz="1800" dirty="0"/>
            </a:br>
            <a:r>
              <a:rPr lang="en-US" sz="1800" dirty="0"/>
              <a:t>3. By leveraging a Raspberry Pi for image capture and a laptop for processing, it enables immediate alerts and ensures only authorized access.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411478"/>
            <a:ext cx="5724525" cy="860788"/>
          </a:xfrm>
        </p:spPr>
        <p:txBody>
          <a:bodyPr/>
          <a:lstStyle/>
          <a:p>
            <a:r>
              <a:rPr lang="en-US" dirty="0"/>
              <a:t>1. Introduction: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2. 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sz="2000" dirty="0">
                <a:latin typeface="+mj-lt"/>
              </a:rPr>
              <a:t>Legacy systems are unable to identify individuals in real time</a:t>
            </a:r>
          </a:p>
          <a:p>
            <a:r>
              <a:rPr lang="en-US" sz="2000" dirty="0">
                <a:latin typeface="+mj-lt"/>
              </a:rPr>
              <a:t>Relying on manual surveillance is time-consuming and unreliable</a:t>
            </a:r>
          </a:p>
          <a:p>
            <a:r>
              <a:rPr lang="en-US" sz="2000" dirty="0">
                <a:latin typeface="+mj-lt"/>
              </a:rPr>
              <a:t>Unauthorized entries often go undetected without immediate alerts</a:t>
            </a:r>
          </a:p>
          <a:p>
            <a:r>
              <a:rPr lang="en-US" sz="2000" dirty="0">
                <a:latin typeface="+mj-lt"/>
              </a:rPr>
              <a:t>There's a growing demand for intelligent, affordable security solutions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3A641-588D-A9D6-4CDA-6AD614943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A42C1D13-BF24-79B3-F489-866B6AD8F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732988"/>
            <a:ext cx="8129272" cy="728167"/>
          </a:xfrm>
        </p:spPr>
        <p:txBody>
          <a:bodyPr/>
          <a:lstStyle/>
          <a:p>
            <a:pPr algn="l"/>
            <a:r>
              <a:rPr lang="en-US" sz="3600" dirty="0"/>
              <a:t>3. System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070673-065C-4F38-0490-79E156A0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F2345-81F3-3513-BA96-FBFDFC97A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939" y="1663531"/>
            <a:ext cx="2244498" cy="1317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0E763A-52DD-6219-D4CE-E97D93027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17" y="3764883"/>
            <a:ext cx="1890722" cy="18907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4661F3-A338-1C63-5CBE-8FD3A05B74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250" y="1215651"/>
            <a:ext cx="2342168" cy="22133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944A6FD-A5CC-4F53-B422-376010B46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7470" y="3981700"/>
            <a:ext cx="2244498" cy="2244498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7BA74D-69D1-A55E-1A45-DBD5909F657C}"/>
              </a:ext>
            </a:extLst>
          </p:cNvPr>
          <p:cNvCxnSpPr>
            <a:stCxn id="12" idx="3"/>
            <a:endCxn id="17" idx="0"/>
          </p:cNvCxnSpPr>
          <p:nvPr/>
        </p:nvCxnSpPr>
        <p:spPr>
          <a:xfrm>
            <a:off x="9560418" y="2322326"/>
            <a:ext cx="1089301" cy="16593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DF9F8E-0536-3030-D955-F6918DE4CC85}"/>
              </a:ext>
            </a:extLst>
          </p:cNvPr>
          <p:cNvCxnSpPr>
            <a:stCxn id="8" idx="0"/>
            <a:endCxn id="5" idx="1"/>
          </p:cNvCxnSpPr>
          <p:nvPr/>
        </p:nvCxnSpPr>
        <p:spPr>
          <a:xfrm flipV="1">
            <a:off x="1678578" y="2322326"/>
            <a:ext cx="945361" cy="144255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F68F14-01F6-742C-77DD-0E4560AB3D6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4868437" y="2322326"/>
            <a:ext cx="234981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79AAA75-5C5F-C4AA-D678-206CF79647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4428" y="4440241"/>
            <a:ext cx="1352344" cy="1327416"/>
          </a:xfrm>
          <a:prstGeom prst="rect">
            <a:avLst/>
          </a:prstGeom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C30D1B9-8997-2956-F420-ECE0666B962E}"/>
              </a:ext>
            </a:extLst>
          </p:cNvPr>
          <p:cNvSpPr/>
          <p:nvPr/>
        </p:nvSpPr>
        <p:spPr>
          <a:xfrm rot="17009034">
            <a:off x="2370724" y="3056045"/>
            <a:ext cx="2114713" cy="3769961"/>
          </a:xfrm>
          <a:prstGeom prst="triangle">
            <a:avLst/>
          </a:prstGeom>
          <a:solidFill>
            <a:schemeClr val="bg1">
              <a:lumMod val="6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8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732988"/>
            <a:ext cx="7233558" cy="728167"/>
          </a:xfrm>
        </p:spPr>
        <p:txBody>
          <a:bodyPr/>
          <a:lstStyle/>
          <a:p>
            <a:r>
              <a:rPr lang="en-US" sz="3600" dirty="0"/>
              <a:t>4. Face recognition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78418-A29E-560D-2FDF-D19BB900A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616" y="2842550"/>
            <a:ext cx="3304768" cy="231333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466D335-4928-92F9-A02B-E6A60632ED49}"/>
              </a:ext>
            </a:extLst>
          </p:cNvPr>
          <p:cNvSpPr/>
          <p:nvPr/>
        </p:nvSpPr>
        <p:spPr>
          <a:xfrm>
            <a:off x="2776488" y="3598864"/>
            <a:ext cx="1258872" cy="80070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A4CF1B0-97EF-A11E-7C4B-3D5CA4C042EA}"/>
              </a:ext>
            </a:extLst>
          </p:cNvPr>
          <p:cNvSpPr/>
          <p:nvPr/>
        </p:nvSpPr>
        <p:spPr>
          <a:xfrm>
            <a:off x="8156640" y="3598864"/>
            <a:ext cx="1258872" cy="80070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60E376-6F41-7127-BD13-7D9737F52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89" y="3115479"/>
            <a:ext cx="1750227" cy="17179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747EBD0-B120-88BB-630F-F78248AB8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7398" y="2669354"/>
            <a:ext cx="188621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DEFA2-0A62-4F7B-C2B9-8F175D5C2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76E2283-EFE2-FE6C-3954-73C37851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282259F-2EDB-13BD-E5E8-122E342F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1657" y="128720"/>
            <a:ext cx="5957739" cy="689803"/>
          </a:xfrm>
        </p:spPr>
        <p:txBody>
          <a:bodyPr anchor="b"/>
          <a:lstStyle/>
          <a:p>
            <a:r>
              <a:rPr lang="en-US" dirty="0"/>
              <a:t>Code snippets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35816A-FCA0-5449-CA8C-1CB503933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59" y="1166138"/>
            <a:ext cx="4383464" cy="556314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804F864-1611-FD5D-13B5-DC70A8CC2602}"/>
              </a:ext>
            </a:extLst>
          </p:cNvPr>
          <p:cNvSpPr txBox="1">
            <a:spLocks/>
          </p:cNvSpPr>
          <p:nvPr/>
        </p:nvSpPr>
        <p:spPr>
          <a:xfrm>
            <a:off x="0" y="715113"/>
            <a:ext cx="3846136" cy="4447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 sz="1600" dirty="0"/>
              <a:t>Client code (pi)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908CB-A36E-CC82-D36D-E5B72EF8D3CF}"/>
              </a:ext>
            </a:extLst>
          </p:cNvPr>
          <p:cNvSpPr txBox="1"/>
          <p:nvPr/>
        </p:nvSpPr>
        <p:spPr>
          <a:xfrm>
            <a:off x="5656082" y="1600834"/>
            <a:ext cx="59577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1"/>
                </a:solidFill>
                <a:latin typeface="+mj-lt"/>
              </a:rPr>
              <a:t>Steps:</a:t>
            </a:r>
            <a:endParaRPr lang="en-US" altLang="en-US" dirty="0">
              <a:solidFill>
                <a:schemeClr val="bg1"/>
              </a:solidFill>
              <a:latin typeface="+mj-lt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b="1" dirty="0">
                <a:solidFill>
                  <a:schemeClr val="bg1"/>
                </a:solidFill>
                <a:latin typeface="+mj-lt"/>
              </a:rPr>
              <a:t>Initialize the Camera</a:t>
            </a:r>
            <a:br>
              <a:rPr lang="en-US" altLang="en-US" dirty="0">
                <a:solidFill>
                  <a:schemeClr val="bg1"/>
                </a:solidFill>
                <a:latin typeface="+mj-lt"/>
              </a:rPr>
            </a:br>
            <a:r>
              <a:rPr lang="en-US" altLang="en-US" dirty="0">
                <a:solidFill>
                  <a:schemeClr val="bg1"/>
                </a:solidFill>
                <a:latin typeface="+mj-lt"/>
              </a:rPr>
              <a:t>Set up a cv2.VideoCapture object to access the camera stream.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b="1" dirty="0">
                <a:solidFill>
                  <a:schemeClr val="bg1"/>
                </a:solidFill>
                <a:latin typeface="+mj-lt"/>
              </a:rPr>
              <a:t>Capture Video Frames Continuously</a:t>
            </a:r>
            <a:br>
              <a:rPr lang="en-US" altLang="en-US" dirty="0">
                <a:solidFill>
                  <a:schemeClr val="bg1"/>
                </a:solidFill>
                <a:latin typeface="+mj-lt"/>
              </a:rPr>
            </a:br>
            <a:r>
              <a:rPr lang="en-US" altLang="en-US" dirty="0">
                <a:solidFill>
                  <a:schemeClr val="bg1"/>
                </a:solidFill>
                <a:latin typeface="+mj-lt"/>
              </a:rPr>
              <a:t>Read frames from the camera in a loop to keep the video stream active.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b="1" dirty="0">
                <a:solidFill>
                  <a:schemeClr val="bg1"/>
                </a:solidFill>
                <a:latin typeface="+mj-lt"/>
              </a:rPr>
              <a:t>Send a Frame to the Server Every 2 Seconds</a:t>
            </a:r>
            <a:br>
              <a:rPr lang="en-US" altLang="en-US" dirty="0">
                <a:solidFill>
                  <a:schemeClr val="bg1"/>
                </a:solidFill>
                <a:latin typeface="+mj-lt"/>
              </a:rPr>
            </a:br>
            <a:r>
              <a:rPr lang="en-US" altLang="en-US" dirty="0">
                <a:solidFill>
                  <a:schemeClr val="bg1"/>
                </a:solidFill>
                <a:latin typeface="+mj-lt"/>
              </a:rPr>
              <a:t>Use a timer or delay mechanism to transmit one frame every 2 seconds to the server.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619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1657" y="128720"/>
            <a:ext cx="5957739" cy="689803"/>
          </a:xfrm>
        </p:spPr>
        <p:txBody>
          <a:bodyPr anchor="b"/>
          <a:lstStyle/>
          <a:p>
            <a:r>
              <a:rPr lang="en-US" dirty="0"/>
              <a:t>Code snippets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A15EF7-CF64-EE96-65EE-D8EEFCCFC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47" y="1447895"/>
            <a:ext cx="5150425" cy="511839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8C53FA8-A4D8-BF7B-29B9-FCE78DAB5350}"/>
              </a:ext>
            </a:extLst>
          </p:cNvPr>
          <p:cNvSpPr txBox="1">
            <a:spLocks/>
          </p:cNvSpPr>
          <p:nvPr/>
        </p:nvSpPr>
        <p:spPr>
          <a:xfrm>
            <a:off x="754144" y="1003151"/>
            <a:ext cx="3846136" cy="4447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 sz="1600" dirty="0"/>
              <a:t>Server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9A546D-06EB-AAE6-4C9A-F3621F254E59}"/>
              </a:ext>
            </a:extLst>
          </p:cNvPr>
          <p:cNvSpPr txBox="1"/>
          <p:nvPr/>
        </p:nvSpPr>
        <p:spPr>
          <a:xfrm>
            <a:off x="6872140" y="2369960"/>
            <a:ext cx="4873658" cy="2541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</a:rPr>
              <a:t>Steps: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Receive image from raspberry pi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Extract the size of the image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Transfer the image into a cv2 frame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Pass the frame to: `</a:t>
            </a:r>
            <a:r>
              <a:rPr lang="en-US" dirty="0" err="1">
                <a:solidFill>
                  <a:schemeClr val="bg1"/>
                </a:solidFill>
                <a:latin typeface="+mj-lt"/>
              </a:rPr>
              <a:t>handle_received_frame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48691-9BFD-16CB-2F29-22F74A4ED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02E9E7C-8611-4E56-4BBA-5D7F33B63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D7ED764-53EA-15EA-0620-AA05E961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1657" y="128720"/>
            <a:ext cx="5957739" cy="689803"/>
          </a:xfrm>
        </p:spPr>
        <p:txBody>
          <a:bodyPr anchor="b"/>
          <a:lstStyle/>
          <a:p>
            <a:r>
              <a:rPr lang="en-US" dirty="0"/>
              <a:t>Code snippets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099DA8-8DBB-139F-B5BD-6C2E714C718A}"/>
              </a:ext>
            </a:extLst>
          </p:cNvPr>
          <p:cNvSpPr txBox="1">
            <a:spLocks/>
          </p:cNvSpPr>
          <p:nvPr/>
        </p:nvSpPr>
        <p:spPr>
          <a:xfrm>
            <a:off x="561680" y="826379"/>
            <a:ext cx="4231064" cy="44474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 sz="1600" dirty="0"/>
              <a:t>Handling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1AF4A-6892-971B-16D6-7519CE0A2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96" y="1335389"/>
            <a:ext cx="6179742" cy="5466414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0F2E8EA2-A6A0-8F35-73EE-BCDB1E122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9680" y="1364316"/>
            <a:ext cx="5622320" cy="522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Steps: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Identify the Person from Face Embeddings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Compare the incoming face encoding against the known encodings to retrieve the corresponding name.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Prevent Duplicate Alerts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Add the identified name to a `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seen_faces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set to avoid repeated notifications. Optionally, implement a timer-based cooldown before allowing re-alerts.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Send Notification via Telegram Bot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rPr>
              <a:t>Use the Telegram bot to send the person's name along with the captured face image to the designated chat.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42892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189</TotalTime>
  <Words>545</Words>
  <Application>Microsoft Office PowerPoint</Application>
  <PresentationFormat>Widescreen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Biome</vt:lpstr>
      <vt:lpstr>Calibri</vt:lpstr>
      <vt:lpstr>Custom</vt:lpstr>
      <vt:lpstr>Telephony project</vt:lpstr>
      <vt:lpstr>Agenda</vt:lpstr>
      <vt:lpstr>1.With growing security concerns, the demand for intelligent, responsive systems is more critical than ever. 2. Our solution combines real-time face recognition with instant messaging to secure entry points. 3. By leveraging a Raspberry Pi for image capture and a laptop for processing, it enables immediate alerts and ensures only authorized access.</vt:lpstr>
      <vt:lpstr>2. Problem statement</vt:lpstr>
      <vt:lpstr>PowerPoint Presentation</vt:lpstr>
      <vt:lpstr>PowerPoint Presentation</vt:lpstr>
      <vt:lpstr>Code snippets</vt:lpstr>
      <vt:lpstr>Code snippets</vt:lpstr>
      <vt:lpstr>Code snippets</vt:lpstr>
      <vt:lpstr>5. Limitations</vt:lpstr>
      <vt:lpstr>6.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Abdallah</dc:creator>
  <cp:lastModifiedBy>Ali Abdallah</cp:lastModifiedBy>
  <cp:revision>62</cp:revision>
  <dcterms:created xsi:type="dcterms:W3CDTF">2025-06-25T03:19:47Z</dcterms:created>
  <dcterms:modified xsi:type="dcterms:W3CDTF">2025-06-26T17:26:41Z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