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E705-6F3F-4F57-987F-0F64F0C2A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903B0-6CDC-4CE4-BDF0-B46F2C28C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E1060-ECB4-4276-B4A8-E70849B1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0DE4-420C-4738-B7AD-F3AF5E1ADBC9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F7F7-84EF-48E0-A448-EB8E3E14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8B2BF-ECBA-4AFB-94C3-671A7CE6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8A5F-2A1E-466C-B694-9B732E767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5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1AEA-F764-445B-A0D6-AC53EADB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BAE2B-37E8-4550-98AB-87F9B4FBC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64704-F43D-4BC1-A0D2-0E79B2C1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0DE4-420C-4738-B7AD-F3AF5E1ADBC9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1AAC2-07CB-470C-B052-61D271C0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80DD2-D317-4B65-8840-7AF5CDE0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8A5F-2A1E-466C-B694-9B732E767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4B6BA-3A1A-479C-AE7C-5879D65E4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C877F-1F9A-436C-9537-4E9DF18FC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C4779-613D-439C-AC0F-4B4EDE94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0DE4-420C-4738-B7AD-F3AF5E1ADBC9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386A8-6E47-46DC-B3BD-CD636CC7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EEBD-0D8C-42E2-BBD9-8C40FB4B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8A5F-2A1E-466C-B694-9B732E767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7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925E-7294-4D7C-9981-E0B3EFC4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FC4AB-F5F2-430D-8E63-1C88299C4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29107-C38E-47BB-8147-CA34F1AEA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0DE4-420C-4738-B7AD-F3AF5E1ADBC9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F7605-3702-42A5-BD04-986734B0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69E07-F1D5-4B2C-A97D-5F01CD9E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8A5F-2A1E-466C-B694-9B732E767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0F7D-91C8-491C-B2D2-63058A69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EF24F-1766-4A5B-8174-5196C8ACD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ABE10-6FE4-41B3-8242-9E7EA38A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0DE4-420C-4738-B7AD-F3AF5E1ADBC9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6FEFB-3719-4DE9-82E3-6CFCA071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9CCD0-89AC-4B9E-B84D-C065ABDD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8A5F-2A1E-466C-B694-9B732E767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7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50DB-A15B-432B-BC5F-69D639DC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07F8E-92BA-4FBB-91D7-DC34ECAEB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5054D-E0BA-4280-B480-966F38D92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BAEA5-7DCE-47DF-A1BF-B23D72BF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0DE4-420C-4738-B7AD-F3AF5E1ADBC9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08E84-8FC9-4F3C-BA43-C060E8F0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DEF5D-91BD-40DD-A02F-5B7CFDAB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8A5F-2A1E-466C-B694-9B732E767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1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F891-F67C-4F5A-9E97-F17BFDEC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7C21E-4ED6-43DC-A332-6AABCFF87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9BE9-64B6-4B32-B88A-CF6AD5D9F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22C4C-7868-4DA1-A693-42675A52C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A7741-E04A-47FB-8C60-FBB8B313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EB081-1E40-4E98-ADD9-68C1ABC4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0DE4-420C-4738-B7AD-F3AF5E1ADBC9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1C1AD-2079-44A3-96F2-B427ACE2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7946C-F1DA-4F20-AF08-04C0F20B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8A5F-2A1E-466C-B694-9B732E767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9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D584-65EE-4837-8596-074A7778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8B327-D942-4CE5-A811-A0A25B1D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0DE4-420C-4738-B7AD-F3AF5E1ADBC9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E93EE-3080-4F75-923A-877D47FB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461A7-2076-4EC8-B8AA-D31AA930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8A5F-2A1E-466C-B694-9B732E767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1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CAEEF-7C54-4426-91DC-13E455F6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0DE4-420C-4738-B7AD-F3AF5E1ADBC9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EACCD-1B03-40C9-AF9D-7FF4463A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DD978-0E3D-41CC-BF51-41B40A13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8A5F-2A1E-466C-B694-9B732E767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6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2461-FFC2-4851-883F-2CE01055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F043C-2136-42AD-82E0-7C03539AC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BEA66-EB96-413D-90D8-F0D7DDC6A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41AF9-0137-41AF-AEBB-FE9FBC43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0DE4-420C-4738-B7AD-F3AF5E1ADBC9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AA7BC-79D4-408D-B13F-E541584A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5F373-920D-4213-B70C-8A56A36A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8A5F-2A1E-466C-B694-9B732E767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9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AF0E-F4DB-4D00-B1D1-38A66928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B61CF-5DB3-40BC-A7FE-97831FE18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48DF3-8E73-431F-8C07-5CF248DFB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EF391-1FD4-459C-AFC4-CFA29985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0DE4-420C-4738-B7AD-F3AF5E1ADBC9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291B8-1CD9-41ED-A334-D18BF2D5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801D0-8A4F-4CF1-966D-A94764B4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8A5F-2A1E-466C-B694-9B732E767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5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25000"/>
                    </a14:imgEffect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19840-DD76-4B25-89DF-8313A7F5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26DD7-C1D3-4166-A964-5BFD3F865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DE56B-997C-47F5-9FD6-2D451E5F8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20DE4-420C-4738-B7AD-F3AF5E1ADBC9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733A4-E037-4E21-B944-D5AF0EB19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424A-684F-4579-9BCF-0DEDC24A0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98A5F-2A1E-466C-B694-9B732E767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57-021-00844-6" TargetMode="External"/><Relationship Id="rId2" Type="http://schemas.openxmlformats.org/officeDocument/2006/relationships/hyperlink" Target="https://www.ncbi.nlm.nih.gov/pmc/articles/PMC8473418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www.creative-proteomics.com/blog/index.php/bottom-up-proteomics-and-top-down-proteomic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1066-DF3C-44E1-B97B-D71CFF99A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Proteomics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19A0-E03D-4D2D-995A-56E0977410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34E2C-02DF-4B69-8486-12CCD30BB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3916681"/>
            <a:ext cx="882595" cy="882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FCB697-F74A-45EC-8648-288E90C8E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356" y="3916681"/>
            <a:ext cx="882596" cy="882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F99ADC-56C0-4CF9-BD64-2429AF19A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02" b="93164" l="3125" r="966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712" y="3916681"/>
            <a:ext cx="882596" cy="8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23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4540DA-711F-4A73-ADB5-84CE81F71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3" t="33917" r="14231" b="56173"/>
          <a:stretch/>
        </p:blipFill>
        <p:spPr>
          <a:xfrm>
            <a:off x="838199" y="2788218"/>
            <a:ext cx="9683478" cy="787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136DC4-9008-41B2-8AB0-668AC1D92E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4" t="43058" r="6511" b="23453"/>
          <a:stretch/>
        </p:blipFill>
        <p:spPr>
          <a:xfrm>
            <a:off x="838199" y="3909998"/>
            <a:ext cx="8687463" cy="1854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354338-03A5-483A-B733-41A7CF55D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" t="27186" r="10969" b="64895"/>
          <a:stretch/>
        </p:blipFill>
        <p:spPr>
          <a:xfrm>
            <a:off x="838199" y="1627088"/>
            <a:ext cx="9495443" cy="8269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CE0745-45AD-4074-8A2F-409EF2543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73141"/>
            <a:ext cx="9372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4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5C8BA7-ABC0-4EFF-987A-6BAD238CC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" t="27117" r="6281" b="10206"/>
          <a:stretch/>
        </p:blipFill>
        <p:spPr>
          <a:xfrm>
            <a:off x="1001864" y="1097280"/>
            <a:ext cx="7490128" cy="29150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616A80-7513-43CB-805C-C845B867108D}"/>
              </a:ext>
            </a:extLst>
          </p:cNvPr>
          <p:cNvSpPr txBox="1"/>
          <p:nvPr/>
        </p:nvSpPr>
        <p:spPr>
          <a:xfrm>
            <a:off x="1001864" y="4572000"/>
            <a:ext cx="8802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The method download takes file name, then it starts downloading it</a:t>
            </a:r>
          </a:p>
        </p:txBody>
      </p:sp>
    </p:spTree>
    <p:extLst>
      <p:ext uri="{BB962C8B-B14F-4D97-AF65-F5344CB8AC3E}">
        <p14:creationId xmlns:p14="http://schemas.microsoft.com/office/powerpoint/2010/main" val="139975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73A7-B11D-4907-9566-52DDCAE2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&gt; 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B2205-BA5F-478B-B887-C53DB379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>
                <a:hlinkClick r:id="rId2"/>
              </a:rPr>
              <a:t>https://www.ncbi.nlm.nih.gov/pmc/articles/PMC8473418/</a:t>
            </a:r>
            <a:endParaRPr lang="en-US" sz="2400" dirty="0"/>
          </a:p>
          <a:p>
            <a:endParaRPr lang="en-US" sz="2400" dirty="0"/>
          </a:p>
          <a:p>
            <a:r>
              <a:rPr lang="en-US" sz="2000" dirty="0">
                <a:hlinkClick r:id="rId3"/>
              </a:rPr>
              <a:t>https://www.nature.com/articles/s41557-021-00844-6</a:t>
            </a:r>
            <a:endParaRPr lang="en-US" sz="2000" dirty="0"/>
          </a:p>
          <a:p>
            <a:endParaRPr lang="en-US" sz="2400" dirty="0"/>
          </a:p>
          <a:p>
            <a:r>
              <a:rPr lang="en-US" sz="2000" dirty="0">
                <a:hlinkClick r:id="rId4"/>
              </a:rPr>
              <a:t>https://www.creative-proteomics.com/blog/index.php/bottom-up-proteomics-and-top-down-proteomics/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DA727-0C46-4011-8A18-688767D1A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901" y="681037"/>
            <a:ext cx="596346" cy="59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44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680C34A-4F55-466B-8432-289831670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65" y="1578665"/>
            <a:ext cx="3700670" cy="370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2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8605-FC16-4461-A879-4FF64B94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 Rounded MT Bold" panose="020F0704030504030204" pitchFamily="34" charset="0"/>
              </a:rPr>
              <a:t>   &gt; </a:t>
            </a:r>
            <a:r>
              <a:rPr lang="en-US" sz="3600" dirty="0">
                <a:latin typeface="Arial Rounded MT Bold" panose="020F0704030504030204" pitchFamily="34" charset="0"/>
              </a:rPr>
              <a:t>Team members: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7891-353A-4C08-9A0C-C71135879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Amgad</a:t>
            </a:r>
            <a:r>
              <a:rPr lang="en-US" dirty="0"/>
              <a:t> </a:t>
            </a:r>
            <a:r>
              <a:rPr lang="en-US" dirty="0" err="1"/>
              <a:t>montaser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Ali Abdelkader</a:t>
            </a:r>
          </a:p>
          <a:p>
            <a:pPr marL="0" indent="0">
              <a:buNone/>
            </a:pPr>
            <a:r>
              <a:rPr lang="en-US" dirty="0"/>
              <a:t>- Naira anwer</a:t>
            </a:r>
          </a:p>
          <a:p>
            <a:pPr marL="0" indent="0">
              <a:buNone/>
            </a:pPr>
            <a:r>
              <a:rPr lang="en-US" dirty="0"/>
              <a:t>- Nada </a:t>
            </a:r>
            <a:r>
              <a:rPr lang="en-US" dirty="0" err="1"/>
              <a:t>allam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Aya </a:t>
            </a:r>
            <a:r>
              <a:rPr lang="en-US" dirty="0" err="1"/>
              <a:t>abdelghafar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Myhan</a:t>
            </a:r>
            <a:r>
              <a:rPr lang="en-US" dirty="0"/>
              <a:t> </a:t>
            </a:r>
            <a:r>
              <a:rPr lang="en-US" dirty="0" err="1"/>
              <a:t>hassan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Nansy</a:t>
            </a:r>
            <a:r>
              <a:rPr lang="en-US" dirty="0"/>
              <a:t> </a:t>
            </a:r>
            <a:r>
              <a:rPr lang="en-US" dirty="0" err="1"/>
              <a:t>edward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EB4DE-90FB-40E0-A1C1-DD7B81EA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912" y="681037"/>
            <a:ext cx="700088" cy="7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0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1B2E-EAB7-4A3F-94C5-AC5A5EDF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F28D-0672-4F57-A6A6-365761F0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Bottom-Up Proteomics</a:t>
            </a:r>
          </a:p>
          <a:p>
            <a:r>
              <a:rPr lang="en-US" dirty="0"/>
              <a:t>Top-Down Proteomics</a:t>
            </a:r>
          </a:p>
          <a:p>
            <a:r>
              <a:rPr lang="en-US" dirty="0"/>
              <a:t>Mass spectrometry (MS)</a:t>
            </a:r>
          </a:p>
          <a:p>
            <a:r>
              <a:rPr lang="en-US" dirty="0"/>
              <a:t>Nanopore machine</a:t>
            </a:r>
          </a:p>
          <a:p>
            <a:r>
              <a:rPr lang="en-US" dirty="0"/>
              <a:t>PRIDE database</a:t>
            </a:r>
          </a:p>
          <a:p>
            <a:r>
              <a:rPr lang="en-US" dirty="0"/>
              <a:t>PPX library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82B88-5C15-4079-A438-D87E19DD2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551" y="681037"/>
            <a:ext cx="644056" cy="6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7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6209-3D8B-4CA4-8FA9-1F4F20AE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>
                <a:latin typeface="Arial Rounded MT Bold" panose="020F0704030504030204" pitchFamily="34" charset="0"/>
              </a:rPr>
            </a:br>
            <a:r>
              <a:rPr lang="en-US" sz="4000" dirty="0">
                <a:latin typeface="Arial Rounded MT Bold" panose="020F0704030504030204" pitchFamily="34" charset="0"/>
              </a:rPr>
              <a:t>1) </a:t>
            </a:r>
            <a:r>
              <a:rPr lang="en-US" sz="4000" u="sng" dirty="0">
                <a:latin typeface="Arial Rounded MT Bold" panose="020F0704030504030204" pitchFamily="34" charset="0"/>
              </a:rPr>
              <a:t>Bottom-Up Proteomics:</a:t>
            </a:r>
            <a:br>
              <a:rPr lang="en-US" sz="3600" dirty="0">
                <a:latin typeface="Arial Rounded MT Bold" panose="020F0704030504030204" pitchFamily="34" charset="0"/>
              </a:rPr>
            </a:br>
            <a:br>
              <a:rPr lang="en-US" sz="2000" dirty="0"/>
            </a:br>
            <a:r>
              <a:rPr lang="en-US" sz="2000" dirty="0"/>
              <a:t>          </a:t>
            </a:r>
            <a:endParaRPr lang="en-US" sz="3600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92B01-869A-480C-828C-9F480684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0" i="0" dirty="0">
              <a:solidFill>
                <a:srgbClr val="111111"/>
              </a:solidFill>
              <a:effectLst/>
            </a:endParaRPr>
          </a:p>
          <a:p>
            <a:pPr>
              <a:buFontTx/>
              <a:buChar char="-"/>
            </a:pPr>
            <a:r>
              <a:rPr lang="en-US" sz="2400" b="0" i="0" dirty="0">
                <a:solidFill>
                  <a:srgbClr val="111111"/>
                </a:solidFill>
                <a:effectLst/>
              </a:rPr>
              <a:t>In bottom-up proteomics, </a:t>
            </a:r>
            <a:r>
              <a:rPr lang="en-US" sz="2400" b="0" i="0" dirty="0">
                <a:effectLst/>
              </a:rPr>
              <a:t>purified proteins or complex mixtures of protein are digested into peptides via proteolytic cleavage</a:t>
            </a:r>
          </a:p>
          <a:p>
            <a:pPr marL="0" indent="0">
              <a:buNone/>
            </a:pPr>
            <a:endParaRPr lang="en-US" sz="2400" b="0" i="0" dirty="0">
              <a:solidFill>
                <a:srgbClr val="111111"/>
              </a:solidFill>
              <a:effectLst/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rgbClr val="111111"/>
                </a:solidFill>
              </a:rPr>
              <a:t>The t</a:t>
            </a:r>
            <a:r>
              <a:rPr lang="en-US" sz="2400" b="0" i="0" dirty="0">
                <a:solidFill>
                  <a:srgbClr val="111111"/>
                </a:solidFill>
                <a:effectLst/>
              </a:rPr>
              <a:t>erm bottom-up implies that information about the constituent proteins is reconstructed from individually identified fragment peptides.</a:t>
            </a:r>
          </a:p>
          <a:p>
            <a:pPr>
              <a:buFontTx/>
              <a:buChar char="-"/>
            </a:pP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FEE42-92A0-4CA2-B2E7-2DA7C2405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137" y="681037"/>
            <a:ext cx="774334" cy="7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0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F079-F71C-4C7C-9AFE-075B8B05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2) </a:t>
            </a:r>
            <a:r>
              <a:rPr lang="en-US" sz="3600" u="sng" dirty="0">
                <a:latin typeface="Arial Rounded MT Bold" panose="020F0704030504030204" pitchFamily="34" charset="0"/>
              </a:rPr>
              <a:t>Top-Down Proteomics: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A0348-52DA-4BB6-9E50-DF77CE59D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97D58-D1DF-4A40-8A7C-AF4BA04AD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56" y="484159"/>
            <a:ext cx="882596" cy="882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032757-F27A-4094-905A-F31604630B11}"/>
              </a:ext>
            </a:extLst>
          </p:cNvPr>
          <p:cNvSpPr txBox="1"/>
          <p:nvPr/>
        </p:nvSpPr>
        <p:spPr>
          <a:xfrm>
            <a:off x="838200" y="1916264"/>
            <a:ext cx="1089125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dirty="0"/>
              <a:t>T</a:t>
            </a:r>
            <a:r>
              <a:rPr lang="en-US" sz="2400" b="0" i="0" dirty="0">
                <a:effectLst/>
              </a:rPr>
              <a:t>op-down proteomics, intact protein ions or large protein fragments are subjected to</a:t>
            </a:r>
          </a:p>
          <a:p>
            <a:r>
              <a:rPr lang="en-US" sz="2400" b="0" i="0" dirty="0">
                <a:effectLst/>
              </a:rPr>
              <a:t> gas-phase fragmentation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- </a:t>
            </a:r>
            <a:r>
              <a:rPr lang="en-US" sz="2400" b="0" i="0" dirty="0">
                <a:solidFill>
                  <a:srgbClr val="111111"/>
                </a:solidFill>
                <a:effectLst/>
              </a:rPr>
              <a:t>It involves identifying proteins in complex mixtures without prior </a:t>
            </a:r>
          </a:p>
          <a:p>
            <a:r>
              <a:rPr lang="en-US" sz="2400" b="0" i="0" dirty="0">
                <a:solidFill>
                  <a:srgbClr val="111111"/>
                </a:solidFill>
                <a:effectLst/>
              </a:rPr>
              <a:t>digestion into their corresponding peptide species 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212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BB79-D3DE-4707-861D-7A5BD994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3) </a:t>
            </a:r>
            <a:r>
              <a:rPr lang="en-US" sz="3600" u="sng" dirty="0">
                <a:latin typeface="Arial Rounded MT Bold" panose="020F0704030504030204" pitchFamily="34" charset="0"/>
              </a:rPr>
              <a:t>Mass Spectrometry (MS):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E541-601F-4067-91B4-3FB851AED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Mass spectrometry is the current standard method for protein sequencing</a:t>
            </a:r>
          </a:p>
          <a:p>
            <a:pPr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It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needs a folded protein to be fragmented into short polypeptides (&lt;50 amino acids) before detection</a:t>
            </a:r>
          </a:p>
          <a:p>
            <a:pPr>
              <a:buFontTx/>
              <a:buChar char="-"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400" b="0" i="0" dirty="0">
                <a:solidFill>
                  <a:srgbClr val="222222"/>
                </a:solidFill>
                <a:effectLst/>
              </a:rPr>
              <a:t>But MS does not provide enough sensitivity to accurately read long polypeptide sequences.</a:t>
            </a:r>
            <a:endParaRPr lang="en-US" sz="3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F952E-9D24-42CB-BACA-02F26BCD3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02" b="93164" l="3125" r="966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21" y="681037"/>
            <a:ext cx="712964" cy="7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3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6AE3-B7C2-428D-9ACE-EAEF5A26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4) </a:t>
            </a:r>
            <a:r>
              <a:rPr lang="en-US" sz="3600" u="sng" dirty="0">
                <a:latin typeface="Arial Rounded MT Bold" panose="020F0704030504030204" pitchFamily="34" charset="0"/>
              </a:rPr>
              <a:t>Nanopore machine: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FDA4-56DA-47EE-8E00-9C2CA7A6A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sz="2400" b="0" i="0" dirty="0">
                <a:solidFill>
                  <a:srgbClr val="222222"/>
                </a:solidFill>
                <a:effectLst/>
              </a:rPr>
              <a:t>Protein nanopores could offer an alternative approach for protein sequencing</a:t>
            </a:r>
            <a:endParaRPr lang="en-US" dirty="0">
              <a:solidFill>
                <a:srgbClr val="222222"/>
              </a:solidFill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rgbClr val="222222"/>
                </a:solidFill>
              </a:rPr>
              <a:t>A 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nanopore method will unfold and thread a heterogeneously charged protein through a nanopore capable of identifying all 20 amino acids from ionic current patterns</a:t>
            </a:r>
          </a:p>
          <a:p>
            <a:pPr>
              <a:buFontTx/>
              <a:buChar char="-"/>
            </a:pPr>
            <a:endParaRPr lang="en-US" sz="2400" b="0" i="0" dirty="0">
              <a:solidFill>
                <a:srgbClr val="222222"/>
              </a:solidFill>
              <a:effectLst/>
            </a:endParaRPr>
          </a:p>
          <a:p>
            <a:pPr>
              <a:buFontTx/>
              <a:buChar char="-"/>
            </a:pPr>
            <a:r>
              <a:rPr lang="en-US" sz="2400" b="0" i="0" dirty="0">
                <a:solidFill>
                  <a:srgbClr val="222222"/>
                </a:solidFill>
                <a:effectLst/>
              </a:rPr>
              <a:t>approaches have been developed with the sensitivity to identify small peptide fragments that differ by single amino acids</a:t>
            </a:r>
          </a:p>
          <a:p>
            <a:pPr>
              <a:buFontTx/>
              <a:buChar char="-"/>
            </a:pPr>
            <a:endParaRPr lang="en-US" sz="2400" dirty="0">
              <a:solidFill>
                <a:srgbClr val="22222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22222"/>
                </a:solidFill>
              </a:rPr>
              <a:t>&gt; further information: https://www.nature.com/articles/s41557-021-00844-6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FCEAC-E20B-4B41-8BFF-25F19ED53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384" y="681037"/>
            <a:ext cx="710840" cy="7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7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3A21-37CB-413F-BB6A-20258CFF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5) </a:t>
            </a:r>
            <a:r>
              <a:rPr lang="en-US" sz="3600" u="sng" dirty="0">
                <a:latin typeface="Arial Rounded MT Bold" panose="020F0704030504030204" pitchFamily="34" charset="0"/>
              </a:rPr>
              <a:t>PRIDE database: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ECB904-EC43-4FFD-8E37-4940BB640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768" y="681037"/>
            <a:ext cx="631466" cy="631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100236-4B65-45DC-8045-7BA5FD07A1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0" r="896" b="17382"/>
          <a:stretch/>
        </p:blipFill>
        <p:spPr>
          <a:xfrm>
            <a:off x="1041619" y="1543387"/>
            <a:ext cx="6556985" cy="2873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E630BE-091D-40D9-8DC7-C026E76EB349}"/>
              </a:ext>
            </a:extLst>
          </p:cNvPr>
          <p:cNvSpPr txBox="1"/>
          <p:nvPr/>
        </p:nvSpPr>
        <p:spPr>
          <a:xfrm>
            <a:off x="1041620" y="4794636"/>
            <a:ext cx="10885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PRIDE is proteomics identifications database, here you can find spectra data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279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E44BC-B6C0-4F05-B964-80F6411B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6) </a:t>
            </a:r>
            <a:r>
              <a:rPr lang="en-US" sz="3600" u="sng" dirty="0">
                <a:latin typeface="Arial Rounded MT Bold" panose="020F0704030504030204" pitchFamily="34" charset="0"/>
              </a:rPr>
              <a:t>PPX: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B809-C36F-41E0-8AC1-4CB8A4E15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PPX is a python interface to proteomics data repositories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sz="2400" dirty="0"/>
              <a:t>A</a:t>
            </a:r>
            <a:r>
              <a:rPr lang="en-US" sz="2400" b="0" i="0" dirty="0">
                <a:effectLst/>
              </a:rPr>
              <a:t>llows users to easily find and download files associated with projects in PRIDE</a:t>
            </a:r>
          </a:p>
          <a:p>
            <a:pPr>
              <a:buFontTx/>
              <a:buChar char="-"/>
            </a:pPr>
            <a:endParaRPr lang="en-US" sz="2400" b="0" i="0" dirty="0">
              <a:effectLst/>
            </a:endParaRPr>
          </a:p>
          <a:p>
            <a:pPr>
              <a:buFontTx/>
              <a:buChar char="-"/>
            </a:pPr>
            <a:r>
              <a:rPr lang="en-US" sz="2400" dirty="0"/>
              <a:t>Link to library documentation: https://ppx.readthedocs.io/en/latest/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51F7B-23BC-4B91-98BF-EF364933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13" y="681037"/>
            <a:ext cx="604299" cy="74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8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372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</vt:lpstr>
      <vt:lpstr>Arial Rounded MT Bold</vt:lpstr>
      <vt:lpstr>Bahnschrift</vt:lpstr>
      <vt:lpstr>Calibri</vt:lpstr>
      <vt:lpstr>Calibri Light</vt:lpstr>
      <vt:lpstr>Open Sans</vt:lpstr>
      <vt:lpstr>Office Theme</vt:lpstr>
      <vt:lpstr>Proteomics</vt:lpstr>
      <vt:lpstr>   &gt; Team members:</vt:lpstr>
      <vt:lpstr>Overview:</vt:lpstr>
      <vt:lpstr> 1) Bottom-Up Proteomics:            </vt:lpstr>
      <vt:lpstr>2) Top-Down Proteomics:</vt:lpstr>
      <vt:lpstr>3) Mass Spectrometry (MS):</vt:lpstr>
      <vt:lpstr>4) Nanopore machine:</vt:lpstr>
      <vt:lpstr>5) PRIDE database:</vt:lpstr>
      <vt:lpstr>6) PPX:</vt:lpstr>
      <vt:lpstr>PowerPoint Presentation</vt:lpstr>
      <vt:lpstr>PowerPoint Presentation</vt:lpstr>
      <vt:lpstr>&gt; 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Proteomics</dc:title>
  <dc:creator>naira anwer</dc:creator>
  <cp:lastModifiedBy>naira anwer</cp:lastModifiedBy>
  <cp:revision>4</cp:revision>
  <dcterms:created xsi:type="dcterms:W3CDTF">2022-01-06T20:05:35Z</dcterms:created>
  <dcterms:modified xsi:type="dcterms:W3CDTF">2022-01-07T17:21:32Z</dcterms:modified>
</cp:coreProperties>
</file>