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534" r:id="rId5"/>
    <p:sldId id="548" r:id="rId6"/>
    <p:sldId id="533" r:id="rId7"/>
    <p:sldId id="537" r:id="rId8"/>
    <p:sldId id="546" r:id="rId9"/>
    <p:sldId id="543" r:id="rId10"/>
    <p:sldId id="545" r:id="rId11"/>
    <p:sldId id="547" r:id="rId12"/>
    <p:sldId id="54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EB52B"/>
    <a:srgbClr val="F01689"/>
    <a:srgbClr val="F01688"/>
    <a:srgbClr val="2F21F3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422"/>
  </p:normalViewPr>
  <p:slideViewPr>
    <p:cSldViewPr snapToGrid="0">
      <p:cViewPr varScale="1">
        <p:scale>
          <a:sx n="88" d="100"/>
          <a:sy n="88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fif"/><Relationship Id="rId5" Type="http://schemas.openxmlformats.org/officeDocument/2006/relationships/image" Target="../media/image6.png"/><Relationship Id="rId4" Type="http://schemas.openxmlformats.org/officeDocument/2006/relationships/image" Target="../media/image5.jf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rat.com/" TargetMode="External"/><Relationship Id="rId2" Type="http://schemas.openxmlformats.org/officeDocument/2006/relationships/hyperlink" Target="https://webyar.co/ecommerce-database-structure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2537" y="0"/>
            <a:ext cx="5277394" cy="1069848"/>
          </a:xfrm>
        </p:spPr>
        <p:txBody>
          <a:bodyPr anchor="ctr"/>
          <a:lstStyle/>
          <a:p>
            <a:r>
              <a:rPr lang="fa-IR" sz="2800" spc="0" dirty="0" smtClean="0">
                <a:latin typeface="Vazir" panose="020B0603030804020204" pitchFamily="34" charset="-78"/>
                <a:cs typeface="Vazir" panose="020B0603030804020204" pitchFamily="34" charset="-78"/>
              </a:rPr>
              <a:t>به نام خدا </a:t>
            </a:r>
            <a:endParaRPr lang="en-US" sz="2800" spc="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4" name="Employee of the Month">
            <a:extLst>
              <a:ext uri="{FF2B5EF4-FFF2-40B4-BE49-F238E27FC236}">
                <a16:creationId xmlns:a16="http://schemas.microsoft.com/office/drawing/2014/main" id="{2AC801C3-155B-7A42-BE44-11E845F5683C}"/>
              </a:ext>
            </a:extLst>
          </p:cNvPr>
          <p:cNvSpPr txBox="1">
            <a:spLocks/>
          </p:cNvSpPr>
          <p:nvPr/>
        </p:nvSpPr>
        <p:spPr bwMode="gray">
          <a:xfrm>
            <a:off x="3509555" y="1445393"/>
            <a:ext cx="7190266" cy="5825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a-IR" sz="2400" b="1" dirty="0" smtClean="0">
                <a:solidFill>
                  <a:srgbClr val="FEB52B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موضوع :</a:t>
            </a:r>
            <a:r>
              <a:rPr lang="fa-IR" sz="2400" b="1" dirty="0" smtClean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sz="2400" dirty="0" smtClean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استاندارد طراحی پایگاه داده در فروشگاه </a:t>
            </a:r>
            <a:endParaRPr lang="en-US" sz="2400" dirty="0">
              <a:solidFill>
                <a:schemeClr val="bg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5" name="Name">
            <a:extLst>
              <a:ext uri="{FF2B5EF4-FFF2-40B4-BE49-F238E27FC236}">
                <a16:creationId xmlns:a16="http://schemas.microsoft.com/office/drawing/2014/main" id="{ECB8F0C9-F718-0E42-A55B-20E6E35550B3}"/>
              </a:ext>
            </a:extLst>
          </p:cNvPr>
          <p:cNvSpPr txBox="1">
            <a:spLocks/>
          </p:cNvSpPr>
          <p:nvPr/>
        </p:nvSpPr>
        <p:spPr>
          <a:xfrm>
            <a:off x="1184184" y="4157599"/>
            <a:ext cx="8674099" cy="698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2400" b="1" dirty="0" smtClean="0">
                <a:solidFill>
                  <a:srgbClr val="FEB52B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نام ارائه دهنده :</a:t>
            </a:r>
            <a:r>
              <a:rPr lang="fa-IR" sz="2400" dirty="0" smtClean="0">
                <a:solidFill>
                  <a:srgbClr val="FEB52B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sz="2400" dirty="0" smtClean="0">
                <a:latin typeface="Vazir" panose="020B0603030804020204" pitchFamily="34" charset="-78"/>
                <a:cs typeface="Vazir" panose="020B0603030804020204" pitchFamily="34" charset="-78"/>
              </a:rPr>
              <a:t>محمد مهدی رضائی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6" name="in recognition of your dedication, passion, and hard work">
            <a:extLst>
              <a:ext uri="{FF2B5EF4-FFF2-40B4-BE49-F238E27FC236}">
                <a16:creationId xmlns:a16="http://schemas.microsoft.com/office/drawing/2014/main" id="{5D42F7FC-D175-5F43-951B-C26C2A545DB1}"/>
              </a:ext>
            </a:extLst>
          </p:cNvPr>
          <p:cNvSpPr txBox="1">
            <a:spLocks/>
          </p:cNvSpPr>
          <p:nvPr/>
        </p:nvSpPr>
        <p:spPr>
          <a:xfrm>
            <a:off x="3657599" y="2977867"/>
            <a:ext cx="6391474" cy="6865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a-IR" sz="2400" b="1" dirty="0" smtClean="0">
                <a:solidFill>
                  <a:srgbClr val="FEB52B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نام استاد:</a:t>
            </a:r>
            <a:r>
              <a:rPr lang="fa-IR" sz="2400" b="1" dirty="0" smtClean="0">
                <a:solidFill>
                  <a:schemeClr val="bg2">
                    <a:lumMod val="50000"/>
                  </a:schemeClr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sz="2400" dirty="0" smtClean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میثاق یاران</a:t>
            </a:r>
            <a:endParaRPr lang="en-US" sz="2400" dirty="0">
              <a:solidFill>
                <a:schemeClr val="bg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CF31F5-A4C3-D728-33DB-F4C81A91E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986" y="5605210"/>
            <a:ext cx="1350138" cy="123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910" y="791463"/>
            <a:ext cx="3174492" cy="560832"/>
          </a:xfrm>
        </p:spPr>
        <p:txBody>
          <a:bodyPr anchor="ctr"/>
          <a:lstStyle/>
          <a:p>
            <a:r>
              <a:rPr lang="fa-IR" b="0" spc="0" dirty="0" smtClean="0">
                <a:latin typeface="Vazir" panose="020B0603030804020204" pitchFamily="34" charset="-78"/>
                <a:cs typeface="Vazir" panose="020B0603030804020204" pitchFamily="34" charset="-78"/>
              </a:rPr>
              <a:t>فهرست </a:t>
            </a:r>
            <a:endParaRPr lang="en-US" b="0" spc="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76854" y="3259400"/>
            <a:ext cx="2286000" cy="265176"/>
          </a:xfrm>
        </p:spPr>
        <p:txBody>
          <a:bodyPr/>
          <a:lstStyle/>
          <a:p>
            <a:r>
              <a:rPr lang="fa-IR" dirty="0" smtClean="0"/>
              <a:t>مقدمه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701128" y="3259400"/>
            <a:ext cx="2286000" cy="265176"/>
          </a:xfrm>
        </p:spPr>
        <p:txBody>
          <a:bodyPr/>
          <a:lstStyle/>
          <a:p>
            <a:r>
              <a:rPr lang="fa-IR" dirty="0" smtClean="0"/>
              <a:t>پایگاه داده فروشگاه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303779" y="3259400"/>
            <a:ext cx="2286000" cy="265176"/>
          </a:xfrm>
        </p:spPr>
        <p:txBody>
          <a:bodyPr/>
          <a:lstStyle/>
          <a:p>
            <a:r>
              <a:rPr lang="fa-IR" dirty="0" smtClean="0"/>
              <a:t>ساختار پایگاه داده فروشگاه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8749676" y="3259400"/>
            <a:ext cx="2372381" cy="375775"/>
          </a:xfrm>
        </p:spPr>
        <p:txBody>
          <a:bodyPr/>
          <a:lstStyle/>
          <a:p>
            <a:r>
              <a:rPr lang="fa-IR" spc="0" dirty="0">
                <a:latin typeface="Vazir" panose="020B0603030804020204" pitchFamily="34" charset="-78"/>
                <a:cs typeface="Vazir" panose="020B0603030804020204" pitchFamily="34" charset="-78"/>
              </a:rPr>
              <a:t>دسته بندی ساختار طراحی پایگاه داده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>
          <a:xfrm>
            <a:off x="1176854" y="5457226"/>
            <a:ext cx="2286000" cy="265176"/>
          </a:xfrm>
        </p:spPr>
        <p:txBody>
          <a:bodyPr/>
          <a:lstStyle/>
          <a:p>
            <a:r>
              <a:rPr lang="fa-IR" dirty="0" smtClean="0"/>
              <a:t>الزامات کلیدی پایگاه داده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>
          <a:xfrm>
            <a:off x="3701128" y="5457226"/>
            <a:ext cx="2286000" cy="486374"/>
          </a:xfrm>
        </p:spPr>
        <p:txBody>
          <a:bodyPr/>
          <a:lstStyle/>
          <a:p>
            <a:r>
              <a:rPr lang="fa-IR" dirty="0" smtClean="0"/>
              <a:t>ملاحضات هنگام طراحی پایگاه داده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>
          <a:xfrm>
            <a:off x="6225402" y="5457226"/>
            <a:ext cx="2286000" cy="422366"/>
          </a:xfrm>
        </p:spPr>
        <p:txBody>
          <a:bodyPr/>
          <a:lstStyle/>
          <a:p>
            <a:r>
              <a:rPr lang="fa-IR" dirty="0" smtClean="0"/>
              <a:t>عملکرد پایگاه داده فروشگاهی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>
          <a:xfrm>
            <a:off x="8749676" y="5462233"/>
            <a:ext cx="2286000" cy="265176"/>
          </a:xfrm>
        </p:spPr>
        <p:txBody>
          <a:bodyPr/>
          <a:lstStyle/>
          <a:p>
            <a:r>
              <a:rPr lang="fa-IR" dirty="0" smtClean="0"/>
              <a:t>منابع</a:t>
            </a:r>
            <a:endParaRPr lang="en-US" dirty="0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35"/>
          </p:nvPr>
        </p:nvSpPr>
        <p:spPr>
          <a:xfrm>
            <a:off x="2004167" y="2070245"/>
            <a:ext cx="643237" cy="864543"/>
          </a:xfrm>
        </p:spPr>
        <p:txBody>
          <a:bodyPr/>
          <a:lstStyle/>
          <a:p>
            <a:r>
              <a:rPr lang="fa-IR" sz="3600" dirty="0" smtClean="0">
                <a:latin typeface="Vazir" panose="020B0603030804020204" pitchFamily="34" charset="-78"/>
                <a:cs typeface="Vazir" panose="020B0603030804020204" pitchFamily="34" charset="-78"/>
              </a:rPr>
              <a:t>1</a:t>
            </a:r>
            <a:endParaRPr lang="en-US" sz="36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35"/>
          </p:nvPr>
        </p:nvSpPr>
        <p:spPr>
          <a:xfrm>
            <a:off x="4522509" y="2107946"/>
            <a:ext cx="643237" cy="864543"/>
          </a:xfrm>
        </p:spPr>
        <p:txBody>
          <a:bodyPr/>
          <a:lstStyle/>
          <a:p>
            <a:r>
              <a:rPr lang="en-US" sz="3600" dirty="0">
                <a:latin typeface="Vazir" panose="020B0603030804020204" pitchFamily="34" charset="-78"/>
                <a:cs typeface="Vazir" panose="020B0603030804020204" pitchFamily="34" charset="-78"/>
              </a:rPr>
              <a:t>2</a:t>
            </a:r>
            <a:endParaRPr lang="en-US" sz="36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35"/>
          </p:nvPr>
        </p:nvSpPr>
        <p:spPr>
          <a:xfrm>
            <a:off x="7046783" y="2107946"/>
            <a:ext cx="643237" cy="864543"/>
          </a:xfrm>
        </p:spPr>
        <p:txBody>
          <a:bodyPr/>
          <a:lstStyle/>
          <a:p>
            <a:r>
              <a:rPr lang="en-US" sz="3600" dirty="0">
                <a:latin typeface="Vazir" panose="020B0603030804020204" pitchFamily="34" charset="-78"/>
                <a:cs typeface="Vazir" panose="020B0603030804020204" pitchFamily="34" charset="-78"/>
              </a:rPr>
              <a:t>3</a:t>
            </a:r>
            <a:endParaRPr lang="en-US" sz="36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35"/>
          </p:nvPr>
        </p:nvSpPr>
        <p:spPr>
          <a:xfrm>
            <a:off x="9571057" y="2070244"/>
            <a:ext cx="643237" cy="864543"/>
          </a:xfrm>
        </p:spPr>
        <p:txBody>
          <a:bodyPr/>
          <a:lstStyle/>
          <a:p>
            <a:r>
              <a:rPr lang="en-US" sz="3600" dirty="0">
                <a:latin typeface="Vazir" panose="020B0603030804020204" pitchFamily="34" charset="-78"/>
                <a:cs typeface="Vazir" panose="020B0603030804020204" pitchFamily="34" charset="-78"/>
              </a:rPr>
              <a:t>4</a:t>
            </a:r>
            <a:endParaRPr lang="en-US" sz="36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35"/>
          </p:nvPr>
        </p:nvSpPr>
        <p:spPr>
          <a:xfrm>
            <a:off x="4522509" y="4308347"/>
            <a:ext cx="643237" cy="864543"/>
          </a:xfrm>
        </p:spPr>
        <p:txBody>
          <a:bodyPr/>
          <a:lstStyle/>
          <a:p>
            <a:r>
              <a:rPr lang="en-US" sz="3600" dirty="0" smtClean="0">
                <a:latin typeface="Vazir" panose="020B0603030804020204" pitchFamily="34" charset="-78"/>
                <a:cs typeface="Vazir" panose="020B0603030804020204" pitchFamily="34" charset="-78"/>
              </a:rPr>
              <a:t>6</a:t>
            </a:r>
            <a:endParaRPr lang="en-US" sz="36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35"/>
          </p:nvPr>
        </p:nvSpPr>
        <p:spPr>
          <a:xfrm>
            <a:off x="2004167" y="4308348"/>
            <a:ext cx="643237" cy="864543"/>
          </a:xfrm>
        </p:spPr>
        <p:txBody>
          <a:bodyPr/>
          <a:lstStyle/>
          <a:p>
            <a:r>
              <a:rPr lang="en-US" sz="3600" dirty="0">
                <a:latin typeface="Vazir" panose="020B0603030804020204" pitchFamily="34" charset="-78"/>
                <a:cs typeface="Vazir" panose="020B0603030804020204" pitchFamily="34" charset="-78"/>
              </a:rPr>
              <a:t>5</a:t>
            </a:r>
            <a:endParaRPr lang="en-US" sz="36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35"/>
          </p:nvPr>
        </p:nvSpPr>
        <p:spPr>
          <a:xfrm>
            <a:off x="7046783" y="4308347"/>
            <a:ext cx="643237" cy="864543"/>
          </a:xfrm>
        </p:spPr>
        <p:txBody>
          <a:bodyPr/>
          <a:lstStyle/>
          <a:p>
            <a:r>
              <a:rPr lang="en-US" sz="3600" dirty="0">
                <a:latin typeface="Vazir" panose="020B0603030804020204" pitchFamily="34" charset="-78"/>
                <a:cs typeface="Vazir" panose="020B0603030804020204" pitchFamily="34" charset="-78"/>
              </a:rPr>
              <a:t>7</a:t>
            </a:r>
            <a:endParaRPr lang="en-US" sz="36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35"/>
          </p:nvPr>
        </p:nvSpPr>
        <p:spPr>
          <a:xfrm>
            <a:off x="9571056" y="4308346"/>
            <a:ext cx="643237" cy="864543"/>
          </a:xfrm>
        </p:spPr>
        <p:txBody>
          <a:bodyPr/>
          <a:lstStyle/>
          <a:p>
            <a:r>
              <a:rPr lang="en-US" sz="3600" dirty="0" smtClean="0">
                <a:latin typeface="Vazir" panose="020B0603030804020204" pitchFamily="34" charset="-78"/>
                <a:cs typeface="Vazir" panose="020B0603030804020204" pitchFamily="34" charset="-78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9282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6626" y="2663081"/>
            <a:ext cx="2239409" cy="637467"/>
          </a:xfrm>
        </p:spPr>
        <p:txBody>
          <a:bodyPr anchor="ctr"/>
          <a:lstStyle/>
          <a:p>
            <a:r>
              <a:rPr lang="fa-IR" spc="0" dirty="0" smtClean="0">
                <a:latin typeface="Vazir" panose="020B0603030804020204" pitchFamily="34" charset="-78"/>
                <a:cs typeface="Vazir" panose="020B0603030804020204" pitchFamily="34" charset="-78"/>
              </a:rPr>
              <a:t>مقدمه</a:t>
            </a:r>
            <a:endParaRPr lang="en-US" spc="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740408"/>
          </a:xfrm>
        </p:spPr>
        <p:txBody>
          <a:bodyPr/>
          <a:lstStyle/>
          <a:p>
            <a:pPr rtl="1"/>
            <a:r>
              <a:rPr lang="fa-IR" dirty="0" smtClean="0">
                <a:latin typeface="Vazir" panose="020B0603030804020204" pitchFamily="34" charset="-78"/>
                <a:cs typeface="Vazir" panose="020B0603030804020204" pitchFamily="34" charset="-78"/>
              </a:rPr>
              <a:t>امروزه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تجارت الکترونیک به بخش جدایی‌ناپذیری از زندگی روزمره تبدیل شده است. فروشگاه‌های آنلاین طیف گسترده‌ای از محصولات و خدمات را به مشتریان در سراسر جهان ارائه می‌دهند. برای مدیریت کارآمد این حجم عظیم از داده‌ها، استفاده از یک پایگاه داده استاندارد ضروری </a:t>
            </a:r>
            <a:r>
              <a:rPr lang="fa-IR" dirty="0" smtClean="0">
                <a:latin typeface="Vazir" panose="020B0603030804020204" pitchFamily="34" charset="-78"/>
                <a:cs typeface="Vazir" panose="020B0603030804020204" pitchFamily="34" charset="-78"/>
              </a:rPr>
              <a:t>است.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C44EC9-F730-00B6-E479-530EC276D8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113674" y="5826470"/>
            <a:ext cx="1512407" cy="938717"/>
            <a:chOff x="4779792" y="2384561"/>
            <a:chExt cx="3365480" cy="2088878"/>
          </a:xfrm>
          <a:solidFill>
            <a:schemeClr val="accent6">
              <a:alpha val="50231"/>
            </a:schemeClr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B6D2F8E-4F98-B89F-E4FB-DD9F900821E1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9EBD7AD-ED91-CC5F-0110-3EE43A60F946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0BED4-B4D2-A8C2-9E8E-FA7D1819E1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602902" y="113211"/>
            <a:ext cx="1512408" cy="938718"/>
            <a:chOff x="4779792" y="2384561"/>
            <a:chExt cx="3365480" cy="2088878"/>
          </a:xfrm>
          <a:solidFill>
            <a:schemeClr val="accent1">
              <a:alpha val="48174"/>
            </a:schemeClr>
          </a:solidFill>
        </p:grpSpPr>
        <p:sp>
          <p:nvSpPr>
            <p:cNvPr id="8" name="Freeform 1">
              <a:extLst>
                <a:ext uri="{FF2B5EF4-FFF2-40B4-BE49-F238E27FC236}">
                  <a16:creationId xmlns:a16="http://schemas.microsoft.com/office/drawing/2014/main" id="{B542C6FD-B908-03BB-DE9D-1E76EE849265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id="{594F7F18-2B8D-7493-904B-1BD252DFC677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4801" y="1193510"/>
            <a:ext cx="3387199" cy="704959"/>
          </a:xfrm>
        </p:spPr>
        <p:txBody>
          <a:bodyPr anchor="ctr"/>
          <a:lstStyle/>
          <a:p>
            <a:r>
              <a:rPr lang="fa-IR" sz="2600" spc="0" dirty="0" smtClean="0">
                <a:solidFill>
                  <a:srgbClr val="F01689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پایگا</a:t>
            </a:r>
            <a:r>
              <a:rPr lang="fa-IR" sz="2600" spc="0" dirty="0">
                <a:solidFill>
                  <a:srgbClr val="F01689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ه</a:t>
            </a:r>
            <a:r>
              <a:rPr lang="fa-IR" sz="2600" spc="0" dirty="0" smtClean="0">
                <a:solidFill>
                  <a:srgbClr val="F01689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داده فروشگاه :</a:t>
            </a:r>
            <a:endParaRPr lang="en-US" sz="2600" spc="0" dirty="0">
              <a:solidFill>
                <a:srgbClr val="F01689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82C04-6445-9E02-B0E8-8D809278C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230" y="1898469"/>
            <a:ext cx="8750795" cy="4040777"/>
          </a:xfrm>
        </p:spPr>
        <p:txBody>
          <a:bodyPr/>
          <a:lstStyle/>
          <a:p>
            <a:pPr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پایگاه داده فروشگاه آنلاین شامل تمام اطلاعات مهم در مورد محصولات، سفارشات و </a:t>
            </a:r>
            <a:r>
              <a:rPr lang="fa-IR" dirty="0" smtClean="0">
                <a:latin typeface="Vazir" panose="020B0603030804020204" pitchFamily="34" charset="-78"/>
                <a:cs typeface="Vazir" panose="020B0603030804020204" pitchFamily="34" charset="-78"/>
              </a:rPr>
              <a:t>مشتریان میباشد.</a:t>
            </a:r>
          </a:p>
          <a:p>
            <a:pPr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rtl="1"/>
            <a:endParaRPr lang="fa-IR" dirty="0" smtClean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ساختار پایگاه داده فروشگاه آنلاین باید بسیار در دسترس، تحمل پذیر در برابر خطا، و بسیار پاسخگو باشد تا تجربه خریدی روان و لذت بخش را به مشتریان ارائه </a:t>
            </a:r>
            <a:r>
              <a:rPr lang="fa-IR" dirty="0" smtClean="0">
                <a:latin typeface="Vazir" panose="020B0603030804020204" pitchFamily="34" charset="-78"/>
                <a:cs typeface="Vazir" panose="020B0603030804020204" pitchFamily="34" charset="-78"/>
              </a:rPr>
              <a:t>دهدو هنگام طراحی آن میتوان آن را به سه جز</a:t>
            </a:r>
            <a:r>
              <a:rPr lang="fa-IR" b="1" dirty="0" smtClean="0">
                <a:latin typeface="Vazir" panose="020B0603030804020204" pitchFamily="34" charset="-78"/>
                <a:cs typeface="Vazir" panose="020B0603030804020204" pitchFamily="34" charset="-78"/>
              </a:rPr>
              <a:t>ء </a:t>
            </a:r>
            <a:r>
              <a:rPr lang="fa-IR" dirty="0" smtClean="0">
                <a:latin typeface="Vazir" panose="020B0603030804020204" pitchFamily="34" charset="-78"/>
                <a:cs typeface="Vazir" panose="020B0603030804020204" pitchFamily="34" charset="-78"/>
              </a:rPr>
              <a:t>اصلی تقسیم کرد.</a:t>
            </a:r>
          </a:p>
          <a:p>
            <a:pPr rtl="1"/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 txBox="1">
            <a:spLocks/>
          </p:cNvSpPr>
          <p:nvPr/>
        </p:nvSpPr>
        <p:spPr>
          <a:xfrm>
            <a:off x="8151224" y="2655930"/>
            <a:ext cx="4145278" cy="704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500" spc="0" dirty="0" smtClean="0">
                <a:solidFill>
                  <a:srgbClr val="F01689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ساختار پایگاه داده فروشگاه :</a:t>
            </a:r>
            <a:endParaRPr lang="en-US" sz="2500" spc="0" dirty="0">
              <a:solidFill>
                <a:srgbClr val="F01689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420" y="2020389"/>
            <a:ext cx="2914650" cy="212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5417" y="845820"/>
            <a:ext cx="5752882" cy="1069848"/>
          </a:xfrm>
        </p:spPr>
        <p:txBody>
          <a:bodyPr anchor="ctr"/>
          <a:lstStyle/>
          <a:p>
            <a:pPr rtl="1"/>
            <a:r>
              <a:rPr lang="fa-IR" sz="2800" b="0" spc="0" dirty="0" smtClean="0">
                <a:latin typeface="Vazir" panose="020B0603030804020204" pitchFamily="34" charset="-78"/>
                <a:cs typeface="Vazir" panose="020B0603030804020204" pitchFamily="34" charset="-78"/>
              </a:rPr>
              <a:t>دسته بندی ساختار طراحی پایگاه داده</a:t>
            </a:r>
            <a:endParaRPr lang="en-US" sz="2800" b="0" spc="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2D8B-92F5-22B2-084C-934BCBC00D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16449" y="2478024"/>
            <a:ext cx="3078045" cy="702770"/>
          </a:xfrm>
        </p:spPr>
        <p:txBody>
          <a:bodyPr/>
          <a:lstStyle/>
          <a:p>
            <a:r>
              <a:rPr lang="fa-IR" dirty="0" smtClean="0"/>
              <a:t>داده های پردازش شده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04B5D-BB88-E446-FDC1-8BE748EFE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6448" y="3236976"/>
            <a:ext cx="3078045" cy="1935914"/>
          </a:xfrm>
        </p:spPr>
        <p:txBody>
          <a:bodyPr/>
          <a:lstStyle/>
          <a:p>
            <a:pPr algn="ctr" rtl="1"/>
            <a:r>
              <a:rPr lang="fa-IR" sz="1600" dirty="0">
                <a:latin typeface="Vazir" panose="020B0603030804020204" pitchFamily="34" charset="-78"/>
                <a:cs typeface="Vazir" panose="020B0603030804020204" pitchFamily="34" charset="-78"/>
              </a:rPr>
              <a:t>هنگامی که مشتری یک تراکنش را تکمیل کرد، باید اطلاعات سفارش را با انتقال داده های جلسه به فضای ذخیره دائمی به طور دائم ذخیره کنیم.</a:t>
            </a:r>
            <a:endParaRPr lang="en-US" sz="16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C0C5B-16A7-E317-7222-BF9FA26C0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0709" y="2478024"/>
            <a:ext cx="2569899" cy="704088"/>
          </a:xfrm>
        </p:spPr>
        <p:txBody>
          <a:bodyPr/>
          <a:lstStyle/>
          <a:p>
            <a:r>
              <a:rPr lang="fa-IR" dirty="0" smtClean="0"/>
              <a:t>داده های نشست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D9B67F-AD02-4BA5-209B-C91070303A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0709" y="3221723"/>
            <a:ext cx="2560755" cy="1951167"/>
          </a:xfrm>
        </p:spPr>
        <p:txBody>
          <a:bodyPr anchor="t"/>
          <a:lstStyle/>
          <a:p>
            <a:pPr algn="ctr" rtl="1"/>
            <a:r>
              <a:rPr lang="fa-IR" sz="1600" dirty="0" smtClean="0">
                <a:latin typeface="Vazir" panose="020B0603030804020204" pitchFamily="34" charset="-78"/>
                <a:cs typeface="Vazir" panose="020B0603030804020204" pitchFamily="34" charset="-78"/>
              </a:rPr>
              <a:t>این داده </a:t>
            </a:r>
            <a:r>
              <a:rPr lang="fa-IR" sz="1600" dirty="0">
                <a:latin typeface="Vazir" panose="020B0603030804020204" pitchFamily="34" charset="-78"/>
                <a:cs typeface="Vazir" panose="020B0603030804020204" pitchFamily="34" charset="-78"/>
              </a:rPr>
              <a:t>مهمترین جزء پایگاه داده فروشگاه آنلاین است که در آن تمام تعاملات زنده </a:t>
            </a:r>
            <a:r>
              <a:rPr lang="fa-IR" sz="1600" dirty="0" smtClean="0">
                <a:latin typeface="Vazir" panose="020B0603030804020204" pitchFamily="34" charset="-78"/>
                <a:cs typeface="Vazir" panose="020B0603030804020204" pitchFamily="34" charset="-78"/>
              </a:rPr>
              <a:t>زمانی </a:t>
            </a:r>
            <a:r>
              <a:rPr lang="fa-IR" sz="1600" dirty="0">
                <a:latin typeface="Vazir" panose="020B0603030804020204" pitchFamily="34" charset="-78"/>
                <a:cs typeface="Vazir" panose="020B0603030804020204" pitchFamily="34" charset="-78"/>
              </a:rPr>
              <a:t>که مشتری در حال تعامل با فروشگاه آنلاین است ذخیره می شود.</a:t>
            </a:r>
            <a:endParaRPr lang="en-US" sz="16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2AF0BD8F-E098-8282-AE8C-8BFAB5EBBF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36823" y="2478025"/>
            <a:ext cx="2978331" cy="702769"/>
          </a:xfrm>
        </p:spPr>
        <p:txBody>
          <a:bodyPr/>
          <a:lstStyle/>
          <a:p>
            <a:r>
              <a:rPr lang="fa-IR" sz="2400" b="1" dirty="0" smtClean="0">
                <a:solidFill>
                  <a:schemeClr val="accent3">
                    <a:lumMod val="25000"/>
                  </a:schemeClr>
                </a:solidFill>
                <a:latin typeface="Tw Cen MT" panose="020B0602020104020603" pitchFamily="34" charset="77"/>
                <a:ea typeface="Source Sans Pro" panose="020B0503030403020204" pitchFamily="34" charset="0"/>
              </a:rPr>
              <a:t>داده های ایستا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3E31E-F298-485B-42BF-303CC63524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36822" y="3236976"/>
            <a:ext cx="2978332" cy="1935914"/>
          </a:xfrm>
        </p:spPr>
        <p:txBody>
          <a:bodyPr/>
          <a:lstStyle/>
          <a:p>
            <a:pPr algn="ctr"/>
            <a:r>
              <a:rPr lang="fa-IR" sz="1600" dirty="0">
                <a:latin typeface="Vazir" panose="020B0603030804020204" pitchFamily="34" charset="-78"/>
                <a:cs typeface="Vazir" panose="020B0603030804020204" pitchFamily="34" charset="-78"/>
              </a:rPr>
              <a:t>این داده شامل داده های تا حدی ثابت است که مشتری تنها برای بازیابی آنها در هنگام تعامل با فروشگاه آنلاین به آن نیاز دارد</a:t>
            </a:r>
            <a:r>
              <a:rPr lang="fa-I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1924594"/>
            <a:ext cx="7735824" cy="1303238"/>
          </a:xfrm>
        </p:spPr>
        <p:txBody>
          <a:bodyPr/>
          <a:lstStyle/>
          <a:p>
            <a:r>
              <a:rPr lang="fa-IR" sz="2500" spc="0" dirty="0">
                <a:ln w="28575">
                  <a:noFill/>
                  <a:prstDash val="solid"/>
                </a:ln>
                <a:solidFill>
                  <a:srgbClr val="FEB52B"/>
                </a:solidFill>
                <a:latin typeface="Vazir" panose="020B0603030804020204" pitchFamily="34" charset="-78"/>
                <a:ea typeface="Verdana" panose="020B0604030504040204" pitchFamily="34" charset="0"/>
                <a:cs typeface="Vazir" panose="020B0603030804020204" pitchFamily="34" charset="-78"/>
              </a:rPr>
              <a:t>یک پایگاه داده استاندارد برای فروشگاه آنلاین باید الزامات </a:t>
            </a:r>
            <a:r>
              <a:rPr lang="en-US" sz="2500" spc="0" dirty="0">
                <a:ln w="28575">
                  <a:noFill/>
                  <a:prstDash val="solid"/>
                </a:ln>
                <a:solidFill>
                  <a:srgbClr val="FEB52B"/>
                </a:solidFill>
                <a:latin typeface="Vazir" panose="020B0603030804020204" pitchFamily="34" charset="-78"/>
                <a:ea typeface="Verdana" panose="020B0604030504040204" pitchFamily="34" charset="0"/>
                <a:cs typeface="Vazir" panose="020B0603030804020204" pitchFamily="34" charset="-78"/>
              </a:rPr>
              <a:t/>
            </a:r>
            <a:br>
              <a:rPr lang="en-US" sz="2500" spc="0" dirty="0">
                <a:ln w="28575">
                  <a:noFill/>
                  <a:prstDash val="solid"/>
                </a:ln>
                <a:solidFill>
                  <a:srgbClr val="FEB52B"/>
                </a:solidFill>
                <a:latin typeface="Vazir" panose="020B0603030804020204" pitchFamily="34" charset="-78"/>
                <a:ea typeface="Verdana" panose="020B0604030504040204" pitchFamily="34" charset="0"/>
                <a:cs typeface="Vazir" panose="020B0603030804020204" pitchFamily="34" charset="-78"/>
              </a:rPr>
            </a:br>
            <a:r>
              <a:rPr lang="en-US" sz="2500" spc="0" dirty="0" smtClean="0">
                <a:ln w="28575">
                  <a:noFill/>
                  <a:prstDash val="solid"/>
                </a:ln>
                <a:solidFill>
                  <a:srgbClr val="FEB52B"/>
                </a:solidFill>
                <a:latin typeface="Vazir" panose="020B0603030804020204" pitchFamily="34" charset="-78"/>
                <a:ea typeface="Verdana" panose="020B0604030504040204" pitchFamily="34" charset="0"/>
                <a:cs typeface="Vazir" panose="020B0603030804020204" pitchFamily="34" charset="-78"/>
              </a:rPr>
              <a:t/>
            </a:r>
            <a:br>
              <a:rPr lang="en-US" sz="2500" spc="0" dirty="0" smtClean="0">
                <a:ln w="28575">
                  <a:noFill/>
                  <a:prstDash val="solid"/>
                </a:ln>
                <a:solidFill>
                  <a:srgbClr val="FEB52B"/>
                </a:solidFill>
                <a:latin typeface="Vazir" panose="020B0603030804020204" pitchFamily="34" charset="-78"/>
                <a:ea typeface="Verdana" panose="020B0604030504040204" pitchFamily="34" charset="0"/>
                <a:cs typeface="Vazir" panose="020B0603030804020204" pitchFamily="34" charset="-78"/>
              </a:rPr>
            </a:br>
            <a:r>
              <a:rPr lang="fa-IR" sz="2500" spc="0" dirty="0" smtClean="0">
                <a:ln w="28575">
                  <a:noFill/>
                  <a:prstDash val="solid"/>
                </a:ln>
                <a:solidFill>
                  <a:srgbClr val="FEB52B"/>
                </a:solidFill>
                <a:latin typeface="Vazir" panose="020B0603030804020204" pitchFamily="34" charset="-78"/>
                <a:ea typeface="Verdana" panose="020B0604030504040204" pitchFamily="34" charset="0"/>
                <a:cs typeface="Vazir" panose="020B0603030804020204" pitchFamily="34" charset="-78"/>
              </a:rPr>
              <a:t>کلیدی </a:t>
            </a:r>
            <a:r>
              <a:rPr lang="fa-IR" sz="2500" spc="0" dirty="0">
                <a:ln w="28575">
                  <a:noFill/>
                  <a:prstDash val="solid"/>
                </a:ln>
                <a:solidFill>
                  <a:srgbClr val="FEB52B"/>
                </a:solidFill>
                <a:latin typeface="Vazir" panose="020B0603030804020204" pitchFamily="34" charset="-78"/>
                <a:ea typeface="Verdana" panose="020B0604030504040204" pitchFamily="34" charset="0"/>
                <a:cs typeface="Vazir" panose="020B0603030804020204" pitchFamily="34" charset="-78"/>
              </a:rPr>
              <a:t>زیر را برآورده کند:</a:t>
            </a:r>
            <a:endParaRPr lang="en-US" sz="2500" spc="0" dirty="0">
              <a:solidFill>
                <a:srgbClr val="FEB52B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2235708"/>
          </a:xfrm>
        </p:spPr>
        <p:txBody>
          <a:bodyPr/>
          <a:lstStyle/>
          <a:p>
            <a:pPr marL="342900" indent="-342900" algn="r" rtl="1">
              <a:buFont typeface="+mj-lt"/>
              <a:buAutoNum type="arabicPeriod"/>
            </a:pPr>
            <a:r>
              <a:rPr lang="fa-IR" dirty="0">
                <a:latin typeface="Vazir" panose="020B0603030804020204" pitchFamily="34" charset="-78"/>
                <a:ea typeface="+mn-lt"/>
                <a:cs typeface="Vazir" panose="020B0603030804020204" pitchFamily="34" charset="-78"/>
              </a:rPr>
              <a:t>باید بتواند حجم زیادی از داده‌ها را به طور کارآمد ذخیره و مدیریت </a:t>
            </a:r>
            <a:r>
              <a:rPr lang="fa-IR" dirty="0" smtClean="0">
                <a:latin typeface="Vazir" panose="020B0603030804020204" pitchFamily="34" charset="-78"/>
                <a:ea typeface="+mn-lt"/>
                <a:cs typeface="Vazir" panose="020B0603030804020204" pitchFamily="34" charset="-78"/>
              </a:rPr>
              <a:t>کند.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fa-IR" dirty="0" smtClean="0">
                <a:latin typeface="Vazir" panose="020B0603030804020204" pitchFamily="34" charset="-78"/>
                <a:ea typeface="+mn-lt"/>
                <a:cs typeface="Vazir" panose="020B0603030804020204" pitchFamily="34" charset="-78"/>
              </a:rPr>
              <a:t>باید </a:t>
            </a:r>
            <a:r>
              <a:rPr lang="fa-IR" dirty="0">
                <a:latin typeface="Vazir" panose="020B0603030804020204" pitchFamily="34" charset="-78"/>
                <a:ea typeface="+mn-lt"/>
                <a:cs typeface="Vazir" panose="020B0603030804020204" pitchFamily="34" charset="-78"/>
              </a:rPr>
              <a:t>از عملکرد پرس‌وجو سریع پشتیبانی کند</a:t>
            </a:r>
            <a:r>
              <a:rPr lang="fa-IR" dirty="0" smtClean="0">
                <a:latin typeface="Vazir" panose="020B0603030804020204" pitchFamily="34" charset="-78"/>
                <a:ea typeface="+mn-lt"/>
                <a:cs typeface="Vazir" panose="020B0603030804020204" pitchFamily="34" charset="-78"/>
              </a:rPr>
              <a:t>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fa-IR" dirty="0" smtClean="0">
                <a:latin typeface="Vazir" panose="020B0603030804020204" pitchFamily="34" charset="-78"/>
                <a:ea typeface="+mn-lt"/>
                <a:cs typeface="Vazir" panose="020B0603030804020204" pitchFamily="34" charset="-78"/>
              </a:rPr>
              <a:t>باید </a:t>
            </a:r>
            <a:r>
              <a:rPr lang="fa-IR" dirty="0">
                <a:latin typeface="Vazir" panose="020B0603030804020204" pitchFamily="34" charset="-78"/>
                <a:ea typeface="+mn-lt"/>
                <a:cs typeface="Vazir" panose="020B0603030804020204" pitchFamily="34" charset="-78"/>
              </a:rPr>
              <a:t>از قابلیت اطمینان و در دسترس بودن بالایی برخوردار باشد</a:t>
            </a:r>
            <a:r>
              <a:rPr lang="fa-IR" dirty="0" smtClean="0">
                <a:latin typeface="Vazir" panose="020B0603030804020204" pitchFamily="34" charset="-78"/>
                <a:ea typeface="+mn-lt"/>
                <a:cs typeface="Vazir" panose="020B0603030804020204" pitchFamily="34" charset="-78"/>
              </a:rPr>
              <a:t>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fa-IR" dirty="0" smtClean="0">
                <a:latin typeface="Vazir" panose="020B0603030804020204" pitchFamily="34" charset="-78"/>
                <a:ea typeface="+mn-lt"/>
                <a:cs typeface="Vazir" panose="020B0603030804020204" pitchFamily="34" charset="-78"/>
              </a:rPr>
              <a:t>باید </a:t>
            </a:r>
            <a:r>
              <a:rPr lang="fa-IR" dirty="0">
                <a:latin typeface="Vazir" panose="020B0603030804020204" pitchFamily="34" charset="-78"/>
                <a:ea typeface="+mn-lt"/>
                <a:cs typeface="Vazir" panose="020B0603030804020204" pitchFamily="34" charset="-78"/>
              </a:rPr>
              <a:t>از امنیت داده‌ها در برابر دسترسی‌های غیرمجاز محافظت کند</a:t>
            </a:r>
            <a:r>
              <a:rPr lang="fa-IR" dirty="0" smtClean="0">
                <a:latin typeface="Vazir" panose="020B0603030804020204" pitchFamily="34" charset="-78"/>
                <a:ea typeface="+mn-lt"/>
                <a:cs typeface="Vazir" panose="020B0603030804020204" pitchFamily="34" charset="-78"/>
              </a:rPr>
              <a:t>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fa-IR" dirty="0" smtClean="0">
                <a:latin typeface="Vazir" panose="020B0603030804020204" pitchFamily="34" charset="-78"/>
                <a:ea typeface="+mn-lt"/>
                <a:cs typeface="Vazir" panose="020B0603030804020204" pitchFamily="34" charset="-78"/>
              </a:rPr>
              <a:t>باید </a:t>
            </a:r>
            <a:r>
              <a:rPr lang="fa-IR" dirty="0">
                <a:latin typeface="Vazir" panose="020B0603030804020204" pitchFamily="34" charset="-78"/>
                <a:ea typeface="+mn-lt"/>
                <a:cs typeface="Vazir" panose="020B0603030804020204" pitchFamily="34" charset="-78"/>
              </a:rPr>
              <a:t>با برنامه‌ها و سیستم‌های مختلف موجود سازگار </a:t>
            </a:r>
            <a:r>
              <a:rPr lang="fa-IR" dirty="0" smtClean="0">
                <a:latin typeface="Vazir" panose="020B0603030804020204" pitchFamily="34" charset="-78"/>
                <a:ea typeface="+mn-lt"/>
                <a:cs typeface="Vazir" panose="020B0603030804020204" pitchFamily="34" charset="-78"/>
              </a:rPr>
              <a:t>باشد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05">
            <a:extLst>
              <a:ext uri="{FF2B5EF4-FFF2-40B4-BE49-F238E27FC236}">
                <a16:creationId xmlns:a16="http://schemas.microsoft.com/office/drawing/2014/main" id="{734F8B63-0C1D-770B-CA9D-EE7ACF81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557" y="792480"/>
            <a:ext cx="9820656" cy="1227917"/>
          </a:xfrm>
        </p:spPr>
        <p:txBody>
          <a:bodyPr/>
          <a:lstStyle/>
          <a:p>
            <a:pPr rtl="1"/>
            <a:r>
              <a:rPr lang="fa-IR" sz="2400" spc="0" dirty="0">
                <a:solidFill>
                  <a:srgbClr val="8822EE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هنگام طراحی یک پایگاه داده استاندارد برای فروشگاه آنلاین، باید ملاحظات زیر </a:t>
            </a:r>
            <a:r>
              <a:rPr lang="en-US" sz="2400" spc="0" dirty="0" smtClean="0">
                <a:solidFill>
                  <a:srgbClr val="8822EE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/>
            </a:r>
            <a:br>
              <a:rPr lang="en-US" sz="2400" spc="0" dirty="0" smtClean="0">
                <a:solidFill>
                  <a:srgbClr val="8822EE"/>
                </a:solidFill>
                <a:latin typeface="Vazir" panose="020B0603030804020204" pitchFamily="34" charset="-78"/>
                <a:cs typeface="Vazir" panose="020B0603030804020204" pitchFamily="34" charset="-78"/>
              </a:rPr>
            </a:br>
            <a:r>
              <a:rPr lang="en-US" sz="2400" spc="0" dirty="0" smtClean="0">
                <a:solidFill>
                  <a:srgbClr val="8822EE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/>
            </a:r>
            <a:br>
              <a:rPr lang="en-US" sz="2400" spc="0" dirty="0" smtClean="0">
                <a:solidFill>
                  <a:srgbClr val="8822EE"/>
                </a:solidFill>
                <a:latin typeface="Vazir" panose="020B0603030804020204" pitchFamily="34" charset="-78"/>
                <a:cs typeface="Vazir" panose="020B0603030804020204" pitchFamily="34" charset="-78"/>
              </a:rPr>
            </a:br>
            <a:r>
              <a:rPr lang="fa-IR" sz="2400" spc="0" dirty="0" smtClean="0">
                <a:solidFill>
                  <a:srgbClr val="8822EE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را </a:t>
            </a:r>
            <a:r>
              <a:rPr lang="fa-IR" sz="2400" spc="0" dirty="0">
                <a:solidFill>
                  <a:srgbClr val="8822EE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در نظر </a:t>
            </a:r>
            <a:r>
              <a:rPr lang="fa-IR" sz="2400" spc="0" dirty="0" smtClean="0">
                <a:solidFill>
                  <a:srgbClr val="8822EE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گرفت</a:t>
            </a:r>
            <a:r>
              <a:rPr lang="en-US" sz="2400" spc="0" dirty="0" smtClean="0">
                <a:solidFill>
                  <a:srgbClr val="8822EE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: </a:t>
            </a:r>
            <a:endParaRPr lang="en-US" sz="2400" spc="0" dirty="0">
              <a:solidFill>
                <a:srgbClr val="8822EE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D65F5CE9-1D9A-9BF0-5ADD-C4E2693DA4CB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38" y="3044738"/>
            <a:ext cx="826292" cy="521423"/>
          </a:xfrm>
        </p:spPr>
      </p:pic>
      <p:pic>
        <p:nvPicPr>
          <p:cNvPr id="86" name="Picture Placeholder 85">
            <a:extLst>
              <a:ext uri="{FF2B5EF4-FFF2-40B4-BE49-F238E27FC236}">
                <a16:creationId xmlns:a16="http://schemas.microsoft.com/office/drawing/2014/main" id="{EDC60F06-D73E-F719-14FA-A6F1ECF09300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447" y="2976439"/>
            <a:ext cx="719638" cy="719638"/>
          </a:xfrm>
        </p:spPr>
      </p:pic>
      <p:pic>
        <p:nvPicPr>
          <p:cNvPr id="87" name="Picture Placeholder 86">
            <a:extLst>
              <a:ext uri="{FF2B5EF4-FFF2-40B4-BE49-F238E27FC236}">
                <a16:creationId xmlns:a16="http://schemas.microsoft.com/office/drawing/2014/main" id="{ED53247D-56A2-6AB9-6FF9-0313BD7DB9E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48" y="2976439"/>
            <a:ext cx="717152" cy="717152"/>
          </a:xfrm>
        </p:spPr>
      </p:pic>
      <p:pic>
        <p:nvPicPr>
          <p:cNvPr id="88" name="Picture Placeholder 87">
            <a:extLst>
              <a:ext uri="{FF2B5EF4-FFF2-40B4-BE49-F238E27FC236}">
                <a16:creationId xmlns:a16="http://schemas.microsoft.com/office/drawing/2014/main" id="{32BC0F61-A0C8-5BEF-A6E9-0E7ADE645FA6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756" y="3044738"/>
            <a:ext cx="720691" cy="584631"/>
          </a:xfrm>
        </p:spPr>
      </p:pic>
      <p:pic>
        <p:nvPicPr>
          <p:cNvPr id="90" name="Picture Placeholder 89">
            <a:extLst>
              <a:ext uri="{FF2B5EF4-FFF2-40B4-BE49-F238E27FC236}">
                <a16:creationId xmlns:a16="http://schemas.microsoft.com/office/drawing/2014/main" id="{86472D92-CAA9-AF6F-549B-2EE170C70DD7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426" y="2980517"/>
            <a:ext cx="758670" cy="66743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4EECB-47E7-26A0-F3A1-ACAE7AEE57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7919" y="4148178"/>
            <a:ext cx="1708492" cy="466344"/>
          </a:xfrm>
        </p:spPr>
        <p:txBody>
          <a:bodyPr/>
          <a:lstStyle/>
          <a:p>
            <a:pPr algn="ctr" rtl="1"/>
            <a:r>
              <a:rPr lang="fa-IR" sz="2000" dirty="0" smtClean="0">
                <a:latin typeface="Vazir" panose="020B0603030804020204" pitchFamily="34" charset="-78"/>
                <a:cs typeface="Vazir" panose="020B0603030804020204" pitchFamily="34" charset="-78"/>
              </a:rPr>
              <a:t>1</a:t>
            </a:r>
            <a:r>
              <a:rPr lang="fa-IR" sz="2000" b="0" dirty="0" smtClean="0">
                <a:latin typeface="Vazir" panose="020B0603030804020204" pitchFamily="34" charset="-78"/>
                <a:cs typeface="Vazir" panose="020B0603030804020204" pitchFamily="34" charset="-78"/>
              </a:rPr>
              <a:t>    مدل داده </a:t>
            </a:r>
            <a:endParaRPr lang="en-US" sz="2000" b="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0D7DF893-CDC1-A213-86BF-C9C73F979CC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40863" y="4279392"/>
            <a:ext cx="155449" cy="146304"/>
          </a:xfrm>
        </p:spPr>
        <p:txBody>
          <a:bodyPr/>
          <a:lstStyle/>
          <a:p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F0535-53EA-30FB-770D-0C92BEEF3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30067" y="4169487"/>
            <a:ext cx="2404873" cy="466344"/>
          </a:xfrm>
        </p:spPr>
        <p:txBody>
          <a:bodyPr/>
          <a:lstStyle/>
          <a:p>
            <a:pPr lvl="0" algn="r" rtl="1"/>
            <a:r>
              <a:rPr lang="fa-IR" sz="2000" b="0" dirty="0" smtClean="0">
                <a:latin typeface="Vazir" panose="020B0603030804020204" pitchFamily="34" charset="-78"/>
                <a:cs typeface="Vazir" panose="020B0603030804020204" pitchFamily="34" charset="-78"/>
              </a:rPr>
              <a:t>2   فناوری پایگاه داده</a:t>
            </a:r>
            <a:endParaRPr lang="en-US" sz="2000" b="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134" name="Text Placeholder 133">
            <a:extLst>
              <a:ext uri="{FF2B5EF4-FFF2-40B4-BE49-F238E27FC236}">
                <a16:creationId xmlns:a16="http://schemas.microsoft.com/office/drawing/2014/main" id="{9CE100CE-4574-F901-234D-B9BEED642B9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824549" y="4279392"/>
            <a:ext cx="149787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511481-29C6-275B-963E-B5AF2E87AD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14514" y="4171660"/>
            <a:ext cx="2332155" cy="396608"/>
          </a:xfrm>
        </p:spPr>
        <p:txBody>
          <a:bodyPr/>
          <a:lstStyle/>
          <a:p>
            <a:pPr lvl="0" algn="ctr" rtl="1"/>
            <a:r>
              <a:rPr lang="fa-IR" sz="2000" b="0" dirty="0" smtClean="0">
                <a:latin typeface="Vazir" panose="020B0603030804020204" pitchFamily="34" charset="-78"/>
                <a:cs typeface="Vazir" panose="020B0603030804020204" pitchFamily="34" charset="-78"/>
              </a:rPr>
              <a:t>3  </a:t>
            </a:r>
            <a:r>
              <a:rPr lang="fa-IR" sz="2000" b="0" dirty="0" smtClean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sz="2000" b="0" dirty="0">
                <a:latin typeface="Vazir" panose="020B0603030804020204" pitchFamily="34" charset="-78"/>
                <a:cs typeface="Vazir" panose="020B0603030804020204" pitchFamily="34" charset="-78"/>
              </a:rPr>
              <a:t>طراحی اسکیما</a:t>
            </a:r>
            <a:endParaRPr lang="en-US" sz="2000" b="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288EBDBE-0ABC-82CE-4598-09F65E315A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050024" y="4279392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32973A-CF94-1C2B-BB12-B563173CC7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02505" y="4157269"/>
            <a:ext cx="1509195" cy="466344"/>
          </a:xfrm>
        </p:spPr>
        <p:txBody>
          <a:bodyPr/>
          <a:lstStyle/>
          <a:p>
            <a:pPr lvl="0" algn="r" rtl="1"/>
            <a:r>
              <a:rPr lang="fa-IR" sz="2000" b="0" dirty="0" smtClean="0">
                <a:latin typeface="Vazir" panose="020B0603030804020204" pitchFamily="34" charset="-78"/>
                <a:cs typeface="Vazir" panose="020B0603030804020204" pitchFamily="34" charset="-78"/>
              </a:rPr>
              <a:t> 4    تنظیم</a:t>
            </a:r>
            <a:endParaRPr lang="en-US" sz="2000" b="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14F6CD04-2A18-A6BD-AAB9-1D30D156339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679941" y="4261173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7AA813-84F0-DB50-F6B6-A29A94662D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20430" y="4172767"/>
            <a:ext cx="1473490" cy="466344"/>
          </a:xfrm>
        </p:spPr>
        <p:txBody>
          <a:bodyPr/>
          <a:lstStyle/>
          <a:p>
            <a:pPr lvl="0" algn="r" rtl="1"/>
            <a:r>
              <a:rPr lang="fa-IR" sz="2000" b="0" dirty="0" smtClean="0">
                <a:latin typeface="Vazir" panose="020B0603030804020204" pitchFamily="34" charset="-78"/>
                <a:cs typeface="Vazir" panose="020B0603030804020204" pitchFamily="34" charset="-78"/>
              </a:rPr>
              <a:t>5    امنیت</a:t>
            </a:r>
            <a:endParaRPr lang="en-US" sz="2000" b="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137" name="Text Placeholder 136">
            <a:extLst>
              <a:ext uri="{FF2B5EF4-FFF2-40B4-BE49-F238E27FC236}">
                <a16:creationId xmlns:a16="http://schemas.microsoft.com/office/drawing/2014/main" id="{C171CBDB-4593-F4D1-30E9-A47F4C7CA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865247" y="4272030"/>
            <a:ext cx="146304" cy="1463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3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8264" y="0"/>
            <a:ext cx="3983736" cy="661416"/>
          </a:xfrm>
        </p:spPr>
        <p:txBody>
          <a:bodyPr anchor="ctr"/>
          <a:lstStyle/>
          <a:p>
            <a:r>
              <a:rPr lang="fa-IR" sz="2500" b="0" spc="0" dirty="0" smtClean="0">
                <a:solidFill>
                  <a:srgbClr val="FFFF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عملکرد پایگاه داده فروشگاهی</a:t>
            </a:r>
            <a:endParaRPr lang="en-US" sz="2500" b="0" spc="0" dirty="0">
              <a:solidFill>
                <a:srgbClr val="FFFF00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661416"/>
            <a:ext cx="10957560" cy="4733544"/>
          </a:xfrm>
        </p:spPr>
        <p:txBody>
          <a:bodyPr/>
          <a:lstStyle/>
          <a:p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از سخت افزار و نرم افزار قدرتمند استفاده کنید: </a:t>
            </a:r>
            <a:endParaRPr lang="fa-IR" dirty="0" smtClean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r>
              <a:rPr lang="fa-IR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از 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سخت افزار و نرم افزار قدرتمند برای رسیدگی به حجم کاری خود استفاده کنید</a:t>
            </a:r>
            <a:r>
              <a:rPr lang="fa-IR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.</a:t>
            </a:r>
          </a:p>
          <a:p>
            <a:endParaRPr lang="fa-IR" dirty="0" smtClean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r>
              <a:rPr lang="fa-IR" dirty="0" smtClean="0">
                <a:latin typeface="Vazir" panose="020B0603030804020204" pitchFamily="34" charset="-78"/>
                <a:cs typeface="Vazir" panose="020B0603030804020204" pitchFamily="34" charset="-78"/>
              </a:rPr>
              <a:t>پایگاه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داده خود را نظارت کنید: </a:t>
            </a:r>
            <a:endParaRPr lang="fa-IR" dirty="0" smtClean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r>
              <a:rPr lang="fa-IR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عملکرد 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پایگاه داده خود را به طور منظم نظارت کنید تا مشکلات را شناسایی کرده و قبل از تبدیل شدن به مشکلات بزرگ، آنها را برطرف </a:t>
            </a:r>
            <a:r>
              <a:rPr lang="fa-IR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کنید.</a:t>
            </a:r>
          </a:p>
          <a:p>
            <a:endParaRPr lang="fa-IR" dirty="0" smtClean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r>
              <a:rPr lang="fa-IR" dirty="0" smtClean="0">
                <a:latin typeface="Vazir" panose="020B0603030804020204" pitchFamily="34" charset="-78"/>
                <a:cs typeface="Vazir" panose="020B0603030804020204" pitchFamily="34" charset="-78"/>
              </a:rPr>
              <a:t>مقیاس‌پذیری: </a:t>
            </a:r>
          </a:p>
          <a:p>
            <a:r>
              <a:rPr lang="fa-IR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مطمئن 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شوید که پایگاه داده شما می‌تواند با رشد کسب‌وکارتان مقیاس‌بندی شود</a:t>
            </a:r>
            <a:r>
              <a:rPr lang="fa-IR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.</a:t>
            </a:r>
          </a:p>
          <a:p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r>
              <a:rPr lang="fa-IR" dirty="0" smtClean="0">
                <a:latin typeface="Vazir" panose="020B0603030804020204" pitchFamily="34" charset="-78"/>
                <a:cs typeface="Vazir" panose="020B0603030804020204" pitchFamily="34" charset="-78"/>
              </a:rPr>
              <a:t>انعطاف‌پذیری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: </a:t>
            </a:r>
            <a:endParaRPr lang="fa-IR" dirty="0" smtClean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r>
              <a:rPr lang="fa-IR" sz="1800" dirty="0" smtClean="0">
                <a:latin typeface="Vazir" panose="020B0603030804020204" pitchFamily="34" charset="-78"/>
                <a:cs typeface="Vazir" panose="020B0603030804020204" pitchFamily="34" charset="-78"/>
              </a:rPr>
              <a:t>پایگاه 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داده شما باید به اندازه کافی انعطاف‌پذیر باشد تا با نیازهای در حال تغییر کسب‌وکارتان سازگار شود.</a:t>
            </a:r>
            <a:endParaRPr lang="en-US" sz="18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4220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084" y="1978152"/>
            <a:ext cx="4718304" cy="1069848"/>
          </a:xfrm>
        </p:spPr>
        <p:txBody>
          <a:bodyPr anchor="ctr"/>
          <a:lstStyle/>
          <a:p>
            <a:pPr algn="ctr" rtl="1"/>
            <a:r>
              <a:rPr lang="fa-IR" sz="4000" spc="0" dirty="0" smtClean="0">
                <a:ln w="28575">
                  <a:noFill/>
                  <a:prstDash val="solid"/>
                </a:ln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ممنون از توجه شما</a:t>
            </a:r>
            <a:endParaRPr lang="en-US" sz="4000" spc="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5" name="Text Placeholder 23"/>
          <p:cNvSpPr>
            <a:spLocks noGrp="1"/>
          </p:cNvSpPr>
          <p:nvPr>
            <p:ph type="body" sz="quarter" idx="4294967295"/>
          </p:nvPr>
        </p:nvSpPr>
        <p:spPr>
          <a:xfrm>
            <a:off x="3796937" y="3161211"/>
            <a:ext cx="7680959" cy="2782389"/>
          </a:xfrm>
          <a:prstGeom prst="rect">
            <a:avLst/>
          </a:prstGeom>
        </p:spPr>
        <p:txBody>
          <a:bodyPr/>
          <a:lstStyle/>
          <a:p>
            <a:pPr marL="0" indent="0" algn="r" rtl="1">
              <a:buNone/>
            </a:pPr>
            <a:r>
              <a:rPr lang="fa-IR" smtClean="0"/>
              <a:t>منابع :</a:t>
            </a:r>
          </a:p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r>
              <a:rPr lang="en-US" sz="2400" dirty="0">
                <a:solidFill>
                  <a:srgbClr val="FFFF00"/>
                </a:solidFill>
                <a:latin typeface="Vazir" panose="020B0603030804020204" pitchFamily="34" charset="-78"/>
                <a:cs typeface="Vazir" panose="020B0603030804020204" pitchFamily="34" charset="-78"/>
                <a:hlinkClick r:id="rId2"/>
              </a:rPr>
              <a:t>https://</a:t>
            </a:r>
            <a:r>
              <a:rPr lang="en-US" sz="2400" dirty="0" smtClean="0">
                <a:solidFill>
                  <a:srgbClr val="FFFF00"/>
                </a:solidFill>
                <a:latin typeface="Vazir" panose="020B0603030804020204" pitchFamily="34" charset="-78"/>
                <a:cs typeface="Vazir" panose="020B0603030804020204" pitchFamily="34" charset="-78"/>
                <a:hlinkClick r:id="rId2"/>
              </a:rPr>
              <a:t>webyar.co/ecommerce-database-structure</a:t>
            </a:r>
            <a:endParaRPr lang="fa-IR" sz="2400" dirty="0" smtClean="0">
              <a:solidFill>
                <a:srgbClr val="FFFF00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0" indent="0" algn="r" rtl="1">
              <a:buNone/>
            </a:pPr>
            <a:endParaRPr lang="fa-IR" sz="2400" dirty="0" smtClean="0">
              <a:solidFill>
                <a:srgbClr val="FFFF00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0" indent="0" rtl="1">
              <a:buNone/>
            </a:pPr>
            <a:r>
              <a:rPr lang="en-US" sz="2400" dirty="0">
                <a:solidFill>
                  <a:srgbClr val="FFFF00"/>
                </a:solidFill>
                <a:latin typeface="Vazir" panose="020B0603030804020204" pitchFamily="34" charset="-78"/>
                <a:cs typeface="Vazir" panose="020B0603030804020204" pitchFamily="34" charset="-78"/>
                <a:hlinkClick r:id="rId3"/>
              </a:rPr>
              <a:t>https://</a:t>
            </a:r>
            <a:r>
              <a:rPr lang="en-US" sz="2400" dirty="0" smtClean="0">
                <a:solidFill>
                  <a:srgbClr val="FFFF00"/>
                </a:solidFill>
                <a:latin typeface="Vazir" panose="020B0603030804020204" pitchFamily="34" charset="-78"/>
                <a:cs typeface="Vazir" panose="020B0603030804020204" pitchFamily="34" charset="-78"/>
                <a:hlinkClick r:id="rId3"/>
              </a:rPr>
              <a:t>www.aparat.com</a:t>
            </a:r>
            <a:r>
              <a:rPr lang="fa-IR" sz="2400" dirty="0" smtClean="0">
                <a:solidFill>
                  <a:srgbClr val="FFFF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4A3FD6-E6BF-490E-B6B4-6A011394B0EB}">
  <ds:schemaRefs>
    <ds:schemaRef ds:uri="http://purl.org/dc/terms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16c05727-aa75-4e4a-9b5f-8a80a1165891"/>
    <ds:schemaRef ds:uri="http://schemas.microsoft.com/office/2006/metadata/properties"/>
    <ds:schemaRef ds:uri="http://www.w3.org/XML/1998/namespace"/>
    <ds:schemaRef ds:uri="230e9df3-be65-4c73-a93b-d1236ebd677e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164</TotalTime>
  <Words>485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Courier New</vt:lpstr>
      <vt:lpstr>Segoe UI</vt:lpstr>
      <vt:lpstr>Segoe UI Light</vt:lpstr>
      <vt:lpstr>Source Sans Pro</vt:lpstr>
      <vt:lpstr>Tw Cen MT</vt:lpstr>
      <vt:lpstr>Vazir</vt:lpstr>
      <vt:lpstr>Verdana</vt:lpstr>
      <vt:lpstr>Wingdings 3</vt:lpstr>
      <vt:lpstr>Office Theme</vt:lpstr>
      <vt:lpstr>به نام خدا </vt:lpstr>
      <vt:lpstr>فهرست </vt:lpstr>
      <vt:lpstr>مقدمه</vt:lpstr>
      <vt:lpstr>پایگاه داده فروشگاه :</vt:lpstr>
      <vt:lpstr>دسته بندی ساختار طراحی پایگاه داده</vt:lpstr>
      <vt:lpstr>یک پایگاه داده استاندارد برای فروشگاه آنلاین باید الزامات   کلیدی زیر را برآورده کند:</vt:lpstr>
      <vt:lpstr>هنگام طراحی یک پایگاه داده استاندارد برای فروشگاه آنلاین، باید ملاحظات زیر   را در نظر گرفت: </vt:lpstr>
      <vt:lpstr>عملکرد پایگاه داده فروشگاهی</vt:lpstr>
      <vt:lpstr>ممنون از توجه شما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CRYPTO: INVESTING &amp; TRADING</dc:title>
  <dc:creator/>
  <cp:lastModifiedBy>Reza. Rw</cp:lastModifiedBy>
  <cp:revision>21</cp:revision>
  <dcterms:created xsi:type="dcterms:W3CDTF">2024-05-05T08:06:49Z</dcterms:created>
  <dcterms:modified xsi:type="dcterms:W3CDTF">2024-05-05T12:28:24Z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