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83" r:id="rId6"/>
    <p:sldId id="391" r:id="rId7"/>
    <p:sldId id="408" r:id="rId8"/>
    <p:sldId id="407" r:id="rId9"/>
    <p:sldId id="406" r:id="rId10"/>
    <p:sldId id="404" r:id="rId11"/>
    <p:sldId id="411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6327" autoAdjust="0"/>
  </p:normalViewPr>
  <p:slideViewPr>
    <p:cSldViewPr snapToGrid="0">
      <p:cViewPr varScale="1">
        <p:scale>
          <a:sx n="36" d="100"/>
          <a:sy n="36" d="100"/>
        </p:scale>
        <p:origin x="115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862A5-D3D6-C06C-158E-2F89F122C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06E9B-C037-AF4C-EB0F-9F6055E74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0BD4AF-C17F-01EC-03BE-94870E43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76304-35E1-AA01-385C-9BE2FD820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518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763" y="709354"/>
            <a:ext cx="8540486" cy="2719646"/>
          </a:xfrm>
        </p:spPr>
        <p:txBody>
          <a:bodyPr/>
          <a:lstStyle/>
          <a:p>
            <a:r>
              <a:rPr lang="en-US" dirty="0"/>
              <a:t>ESP32-CAM WebSocket Controlled Robot Car with Pan-Tilt Camera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B820D-C800-9BBB-1557-5ADE3AF3CC01}"/>
              </a:ext>
            </a:extLst>
          </p:cNvPr>
          <p:cNvSpPr txBox="1"/>
          <p:nvPr/>
        </p:nvSpPr>
        <p:spPr>
          <a:xfrm>
            <a:off x="6303816" y="4189273"/>
            <a:ext cx="555567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Third Year Mini Project – Electrical Engineering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By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      </a:t>
            </a:r>
            <a:r>
              <a:rPr lang="en-US" sz="3200" b="1">
                <a:solidFill>
                  <a:schemeClr val="bg1"/>
                </a:solidFill>
              </a:rPr>
              <a:t>Ali Akar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6970857" cy="4008726"/>
          </a:xfrm>
        </p:spPr>
        <p:txBody>
          <a:bodyPr tIns="457200"/>
          <a:lstStyle/>
          <a:p>
            <a:r>
              <a:rPr lang="en-US" dirty="0">
                <a:solidFill>
                  <a:schemeClr val="bg1"/>
                </a:solidFill>
              </a:rPr>
              <a:t>Developed a smart robot car capable of wireless control using WebSocket communication.</a:t>
            </a:r>
          </a:p>
          <a:p>
            <a:r>
              <a:rPr lang="en-US" dirty="0">
                <a:solidFill>
                  <a:schemeClr val="bg1"/>
                </a:solidFill>
              </a:rPr>
              <a:t>The robot is equipped with an ESP32-CAM module for live video streaming and serial communication.</a:t>
            </a:r>
          </a:p>
          <a:p>
            <a:r>
              <a:rPr lang="en-US" dirty="0">
                <a:solidFill>
                  <a:schemeClr val="bg1"/>
                </a:solidFill>
              </a:rPr>
              <a:t>Along with pan-tilt servos for camera movement.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Use Case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1934874"/>
            <a:ext cx="7810500" cy="4424362"/>
          </a:xfrm>
        </p:spPr>
        <p:txBody>
          <a:bodyPr>
            <a:normAutofit/>
          </a:bodyPr>
          <a:lstStyle/>
          <a:p>
            <a:r>
              <a:rPr lang="en-US" dirty="0"/>
              <a:t>Access areas where humans can’t reach.</a:t>
            </a:r>
          </a:p>
          <a:p>
            <a:r>
              <a:rPr lang="en-US"/>
              <a:t>Real-time video </a:t>
            </a:r>
            <a:r>
              <a:rPr lang="en-US" dirty="0"/>
              <a:t>helps monitor rooms from anywhere in the house.</a:t>
            </a:r>
          </a:p>
          <a:p>
            <a:r>
              <a:rPr lang="en-US" dirty="0"/>
              <a:t>Remote item retrieval for elderly or mobility-impaired users.</a:t>
            </a:r>
          </a:p>
          <a:p>
            <a:r>
              <a:rPr lang="en-US" dirty="0"/>
              <a:t>Security or Alarm System Extension.</a:t>
            </a:r>
          </a:p>
          <a:p>
            <a:r>
              <a:rPr lang="en-US" dirty="0"/>
              <a:t>Playful tool for children.</a:t>
            </a:r>
          </a:p>
          <a:p>
            <a:r>
              <a:rPr lang="en-US" dirty="0"/>
              <a:t>Mobile Camera Bot for Content Creation.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pPr lvl="1"/>
            <a:r>
              <a:rPr lang="en-US" dirty="0"/>
              <a:t>4WD Car Chassis</a:t>
            </a:r>
          </a:p>
          <a:p>
            <a:pPr lvl="1"/>
            <a:r>
              <a:rPr lang="en-US" dirty="0"/>
              <a:t>Pan-Tilt Servo Support</a:t>
            </a:r>
          </a:p>
          <a:p>
            <a:pPr lvl="1"/>
            <a:r>
              <a:rPr lang="en-US" dirty="0"/>
              <a:t>Esp32 Cam Module</a:t>
            </a:r>
          </a:p>
          <a:p>
            <a:pPr lvl="1"/>
            <a:r>
              <a:rPr lang="en-US" dirty="0"/>
              <a:t>L298N Motor Driver</a:t>
            </a:r>
          </a:p>
          <a:p>
            <a:pPr lvl="1"/>
            <a:r>
              <a:rPr lang="en-US" dirty="0"/>
              <a:t>LM2596 Buck Converter</a:t>
            </a:r>
          </a:p>
          <a:p>
            <a:pPr lvl="1"/>
            <a:r>
              <a:rPr lang="en-US" dirty="0"/>
              <a:t>SG90 Servo Motor/Pan</a:t>
            </a:r>
          </a:p>
          <a:p>
            <a:pPr lvl="1"/>
            <a:r>
              <a:rPr lang="en-US" dirty="0"/>
              <a:t>MG90 Servo Moto/Tilt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75198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2x18650 Battery pack holder for car motors)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4xAA Battery pack holder/7v for servos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Male to female jumper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Female to female jumper wires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Flux tape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Glue Gun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diagram of a machine&#10;&#10;AI-generated content may be incorrect.">
            <a:extLst>
              <a:ext uri="{FF2B5EF4-FFF2-40B4-BE49-F238E27FC236}">
                <a16:creationId xmlns:a16="http://schemas.microsoft.com/office/drawing/2014/main" id="{4E45E650-542E-B373-0906-5E8D7ED809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112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9B157F0-8E1D-DECC-BC49-38B0729C448F}"/>
              </a:ext>
            </a:extLst>
          </p:cNvPr>
          <p:cNvSpPr txBox="1"/>
          <p:nvPr/>
        </p:nvSpPr>
        <p:spPr>
          <a:xfrm>
            <a:off x="5579918" y="362589"/>
            <a:ext cx="2306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Wirings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Final 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11542" y="3317394"/>
            <a:ext cx="4405495" cy="2855366"/>
          </a:xfrm>
        </p:spPr>
        <p:txBody>
          <a:bodyPr>
            <a:normAutofit/>
          </a:bodyPr>
          <a:lstStyle/>
          <a:p>
            <a:r>
              <a:rPr lang="en-US" sz="2800" b="1" dirty="0"/>
              <a:t>Here’s the finished robot car! Everything’s wired up and working — live camera, motor controls, and servos all running smoothly through WebSocket. Ready to roll!</a:t>
            </a:r>
          </a:p>
        </p:txBody>
      </p:sp>
      <p:pic>
        <p:nvPicPr>
          <p:cNvPr id="16" name="Picture Placeholder 15" descr="A robot with wheels and wires&#10;&#10;AI-generated content may be incorrect.">
            <a:extLst>
              <a:ext uri="{FF2B5EF4-FFF2-40B4-BE49-F238E27FC236}">
                <a16:creationId xmlns:a16="http://schemas.microsoft.com/office/drawing/2014/main" id="{24913133-85E4-D36E-B6C1-8735761FC4B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4" r="6418"/>
          <a:stretch>
            <a:fillRect/>
          </a:stretch>
        </p:blipFill>
        <p:spPr>
          <a:xfrm>
            <a:off x="4621968" y="0"/>
            <a:ext cx="7570032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40" y="3286541"/>
            <a:ext cx="5746750" cy="359747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 management for motors and servos.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ESP32 overheating.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Serial sync between ESP32 and Arduino.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Servo Jitter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Wi-Fi reliability in different locations.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3286541"/>
            <a:ext cx="3947160" cy="3597470"/>
          </a:xfrm>
        </p:spPr>
        <p:txBody>
          <a:bodyPr/>
          <a:lstStyle/>
          <a:p>
            <a:r>
              <a:rPr lang="en-US" dirty="0"/>
              <a:t>Assign different batteries</a:t>
            </a:r>
          </a:p>
          <a:p>
            <a:r>
              <a:rPr lang="en-US" dirty="0"/>
              <a:t>Wire Esp32 via buck converter </a:t>
            </a:r>
          </a:p>
          <a:p>
            <a:r>
              <a:rPr lang="en-US" dirty="0"/>
              <a:t>Used Esp32 only</a:t>
            </a:r>
          </a:p>
          <a:p>
            <a:r>
              <a:rPr lang="en-US" dirty="0"/>
              <a:t>Use MG90 Servo</a:t>
            </a:r>
          </a:p>
          <a:p>
            <a:r>
              <a:rPr lang="en-US" dirty="0"/>
              <a:t>Can use external antenna for wide region covers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09DAD-950B-BF3A-B134-0E5E691F62A6}"/>
              </a:ext>
            </a:extLst>
          </p:cNvPr>
          <p:cNvSpPr txBox="1"/>
          <p:nvPr/>
        </p:nvSpPr>
        <p:spPr>
          <a:xfrm>
            <a:off x="942109" y="2632364"/>
            <a:ext cx="210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F5E42-1EC6-EAD5-C8EB-4BC48372C7B1}"/>
              </a:ext>
            </a:extLst>
          </p:cNvPr>
          <p:cNvSpPr txBox="1"/>
          <p:nvPr/>
        </p:nvSpPr>
        <p:spPr>
          <a:xfrm>
            <a:off x="8201891" y="2632363"/>
            <a:ext cx="1898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Fixes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4DED-8C04-816A-3B0E-AC4E8EC7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A7DBD4B-ADE3-1928-3FCE-56F4AED52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505" y="332509"/>
            <a:ext cx="5486400" cy="71073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4AFD97-01A7-5185-A4F1-508AA1C2D752}"/>
              </a:ext>
            </a:extLst>
          </p:cNvPr>
          <p:cNvSpPr/>
          <p:nvPr/>
        </p:nvSpPr>
        <p:spPr>
          <a:xfrm>
            <a:off x="5763490" y="267391"/>
            <a:ext cx="6179127" cy="58604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5D86C-AAD9-5F30-05FE-6580E7DB7118}"/>
              </a:ext>
            </a:extLst>
          </p:cNvPr>
          <p:cNvSpPr txBox="1"/>
          <p:nvPr/>
        </p:nvSpPr>
        <p:spPr>
          <a:xfrm>
            <a:off x="5355623" y="1228397"/>
            <a:ext cx="63315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457200">
              <a:spcBef>
                <a:spcPct val="20000"/>
              </a:spcBef>
              <a:defRPr/>
            </a:pPr>
            <a:r>
              <a:rPr lang="en-US" sz="2800" dirty="0">
                <a:solidFill>
                  <a:schemeClr val="bg1"/>
                </a:solidFill>
              </a:rPr>
              <a:t>This project highlights the power of combining creativity with technology to solve real-world challenges. It reflects the value of hands-on learning, problem-solving, and continuous improvement. Beyond the technical outcomes, it serves as a reminder that even small steps in innovation can lead to meaningful progress and open the door to bigger ideas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2851244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you/Q&amp;A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Thank you for your attention.</a:t>
            </a:r>
          </a:p>
          <a:p>
            <a:r>
              <a:rPr lang="en-US" dirty="0">
                <a:solidFill>
                  <a:schemeClr val="bg1"/>
                </a:solidFill>
              </a:rPr>
              <a:t>Open to any questions or feedbacks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{835890C2-E7D7-4D86-B8E0-F0FC33B436D5}TFd3b75063-ff25-434d-b12c-efeaf07d16c31beb2419_win32-c6626dcaf64d</Template>
  <TotalTime>359</TotalTime>
  <Words>337</Words>
  <Application>Microsoft Office PowerPoint</Application>
  <PresentationFormat>Widescreen</PresentationFormat>
  <Paragraphs>61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Custom</vt:lpstr>
      <vt:lpstr>ESP32-CAM WebSocket Controlled Robot Car with Pan-Tilt Camera</vt:lpstr>
      <vt:lpstr>Introduction</vt:lpstr>
      <vt:lpstr>Use Case</vt:lpstr>
      <vt:lpstr>Components Used</vt:lpstr>
      <vt:lpstr>PowerPoint Presentation</vt:lpstr>
      <vt:lpstr>Final Look</vt:lpstr>
      <vt:lpstr>Challenges Faced</vt:lpstr>
      <vt:lpstr>Conclusion</vt:lpstr>
      <vt:lpstr>Thank you/Q&amp;A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Akar</dc:creator>
  <cp:lastModifiedBy>Ali Akar</cp:lastModifiedBy>
  <cp:revision>10</cp:revision>
  <dcterms:created xsi:type="dcterms:W3CDTF">2025-06-15T10:08:55Z</dcterms:created>
  <dcterms:modified xsi:type="dcterms:W3CDTF">2025-07-27T13:25:31Z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