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74" r:id="rId5"/>
    <p:sldId id="257" r:id="rId6"/>
    <p:sldId id="269" r:id="rId7"/>
    <p:sldId id="273" r:id="rId8"/>
    <p:sldId id="270" r:id="rId9"/>
    <p:sldId id="260" r:id="rId10"/>
    <p:sldId id="275" r:id="rId11"/>
    <p:sldId id="277" r:id="rId12"/>
    <p:sldId id="276" r:id="rId13"/>
    <p:sldId id="278" r:id="rId14"/>
    <p:sldId id="279" r:id="rId15"/>
    <p:sldId id="280" r:id="rId16"/>
    <p:sldId id="285" r:id="rId17"/>
    <p:sldId id="281" r:id="rId18"/>
    <p:sldId id="283" r:id="rId19"/>
    <p:sldId id="284" r:id="rId20"/>
    <p:sldId id="286" r:id="rId21"/>
    <p:sldId id="282" r:id="rId22"/>
    <p:sldId id="292" r:id="rId23"/>
    <p:sldId id="290" r:id="rId24"/>
    <p:sldId id="288" r:id="rId25"/>
    <p:sldId id="291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295" r:id="rId35"/>
    <p:sldId id="302" r:id="rId36"/>
    <p:sldId id="26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el Ahmed" initials="RA" lastIdx="1" clrIdx="0">
    <p:extLst>
      <p:ext uri="{19B8F6BF-5375-455C-9EA6-DF929625EA0E}">
        <p15:presenceInfo xmlns:p15="http://schemas.microsoft.com/office/powerpoint/2012/main" userId="8e55fbd135881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98C"/>
    <a:srgbClr val="18B4B8"/>
    <a:srgbClr val="1D4571"/>
    <a:srgbClr val="E47878"/>
    <a:srgbClr val="B8F5F6"/>
    <a:srgbClr val="ED6F6F"/>
    <a:srgbClr val="D6F9FA"/>
    <a:srgbClr val="E4ED6F"/>
    <a:srgbClr val="67F567"/>
    <a:srgbClr val="67F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Rasel%20Ahmed\Desktop\New%20Microsoft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Rasel%20Ahmed\Desktop\New%20Microsoft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Rasel%20Ahmed\Desktop\New%20Microsoft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Rasel%20Ahmed\Desktop\New%20Microsoft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609492563429571"/>
          <c:y val="0.11615740740740743"/>
          <c:w val="0.76903237095363075"/>
          <c:h val="0.61512284922717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0.72499999999999998</c:v>
                </c:pt>
                <c:pt idx="1">
                  <c:v>0.72099999999999997</c:v>
                </c:pt>
                <c:pt idx="2">
                  <c:v>0.86450000000000005</c:v>
                </c:pt>
                <c:pt idx="3">
                  <c:v>0.79649999999999999</c:v>
                </c:pt>
                <c:pt idx="4">
                  <c:v>0.92059999999999997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5-4837-97FD-5BD1BEFB4F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0.73699999999999999</c:v>
                </c:pt>
                <c:pt idx="1">
                  <c:v>0.68600000000000005</c:v>
                </c:pt>
                <c:pt idx="2">
                  <c:v>0.80600000000000005</c:v>
                </c:pt>
                <c:pt idx="3">
                  <c:v>0.78900000000000003</c:v>
                </c:pt>
                <c:pt idx="4">
                  <c:v>0.88649999999999995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5-4837-97FD-5BD1BEFB4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1280560"/>
        <c:axId val="5212733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0.70099999999999996</c:v>
                </c:pt>
                <c:pt idx="1">
                  <c:v>0.81499999999999995</c:v>
                </c:pt>
                <c:pt idx="2">
                  <c:v>0.95899999999999996</c:v>
                </c:pt>
                <c:pt idx="3">
                  <c:v>0.80700000000000005</c:v>
                </c:pt>
                <c:pt idx="4">
                  <c:v>0.96479999999999999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55-4837-97FD-5BD1BEFB4F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0.71899999999999997</c:v>
                </c:pt>
                <c:pt idx="1">
                  <c:v>0.745</c:v>
                </c:pt>
                <c:pt idx="2">
                  <c:v>0.876</c:v>
                </c:pt>
                <c:pt idx="3">
                  <c:v>0.79800000000000004</c:v>
                </c:pt>
                <c:pt idx="4">
                  <c:v>0.92400000000000004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55-4837-97FD-5BD1BEFB4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279600"/>
        <c:axId val="521278640"/>
      </c:lineChart>
      <c:catAx>
        <c:axId val="52128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73360"/>
        <c:crosses val="autoZero"/>
        <c:auto val="1"/>
        <c:lblAlgn val="ctr"/>
        <c:lblOffset val="100"/>
        <c:noMultiLvlLbl val="0"/>
      </c:catAx>
      <c:valAx>
        <c:axId val="521273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80560"/>
        <c:crosses val="autoZero"/>
        <c:crossBetween val="between"/>
      </c:valAx>
      <c:valAx>
        <c:axId val="521278640"/>
        <c:scaling>
          <c:orientation val="minMax"/>
        </c:scaling>
        <c:delete val="1"/>
        <c:axPos val="r"/>
        <c:numFmt formatCode="0.00%" sourceLinked="1"/>
        <c:majorTickMark val="none"/>
        <c:minorTickMark val="none"/>
        <c:tickLblPos val="nextTo"/>
        <c:crossAx val="521279600"/>
        <c:crosses val="max"/>
        <c:crossBetween val="between"/>
      </c:valAx>
      <c:catAx>
        <c:axId val="52127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12786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4818743076863263E-2"/>
          <c:y val="7.4902596861859391E-2"/>
          <c:w val="0.92552906015600456"/>
          <c:h val="0.66476553274214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0.75260000000000005</c:v>
                </c:pt>
                <c:pt idx="1">
                  <c:v>0.80379999999999996</c:v>
                </c:pt>
                <c:pt idx="2">
                  <c:v>0.91500000000000004</c:v>
                </c:pt>
                <c:pt idx="3">
                  <c:v>0.85199999999999998</c:v>
                </c:pt>
                <c:pt idx="4">
                  <c:v>0.96789999999999998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3-4B86-8E91-50FA63C69A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0.74880000000000002</c:v>
                </c:pt>
                <c:pt idx="1">
                  <c:v>0.73829999999999996</c:v>
                </c:pt>
                <c:pt idx="2">
                  <c:v>0.85919999999999996</c:v>
                </c:pt>
                <c:pt idx="3">
                  <c:v>0.83179999999999998</c:v>
                </c:pt>
                <c:pt idx="4">
                  <c:v>0.94469999999999998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83-4B86-8E91-50FA63C69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1280560"/>
        <c:axId val="5212733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0.7611</c:v>
                </c:pt>
                <c:pt idx="1">
                  <c:v>0.9415</c:v>
                </c:pt>
                <c:pt idx="2">
                  <c:v>0.99509999999999998</c:v>
                </c:pt>
                <c:pt idx="3">
                  <c:v>0.88249999999999995</c:v>
                </c:pt>
                <c:pt idx="4">
                  <c:v>0.99390000000000001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83-4B86-8E91-50FA63C69A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0.75470000000000004</c:v>
                </c:pt>
                <c:pt idx="1">
                  <c:v>0.8276</c:v>
                </c:pt>
                <c:pt idx="2">
                  <c:v>0.92310000000000003</c:v>
                </c:pt>
                <c:pt idx="3">
                  <c:v>0.85640000000000005</c:v>
                </c:pt>
                <c:pt idx="4">
                  <c:v>0.96870000000000001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83-4B86-8E91-50FA63C69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279600"/>
        <c:axId val="521278640"/>
      </c:lineChart>
      <c:catAx>
        <c:axId val="52128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73360"/>
        <c:crosses val="autoZero"/>
        <c:auto val="1"/>
        <c:lblAlgn val="ctr"/>
        <c:lblOffset val="100"/>
        <c:noMultiLvlLbl val="0"/>
      </c:catAx>
      <c:valAx>
        <c:axId val="52127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80560"/>
        <c:crosses val="autoZero"/>
        <c:crossBetween val="between"/>
      </c:valAx>
      <c:valAx>
        <c:axId val="521278640"/>
        <c:scaling>
          <c:orientation val="minMax"/>
        </c:scaling>
        <c:delete val="1"/>
        <c:axPos val="r"/>
        <c:numFmt formatCode="0.00%" sourceLinked="1"/>
        <c:majorTickMark val="none"/>
        <c:minorTickMark val="none"/>
        <c:tickLblPos val="nextTo"/>
        <c:crossAx val="521279600"/>
        <c:crosses val="max"/>
        <c:crossBetween val="between"/>
      </c:valAx>
      <c:catAx>
        <c:axId val="52127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12786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678246357171647"/>
          <c:y val="0.99187037431256431"/>
          <c:w val="0.39309026310727013"/>
          <c:h val="8.129625687435731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312841059493638"/>
          <c:y val="6.1525258528941203E-2"/>
          <c:w val="0.80464795009184331"/>
          <c:h val="0.64643301790270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0.7702</c:v>
                </c:pt>
                <c:pt idx="1">
                  <c:v>0.70850000000000002</c:v>
                </c:pt>
                <c:pt idx="2">
                  <c:v>0.75690000000000002</c:v>
                </c:pt>
                <c:pt idx="3">
                  <c:v>0.79100000000000004</c:v>
                </c:pt>
                <c:pt idx="4">
                  <c:v>0.83809999999999996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97-4130-AF85-6A9C8479DE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0.76470000000000005</c:v>
                </c:pt>
                <c:pt idx="1">
                  <c:v>0.70079999999999998</c:v>
                </c:pt>
                <c:pt idx="2">
                  <c:v>0.72799999999999998</c:v>
                </c:pt>
                <c:pt idx="3">
                  <c:v>0.77500000000000002</c:v>
                </c:pt>
                <c:pt idx="4">
                  <c:v>0.82230000000000003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97-4130-AF85-6A9C8479D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1280560"/>
        <c:axId val="5212733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0.78120000000000001</c:v>
                </c:pt>
                <c:pt idx="1">
                  <c:v>0.72789999999999999</c:v>
                </c:pt>
                <c:pt idx="2">
                  <c:v>0.80669999999999997</c:v>
                </c:pt>
                <c:pt idx="3">
                  <c:v>0.82040000000000002</c:v>
                </c:pt>
                <c:pt idx="4">
                  <c:v>0.86260000000000003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97-4130-AF85-6A9C8479DE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0.77270000000000005</c:v>
                </c:pt>
                <c:pt idx="1">
                  <c:v>0.71409999999999996</c:v>
                </c:pt>
                <c:pt idx="2">
                  <c:v>0.76029999999999998</c:v>
                </c:pt>
                <c:pt idx="3">
                  <c:v>0.79700000000000004</c:v>
                </c:pt>
                <c:pt idx="4">
                  <c:v>0.84189999999999998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97-4130-AF85-6A9C8479DE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279600"/>
        <c:axId val="521278640"/>
      </c:lineChart>
      <c:catAx>
        <c:axId val="52128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73360"/>
        <c:crosses val="autoZero"/>
        <c:auto val="1"/>
        <c:lblAlgn val="ctr"/>
        <c:lblOffset val="100"/>
        <c:noMultiLvlLbl val="0"/>
      </c:catAx>
      <c:valAx>
        <c:axId val="521273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80560"/>
        <c:crosses val="autoZero"/>
        <c:crossBetween val="between"/>
      </c:valAx>
      <c:valAx>
        <c:axId val="521278640"/>
        <c:scaling>
          <c:orientation val="minMax"/>
        </c:scaling>
        <c:delete val="1"/>
        <c:axPos val="r"/>
        <c:numFmt formatCode="0.00%" sourceLinked="1"/>
        <c:majorTickMark val="none"/>
        <c:minorTickMark val="none"/>
        <c:tickLblPos val="nextTo"/>
        <c:crossAx val="521279600"/>
        <c:crosses val="max"/>
        <c:crossBetween val="between"/>
      </c:valAx>
      <c:catAx>
        <c:axId val="52127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12786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273888413668484"/>
          <c:y val="7.3548505875929024E-2"/>
          <c:w val="0.81601703288586858"/>
          <c:h val="0.615122849227179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0.69299999999999995</c:v>
                </c:pt>
                <c:pt idx="1">
                  <c:v>0.63800000000000001</c:v>
                </c:pt>
                <c:pt idx="2">
                  <c:v>0.745</c:v>
                </c:pt>
                <c:pt idx="3">
                  <c:v>0.73</c:v>
                </c:pt>
                <c:pt idx="4">
                  <c:v>0.81540000000000001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4A-47B0-A6FC-5A69FEAEDE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0.68899999999999995</c:v>
                </c:pt>
                <c:pt idx="1">
                  <c:v>0.623</c:v>
                </c:pt>
                <c:pt idx="2">
                  <c:v>0.70899999999999996</c:v>
                </c:pt>
                <c:pt idx="3">
                  <c:v>0.72099999999999997</c:v>
                </c:pt>
                <c:pt idx="4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A-47B0-A6FC-5A69FEAED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1280560"/>
        <c:axId val="5212733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0.70299999999999996</c:v>
                </c:pt>
                <c:pt idx="1">
                  <c:v>0.69599999999999995</c:v>
                </c:pt>
                <c:pt idx="2">
                  <c:v>0.82799999999999996</c:v>
                </c:pt>
                <c:pt idx="3">
                  <c:v>0.749</c:v>
                </c:pt>
                <c:pt idx="4">
                  <c:v>0.83979999999999999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4A-47B0-A6FC-5A69FEAEDE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Decision Tree</c:v>
                </c:pt>
                <c:pt idx="3">
                  <c:v>SVM</c:v>
                </c:pt>
                <c:pt idx="4">
                  <c:v>SVM (Hyper Parameter Tune)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0.69599999999999995</c:v>
                </c:pt>
                <c:pt idx="1">
                  <c:v>0.65800000000000003</c:v>
                </c:pt>
                <c:pt idx="2">
                  <c:v>0.76500000000000001</c:v>
                </c:pt>
                <c:pt idx="3">
                  <c:v>0.73499999999999999</c:v>
                </c:pt>
                <c:pt idx="4">
                  <c:v>0.81989999999999996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4A-47B0-A6FC-5A69FEAEDE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1279600"/>
        <c:axId val="521278640"/>
      </c:lineChart>
      <c:catAx>
        <c:axId val="52128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73360"/>
        <c:crosses val="autoZero"/>
        <c:auto val="1"/>
        <c:lblAlgn val="ctr"/>
        <c:lblOffset val="100"/>
        <c:noMultiLvlLbl val="0"/>
      </c:catAx>
      <c:valAx>
        <c:axId val="52127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280560"/>
        <c:crosses val="autoZero"/>
        <c:crossBetween val="between"/>
      </c:valAx>
      <c:valAx>
        <c:axId val="521278640"/>
        <c:scaling>
          <c:orientation val="minMax"/>
        </c:scaling>
        <c:delete val="1"/>
        <c:axPos val="r"/>
        <c:numFmt formatCode="0.00%" sourceLinked="1"/>
        <c:majorTickMark val="none"/>
        <c:minorTickMark val="none"/>
        <c:tickLblPos val="nextTo"/>
        <c:crossAx val="521279600"/>
        <c:crosses val="max"/>
        <c:crossBetween val="between"/>
      </c:valAx>
      <c:catAx>
        <c:axId val="52127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1278640"/>
        <c:crosses val="autoZero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>
        <a:solidFill>
          <a:srgbClr val="1D4571"/>
        </a:solidFill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>
        <a:solidFill>
          <a:srgbClr val="E47878">
            <a:alpha val="90000"/>
          </a:srgbClr>
        </a:solidFill>
      </dgm:spPr>
      <dgm:t>
        <a:bodyPr/>
        <a:lstStyle/>
        <a:p>
          <a:pPr algn="ctr"/>
          <a:r>
            <a:rPr lang="en-US" sz="2500" dirty="0" smtClean="0">
              <a:latin typeface="Calibri" panose="020F0502020204030204" pitchFamily="34" charset="0"/>
              <a:cs typeface="Calibri" panose="020F0502020204030204" pitchFamily="34" charset="0"/>
            </a:rPr>
            <a:t>Helps to grow</a:t>
          </a:r>
        </a:p>
        <a:p>
          <a:pPr algn="ctr"/>
          <a:r>
            <a:rPr lang="en-US" sz="2500" dirty="0" smtClean="0">
              <a:latin typeface="Calibri" panose="020F0502020204030204" pitchFamily="34" charset="0"/>
              <a:cs typeface="Calibri" panose="020F0502020204030204" pitchFamily="34" charset="0"/>
            </a:rPr>
            <a:t>personally and</a:t>
          </a:r>
        </a:p>
        <a:p>
          <a:pPr algn="ctr"/>
          <a:r>
            <a:rPr lang="en-US" sz="2500" dirty="0" smtClean="0">
              <a:latin typeface="Calibri" panose="020F0502020204030204" pitchFamily="34" charset="0"/>
              <a:cs typeface="Calibri" panose="020F0502020204030204" pitchFamily="34" charset="0"/>
            </a:rPr>
            <a:t>professionally</a:t>
          </a:r>
          <a:endParaRPr lang="en-US" sz="2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>
        <a:solidFill>
          <a:srgbClr val="1D4571"/>
        </a:solidFill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>
        <a:solidFill>
          <a:srgbClr val="E47878">
            <a:alpha val="90000"/>
          </a:srgbClr>
        </a:solidFill>
      </dgm:spPr>
      <dgm:t>
        <a:bodyPr/>
        <a:lstStyle/>
        <a:p>
          <a:pPr algn="ctr"/>
          <a:r>
            <a:rPr lang="en-US" sz="2500" b="0" dirty="0" smtClean="0">
              <a:latin typeface="Calibri" panose="020F0502020204030204" pitchFamily="34" charset="0"/>
              <a:cs typeface="Calibri" panose="020F0502020204030204" pitchFamily="34" charset="0"/>
            </a:rPr>
            <a:t>Prominent model in different domains</a:t>
          </a:r>
          <a:endParaRPr lang="en-US" sz="25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>
        <a:solidFill>
          <a:srgbClr val="1D4571"/>
        </a:solidFill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>
        <a:solidFill>
          <a:srgbClr val="E47878"/>
        </a:solidFill>
      </dgm:spPr>
      <dgm:t>
        <a:bodyPr/>
        <a:lstStyle/>
        <a:p>
          <a:pPr algn="ctr"/>
          <a:endParaRPr lang="en-US" sz="25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ctr"/>
          <a:r>
            <a:rPr lang="en-US" sz="2500" dirty="0" smtClean="0">
              <a:latin typeface="Calibri" panose="020F0502020204030204" pitchFamily="34" charset="0"/>
              <a:cs typeface="Calibri" panose="020F0502020204030204" pitchFamily="34" charset="0"/>
            </a:rPr>
            <a:t>Determine the relationships between personality and mental health</a:t>
          </a:r>
        </a:p>
        <a:p>
          <a:pPr algn="ctr"/>
          <a:endParaRPr lang="en-US" sz="2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3" custScaleX="119396" custScaleY="280733" custLinFactNeighborX="-6744" custLinFactNeighborY="-7003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 custLinFactNeighborX="-6584" custLinFactNeighborY="-20082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3" custScaleX="113501" custScaleY="270836" custLinFactNeighborX="-14387" custLinFactNeighborY="1999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 custLinFactNeighborX="-17974" custLinFactNeighborY="10938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3" custScaleX="109155" custScaleY="270889" custLinFactNeighborX="-11965" custLinFactNeighborY="0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 custLinFactNeighborX="-10752" custLinFactNeighborY="8809"/>
      <dgm:spPr/>
      <dgm:t>
        <a:bodyPr/>
        <a:lstStyle/>
        <a:p>
          <a:endParaRPr lang="en-US"/>
        </a:p>
      </dgm:t>
    </dgm:pt>
  </dgm:ptLst>
  <dgm:cxnLst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E8E02EFB-17E5-45C0-97E1-52C7D1E013A6}" type="presOf" srcId="{7CB6360B-4022-4E96-922B-A12DE0E2A39F}" destId="{6B08AC4B-4CEC-41E5-AE19-47A4E2720563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F24E16C5-5AFE-4599-9B52-F9D66D104166}" type="presOf" srcId="{7CB6360B-4022-4E96-922B-A12DE0E2A39F}" destId="{187D4E8C-5C91-4D00-870C-2C45D4EA263C}" srcOrd="1" destOrd="0" presId="urn:microsoft.com/office/officeart/2005/8/layout/hList9"/>
    <dgm:cxn modelId="{CD5EFFB3-C9FD-4DAC-8D97-0C2FB02B380B}" srcId="{B4F1B46E-22B2-4721-950C-8704487586DC}" destId="{7CB6360B-4022-4E96-922B-A12DE0E2A39F}" srcOrd="0" destOrd="0" parTransId="{44B2858F-607B-47DF-B44B-EA7D73FDC9F2}" sibTransId="{B35ED9D1-2A17-4034-8D08-4945CA54F6C9}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E1827-9559-4228-B6D7-0BC4EC942E4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11AA38A0-FBA7-42ED-90D5-AC9864434782}">
      <dgm:prSet phldrT="[Text]" custT="1"/>
      <dgm:spPr>
        <a:solidFill>
          <a:srgbClr val="1D4571"/>
        </a:solidFill>
      </dgm:spPr>
      <dgm:t>
        <a:bodyPr/>
        <a:lstStyle/>
        <a:p>
          <a:endParaRPr lang="en-US" sz="30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3000" dirty="0" smtClean="0">
              <a:latin typeface="Berlin Sans FB" panose="020E0602020502020306" pitchFamily="34" charset="0"/>
              <a:cs typeface="Calibri" panose="020F0502020204030204" pitchFamily="34" charset="0"/>
            </a:rPr>
            <a:t>What is machine  learning</a:t>
          </a:r>
          <a:endParaRPr lang="en-US" sz="3000" dirty="0">
            <a:latin typeface="Berlin Sans FB" panose="020E0602020502020306" pitchFamily="34" charset="0"/>
            <a:cs typeface="Calibri" panose="020F0502020204030204" pitchFamily="34" charset="0"/>
          </a:endParaRPr>
        </a:p>
      </dgm:t>
    </dgm:pt>
    <dgm:pt modelId="{80DE297D-7C70-4373-96DC-67EA13ABF80F}" type="parTrans" cxnId="{D2626DD3-7B56-4B9D-8F48-06FCF09E2EF1}">
      <dgm:prSet/>
      <dgm:spPr/>
      <dgm:t>
        <a:bodyPr/>
        <a:lstStyle/>
        <a:p>
          <a:endParaRPr lang="en-US"/>
        </a:p>
      </dgm:t>
    </dgm:pt>
    <dgm:pt modelId="{A842FC63-EE02-48FC-A8FD-E0B5302B255C}" type="sibTrans" cxnId="{D2626DD3-7B56-4B9D-8F48-06FCF09E2EF1}">
      <dgm:prSet/>
      <dgm:spPr/>
      <dgm:t>
        <a:bodyPr/>
        <a:lstStyle/>
        <a:p>
          <a:endParaRPr lang="en-US"/>
        </a:p>
      </dgm:t>
    </dgm:pt>
    <dgm:pt modelId="{121E04C8-4C55-421B-B698-D943ED81A5E9}">
      <dgm:prSet phldrT="[Text]" custT="1"/>
      <dgm:spPr>
        <a:solidFill>
          <a:srgbClr val="1D4571"/>
        </a:solidFill>
      </dgm:spPr>
      <dgm:t>
        <a:bodyPr/>
        <a:lstStyle/>
        <a:p>
          <a:endParaRPr lang="en-US" sz="3000" dirty="0" smtClean="0">
            <a:latin typeface="Berlin Sans FB" panose="020E0602020502020306" pitchFamily="34" charset="0"/>
          </a:endParaRPr>
        </a:p>
        <a:p>
          <a:r>
            <a:rPr lang="en-US" sz="3000" dirty="0" smtClean="0">
              <a:latin typeface="Berlin Sans FB" panose="020E0602020502020306" pitchFamily="34" charset="0"/>
            </a:rPr>
            <a:t>What is text classification</a:t>
          </a:r>
          <a:endParaRPr lang="en-US" sz="3000" dirty="0">
            <a:latin typeface="Berlin Sans FB" panose="020E0602020502020306" pitchFamily="34" charset="0"/>
          </a:endParaRPr>
        </a:p>
      </dgm:t>
    </dgm:pt>
    <dgm:pt modelId="{A336F8CB-3C43-4D87-AA51-D23DCCB5B46F}" type="parTrans" cxnId="{AADBB555-3C27-47BF-BEE1-D8F27BDE21C1}">
      <dgm:prSet/>
      <dgm:spPr/>
      <dgm:t>
        <a:bodyPr/>
        <a:lstStyle/>
        <a:p>
          <a:endParaRPr lang="en-US"/>
        </a:p>
      </dgm:t>
    </dgm:pt>
    <dgm:pt modelId="{AC747CBE-D962-4253-919C-916C7FF40A54}" type="sibTrans" cxnId="{AADBB555-3C27-47BF-BEE1-D8F27BDE21C1}">
      <dgm:prSet/>
      <dgm:spPr/>
      <dgm:t>
        <a:bodyPr/>
        <a:lstStyle/>
        <a:p>
          <a:endParaRPr lang="en-US"/>
        </a:p>
      </dgm:t>
    </dgm:pt>
    <dgm:pt modelId="{016E7B93-6C0D-45A4-9E3E-13FEFF526852}">
      <dgm:prSet phldrT="[Text]" custT="1"/>
      <dgm:spPr>
        <a:solidFill>
          <a:srgbClr val="1D4571"/>
        </a:solidFill>
      </dgm:spPr>
      <dgm:t>
        <a:bodyPr/>
        <a:lstStyle/>
        <a:p>
          <a:endParaRPr lang="en-US" sz="3000" dirty="0" smtClean="0">
            <a:latin typeface="Berlin Sans FB" panose="020E0602020502020306" pitchFamily="34" charset="0"/>
          </a:endParaRPr>
        </a:p>
        <a:p>
          <a:r>
            <a:rPr lang="en-US" sz="3000" dirty="0" smtClean="0">
              <a:latin typeface="Berlin Sans FB" panose="020E0602020502020306" pitchFamily="34" charset="0"/>
            </a:rPr>
            <a:t>Problem statement</a:t>
          </a:r>
          <a:endParaRPr lang="en-US" sz="3000" dirty="0">
            <a:latin typeface="Berlin Sans FB" panose="020E0602020502020306" pitchFamily="34" charset="0"/>
          </a:endParaRPr>
        </a:p>
      </dgm:t>
    </dgm:pt>
    <dgm:pt modelId="{7DD80736-3DA6-4219-8A0D-BEE042052FE5}" type="parTrans" cxnId="{7DAF8E33-20B7-4C37-BAA4-3A7179A1A8A1}">
      <dgm:prSet/>
      <dgm:spPr/>
      <dgm:t>
        <a:bodyPr/>
        <a:lstStyle/>
        <a:p>
          <a:endParaRPr lang="en-US"/>
        </a:p>
      </dgm:t>
    </dgm:pt>
    <dgm:pt modelId="{93821BFA-6A01-4E11-8F61-A95462E6991A}" type="sibTrans" cxnId="{7DAF8E33-20B7-4C37-BAA4-3A7179A1A8A1}">
      <dgm:prSet/>
      <dgm:spPr/>
      <dgm:t>
        <a:bodyPr/>
        <a:lstStyle/>
        <a:p>
          <a:endParaRPr lang="en-US"/>
        </a:p>
      </dgm:t>
    </dgm:pt>
    <dgm:pt modelId="{64BF5147-1157-42CF-805E-606F60CD4ADA}" type="pres">
      <dgm:prSet presAssocID="{767E1827-9559-4228-B6D7-0BC4EC942E49}" presName="Name0" presStyleCnt="0">
        <dgm:presLayoutVars>
          <dgm:dir/>
          <dgm:resizeHandles val="exact"/>
        </dgm:presLayoutVars>
      </dgm:prSet>
      <dgm:spPr/>
    </dgm:pt>
    <dgm:pt modelId="{31B7AD19-6D5A-4D8A-BAA9-58424E33C024}" type="pres">
      <dgm:prSet presAssocID="{767E1827-9559-4228-B6D7-0BC4EC942E49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8B528268-8D7A-4D4E-A7C7-5263324AD940}" type="pres">
      <dgm:prSet presAssocID="{767E1827-9559-4228-B6D7-0BC4EC942E49}" presName="linComp" presStyleCnt="0"/>
      <dgm:spPr/>
    </dgm:pt>
    <dgm:pt modelId="{4D5FCFE4-33F0-463B-9247-44F0188AF354}" type="pres">
      <dgm:prSet presAssocID="{11AA38A0-FBA7-42ED-90D5-AC9864434782}" presName="compNode" presStyleCnt="0"/>
      <dgm:spPr/>
    </dgm:pt>
    <dgm:pt modelId="{A14F4437-338B-45BE-963C-BC8E4763E8F9}" type="pres">
      <dgm:prSet presAssocID="{11AA38A0-FBA7-42ED-90D5-AC9864434782}" presName="node" presStyleLbl="node1" presStyleIdx="0" presStyleCnt="3" custLinFactNeighborY="134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8827C-2457-4304-8EF0-BC3E1FE44F30}" type="pres">
      <dgm:prSet presAssocID="{11AA38A0-FBA7-42ED-90D5-AC9864434782}" presName="invisiNode" presStyleLbl="node1" presStyleIdx="0" presStyleCnt="3"/>
      <dgm:spPr/>
    </dgm:pt>
    <dgm:pt modelId="{490D4775-DD6F-43E8-AD1F-5536FBBB788D}" type="pres">
      <dgm:prSet presAssocID="{11AA38A0-FBA7-42ED-90D5-AC9864434782}" presName="imagNode" presStyleLbl="fgImgPlace1" presStyleIdx="0" presStyleCnt="3" custScaleY="121577" custLinFactX="11915" custLinFactNeighborX="100000" custLinFactNeighborY="45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</dgm:spPr>
    </dgm:pt>
    <dgm:pt modelId="{82C69DF3-4B9E-41B0-8CEE-6019984AADF9}" type="pres">
      <dgm:prSet presAssocID="{A842FC63-EE02-48FC-A8FD-E0B5302B255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2F10F2E-2DC3-410D-8415-F6CB2A08A3B6}" type="pres">
      <dgm:prSet presAssocID="{121E04C8-4C55-421B-B698-D943ED81A5E9}" presName="compNode" presStyleCnt="0"/>
      <dgm:spPr/>
    </dgm:pt>
    <dgm:pt modelId="{1DEDB1C7-980E-4274-A704-DAD8543CEE86}" type="pres">
      <dgm:prSet presAssocID="{121E04C8-4C55-421B-B698-D943ED81A5E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988E4-20DA-447C-8DBD-C11BC5489CD7}" type="pres">
      <dgm:prSet presAssocID="{121E04C8-4C55-421B-B698-D943ED81A5E9}" presName="invisiNode" presStyleLbl="node1" presStyleIdx="1" presStyleCnt="3"/>
      <dgm:spPr/>
    </dgm:pt>
    <dgm:pt modelId="{E60B95F9-C612-48C9-9487-A247FD41576B}" type="pres">
      <dgm:prSet presAssocID="{121E04C8-4C55-421B-B698-D943ED81A5E9}" presName="imagNode" presStyleLbl="fgImgPlace1" presStyleIdx="1" presStyleCnt="3" custScaleY="115390" custLinFactX="-8510" custLinFactNeighborX="-100000" custLinFactNeighborY="-56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AC1BC55A-1257-4B96-8C4B-C387F1935E70}" type="pres">
      <dgm:prSet presAssocID="{AC747CBE-D962-4253-919C-916C7FF40A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1FFE716-32F6-4D12-996D-5E78148F9CAC}" type="pres">
      <dgm:prSet presAssocID="{016E7B93-6C0D-45A4-9E3E-13FEFF526852}" presName="compNode" presStyleCnt="0"/>
      <dgm:spPr/>
    </dgm:pt>
    <dgm:pt modelId="{4BAFA6C1-B47B-423E-93DD-BDFD4003798A}" type="pres">
      <dgm:prSet presAssocID="{016E7B93-6C0D-45A4-9E3E-13FEFF52685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67574-AEF2-4307-961A-BC425D8E5057}" type="pres">
      <dgm:prSet presAssocID="{016E7B93-6C0D-45A4-9E3E-13FEFF526852}" presName="invisiNode" presStyleLbl="node1" presStyleIdx="2" presStyleCnt="3"/>
      <dgm:spPr/>
    </dgm:pt>
    <dgm:pt modelId="{453B4CFD-83D2-4AED-8F41-403740E20D2B}" type="pres">
      <dgm:prSet presAssocID="{016E7B93-6C0D-45A4-9E3E-13FEFF526852}" presName="imagNode" presStyleLbl="fgImgPlace1" presStyleIdx="2" presStyleCnt="3" custScaleY="109158" custLinFactNeighborX="4255" custLinFactNeighborY="-5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</dgm:ptLst>
  <dgm:cxnLst>
    <dgm:cxn modelId="{D57A950A-5FF6-47F6-96C7-B1F871757CDA}" type="presOf" srcId="{AC747CBE-D962-4253-919C-916C7FF40A54}" destId="{AC1BC55A-1257-4B96-8C4B-C387F1935E70}" srcOrd="0" destOrd="0" presId="urn:microsoft.com/office/officeart/2005/8/layout/pList2"/>
    <dgm:cxn modelId="{AADBB555-3C27-47BF-BEE1-D8F27BDE21C1}" srcId="{767E1827-9559-4228-B6D7-0BC4EC942E49}" destId="{121E04C8-4C55-421B-B698-D943ED81A5E9}" srcOrd="1" destOrd="0" parTransId="{A336F8CB-3C43-4D87-AA51-D23DCCB5B46F}" sibTransId="{AC747CBE-D962-4253-919C-916C7FF40A54}"/>
    <dgm:cxn modelId="{7B879F89-311F-4794-A23F-AEFD6DD12EB3}" type="presOf" srcId="{016E7B93-6C0D-45A4-9E3E-13FEFF526852}" destId="{4BAFA6C1-B47B-423E-93DD-BDFD4003798A}" srcOrd="0" destOrd="0" presId="urn:microsoft.com/office/officeart/2005/8/layout/pList2"/>
    <dgm:cxn modelId="{7DAF8E33-20B7-4C37-BAA4-3A7179A1A8A1}" srcId="{767E1827-9559-4228-B6D7-0BC4EC942E49}" destId="{016E7B93-6C0D-45A4-9E3E-13FEFF526852}" srcOrd="2" destOrd="0" parTransId="{7DD80736-3DA6-4219-8A0D-BEE042052FE5}" sibTransId="{93821BFA-6A01-4E11-8F61-A95462E6991A}"/>
    <dgm:cxn modelId="{B85F50F6-20EE-4007-ABD3-07B676DDE9B7}" type="presOf" srcId="{121E04C8-4C55-421B-B698-D943ED81A5E9}" destId="{1DEDB1C7-980E-4274-A704-DAD8543CEE86}" srcOrd="0" destOrd="0" presId="urn:microsoft.com/office/officeart/2005/8/layout/pList2"/>
    <dgm:cxn modelId="{CF74782B-D304-4271-B670-C361CD006781}" type="presOf" srcId="{A842FC63-EE02-48FC-A8FD-E0B5302B255C}" destId="{82C69DF3-4B9E-41B0-8CEE-6019984AADF9}" srcOrd="0" destOrd="0" presId="urn:microsoft.com/office/officeart/2005/8/layout/pList2"/>
    <dgm:cxn modelId="{E4F14F13-3115-4828-9D1B-FED64F1861BA}" type="presOf" srcId="{11AA38A0-FBA7-42ED-90D5-AC9864434782}" destId="{A14F4437-338B-45BE-963C-BC8E4763E8F9}" srcOrd="0" destOrd="0" presId="urn:microsoft.com/office/officeart/2005/8/layout/pList2"/>
    <dgm:cxn modelId="{DE1BAF9F-6DD5-4225-8411-3CEBCD828BE5}" type="presOf" srcId="{767E1827-9559-4228-B6D7-0BC4EC942E49}" destId="{64BF5147-1157-42CF-805E-606F60CD4ADA}" srcOrd="0" destOrd="0" presId="urn:microsoft.com/office/officeart/2005/8/layout/pList2"/>
    <dgm:cxn modelId="{D2626DD3-7B56-4B9D-8F48-06FCF09E2EF1}" srcId="{767E1827-9559-4228-B6D7-0BC4EC942E49}" destId="{11AA38A0-FBA7-42ED-90D5-AC9864434782}" srcOrd="0" destOrd="0" parTransId="{80DE297D-7C70-4373-96DC-67EA13ABF80F}" sibTransId="{A842FC63-EE02-48FC-A8FD-E0B5302B255C}"/>
    <dgm:cxn modelId="{6C9E4DEA-6D94-46B4-9A7F-8C5E3ACC1D7C}" type="presParOf" srcId="{64BF5147-1157-42CF-805E-606F60CD4ADA}" destId="{31B7AD19-6D5A-4D8A-BAA9-58424E33C024}" srcOrd="0" destOrd="0" presId="urn:microsoft.com/office/officeart/2005/8/layout/pList2"/>
    <dgm:cxn modelId="{7E7DABF2-15F5-42C6-8A90-37C5578D0349}" type="presParOf" srcId="{64BF5147-1157-42CF-805E-606F60CD4ADA}" destId="{8B528268-8D7A-4D4E-A7C7-5263324AD940}" srcOrd="1" destOrd="0" presId="urn:microsoft.com/office/officeart/2005/8/layout/pList2"/>
    <dgm:cxn modelId="{7597B59E-28A5-4B17-8ED7-265783DD008F}" type="presParOf" srcId="{8B528268-8D7A-4D4E-A7C7-5263324AD940}" destId="{4D5FCFE4-33F0-463B-9247-44F0188AF354}" srcOrd="0" destOrd="0" presId="urn:microsoft.com/office/officeart/2005/8/layout/pList2"/>
    <dgm:cxn modelId="{1930670A-E39E-47C7-B148-6E710E175443}" type="presParOf" srcId="{4D5FCFE4-33F0-463B-9247-44F0188AF354}" destId="{A14F4437-338B-45BE-963C-BC8E4763E8F9}" srcOrd="0" destOrd="0" presId="urn:microsoft.com/office/officeart/2005/8/layout/pList2"/>
    <dgm:cxn modelId="{D244BBCE-49F2-4053-AE68-F3B1F1F265CE}" type="presParOf" srcId="{4D5FCFE4-33F0-463B-9247-44F0188AF354}" destId="{D3F8827C-2457-4304-8EF0-BC3E1FE44F30}" srcOrd="1" destOrd="0" presId="urn:microsoft.com/office/officeart/2005/8/layout/pList2"/>
    <dgm:cxn modelId="{40C5BD91-D917-4503-BAF1-0457AFF32840}" type="presParOf" srcId="{4D5FCFE4-33F0-463B-9247-44F0188AF354}" destId="{490D4775-DD6F-43E8-AD1F-5536FBBB788D}" srcOrd="2" destOrd="0" presId="urn:microsoft.com/office/officeart/2005/8/layout/pList2"/>
    <dgm:cxn modelId="{20A65818-712A-4935-9119-FEFE57DF12CD}" type="presParOf" srcId="{8B528268-8D7A-4D4E-A7C7-5263324AD940}" destId="{82C69DF3-4B9E-41B0-8CEE-6019984AADF9}" srcOrd="1" destOrd="0" presId="urn:microsoft.com/office/officeart/2005/8/layout/pList2"/>
    <dgm:cxn modelId="{830C1D39-3B7D-42B3-B7C9-23A45AB343F1}" type="presParOf" srcId="{8B528268-8D7A-4D4E-A7C7-5263324AD940}" destId="{02F10F2E-2DC3-410D-8415-F6CB2A08A3B6}" srcOrd="2" destOrd="0" presId="urn:microsoft.com/office/officeart/2005/8/layout/pList2"/>
    <dgm:cxn modelId="{5C5EEEF8-A978-4B0D-B250-2047DB18BBA3}" type="presParOf" srcId="{02F10F2E-2DC3-410D-8415-F6CB2A08A3B6}" destId="{1DEDB1C7-980E-4274-A704-DAD8543CEE86}" srcOrd="0" destOrd="0" presId="urn:microsoft.com/office/officeart/2005/8/layout/pList2"/>
    <dgm:cxn modelId="{FDED8743-A48D-4265-BD82-288C8E011767}" type="presParOf" srcId="{02F10F2E-2DC3-410D-8415-F6CB2A08A3B6}" destId="{D49988E4-20DA-447C-8DBD-C11BC5489CD7}" srcOrd="1" destOrd="0" presId="urn:microsoft.com/office/officeart/2005/8/layout/pList2"/>
    <dgm:cxn modelId="{150C20AD-03B0-4641-BC35-ADBC427AC366}" type="presParOf" srcId="{02F10F2E-2DC3-410D-8415-F6CB2A08A3B6}" destId="{E60B95F9-C612-48C9-9487-A247FD41576B}" srcOrd="2" destOrd="0" presId="urn:microsoft.com/office/officeart/2005/8/layout/pList2"/>
    <dgm:cxn modelId="{4365E7BF-82B3-422A-A3C3-B7F59E603BC6}" type="presParOf" srcId="{8B528268-8D7A-4D4E-A7C7-5263324AD940}" destId="{AC1BC55A-1257-4B96-8C4B-C387F1935E70}" srcOrd="3" destOrd="0" presId="urn:microsoft.com/office/officeart/2005/8/layout/pList2"/>
    <dgm:cxn modelId="{8AD20977-67CB-4E0D-AB13-CF6E2C78DACD}" type="presParOf" srcId="{8B528268-8D7A-4D4E-A7C7-5263324AD940}" destId="{61FFE716-32F6-4D12-996D-5E78148F9CAC}" srcOrd="4" destOrd="0" presId="urn:microsoft.com/office/officeart/2005/8/layout/pList2"/>
    <dgm:cxn modelId="{4847D06C-086C-49A2-AB51-1EFE4C6619EB}" type="presParOf" srcId="{61FFE716-32F6-4D12-996D-5E78148F9CAC}" destId="{4BAFA6C1-B47B-423E-93DD-BDFD4003798A}" srcOrd="0" destOrd="0" presId="urn:microsoft.com/office/officeart/2005/8/layout/pList2"/>
    <dgm:cxn modelId="{A5CBC139-9750-475B-9B29-B898CA3317BE}" type="presParOf" srcId="{61FFE716-32F6-4D12-996D-5E78148F9CAC}" destId="{CC367574-AEF2-4307-961A-BC425D8E5057}" srcOrd="1" destOrd="0" presId="urn:microsoft.com/office/officeart/2005/8/layout/pList2"/>
    <dgm:cxn modelId="{EA86622C-A7EC-4E9A-A34D-F1B8D8534480}" type="presParOf" srcId="{61FFE716-32F6-4D12-996D-5E78148F9CAC}" destId="{453B4CFD-83D2-4AED-8F41-403740E20D2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D9BEDF-8499-4B4C-B992-B71EEDE04C98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29B22F27-2249-4A0A-90C9-696CBDC29B86}">
      <dgm:prSet phldrT="[Text]" custT="1"/>
      <dgm:spPr/>
      <dgm:t>
        <a:bodyPr/>
        <a:lstStyle/>
        <a:p>
          <a:pPr algn="ctr"/>
          <a:endParaRPr lang="en-US" sz="2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14BE93-BBB5-452B-9BF0-F20ABDC66F2E}" type="parTrans" cxnId="{371930FC-200F-4D9F-888A-DD3AB32379CD}">
      <dgm:prSet/>
      <dgm:spPr/>
      <dgm:t>
        <a:bodyPr/>
        <a:lstStyle/>
        <a:p>
          <a:endParaRPr lang="en-US"/>
        </a:p>
      </dgm:t>
    </dgm:pt>
    <dgm:pt modelId="{B053A615-5066-44CC-92EF-77D3C71F581A}" type="sibTrans" cxnId="{371930FC-200F-4D9F-888A-DD3AB32379CD}">
      <dgm:prSet/>
      <dgm:spPr/>
      <dgm:t>
        <a:bodyPr/>
        <a:lstStyle/>
        <a:p>
          <a:endParaRPr lang="en-US"/>
        </a:p>
      </dgm:t>
    </dgm:pt>
    <dgm:pt modelId="{A6917AC3-CFFD-4A72-95F3-0633CB90FFBB}">
      <dgm:prSet phldrT="[Text]" phldr="1"/>
      <dgm:spPr/>
      <dgm:t>
        <a:bodyPr/>
        <a:lstStyle/>
        <a:p>
          <a:endParaRPr lang="en-US" dirty="0"/>
        </a:p>
      </dgm:t>
    </dgm:pt>
    <dgm:pt modelId="{4A4F6223-F0B2-4ED4-A710-886FD61974BE}" type="parTrans" cxnId="{ABC8B185-66FA-4B3F-9BC2-2BDF25502FED}">
      <dgm:prSet/>
      <dgm:spPr/>
      <dgm:t>
        <a:bodyPr/>
        <a:lstStyle/>
        <a:p>
          <a:endParaRPr lang="en-US"/>
        </a:p>
      </dgm:t>
    </dgm:pt>
    <dgm:pt modelId="{AF607AF6-348C-4B26-AC2C-500600F75462}" type="sibTrans" cxnId="{ABC8B185-66FA-4B3F-9BC2-2BDF25502FED}">
      <dgm:prSet/>
      <dgm:spPr/>
      <dgm:t>
        <a:bodyPr/>
        <a:lstStyle/>
        <a:p>
          <a:endParaRPr lang="en-US"/>
        </a:p>
      </dgm:t>
    </dgm:pt>
    <dgm:pt modelId="{B9EB1FDA-F8F1-4CA0-83DE-2E4AEB68673F}">
      <dgm:prSet phldrT="[Text]" phldr="1"/>
      <dgm:spPr/>
      <dgm:t>
        <a:bodyPr/>
        <a:lstStyle/>
        <a:p>
          <a:endParaRPr lang="en-US" dirty="0"/>
        </a:p>
      </dgm:t>
    </dgm:pt>
    <dgm:pt modelId="{8EEF3F67-2417-44E0-93E6-45965A28A092}" type="parTrans" cxnId="{1C257E9F-A917-479F-ABD5-C44A3DD6C375}">
      <dgm:prSet/>
      <dgm:spPr/>
      <dgm:t>
        <a:bodyPr/>
        <a:lstStyle/>
        <a:p>
          <a:endParaRPr lang="en-US"/>
        </a:p>
      </dgm:t>
    </dgm:pt>
    <dgm:pt modelId="{45DFAF5C-09F4-479E-BD96-D1827ABA058C}" type="sibTrans" cxnId="{1C257E9F-A917-479F-ABD5-C44A3DD6C375}">
      <dgm:prSet/>
      <dgm:spPr/>
      <dgm:t>
        <a:bodyPr/>
        <a:lstStyle/>
        <a:p>
          <a:endParaRPr lang="en-US"/>
        </a:p>
      </dgm:t>
    </dgm:pt>
    <dgm:pt modelId="{F1F006C9-82CA-4E57-917D-6CF9211A4A03}" type="pres">
      <dgm:prSet presAssocID="{32D9BEDF-8499-4B4C-B992-B71EEDE04C98}" presName="diagram" presStyleCnt="0">
        <dgm:presLayoutVars>
          <dgm:dir/>
          <dgm:animLvl val="lvl"/>
          <dgm:resizeHandles val="exact"/>
        </dgm:presLayoutVars>
      </dgm:prSet>
      <dgm:spPr/>
    </dgm:pt>
    <dgm:pt modelId="{44159690-4467-4074-B976-B62451B6770E}" type="pres">
      <dgm:prSet presAssocID="{29B22F27-2249-4A0A-90C9-696CBDC29B86}" presName="compNode" presStyleCnt="0"/>
      <dgm:spPr/>
    </dgm:pt>
    <dgm:pt modelId="{4ED80C92-48E4-4AA1-93E9-0AEE761EB6F5}" type="pres">
      <dgm:prSet presAssocID="{29B22F27-2249-4A0A-90C9-696CBDC29B86}" presName="childRect" presStyleLbl="bgAcc1" presStyleIdx="0" presStyleCnt="3" custScaleY="49517" custLinFactNeighborX="-1285" custLinFactNeighborY="-78587">
        <dgm:presLayoutVars>
          <dgm:bulletEnabled val="1"/>
        </dgm:presLayoutVars>
      </dgm:prSet>
      <dgm:spPr/>
    </dgm:pt>
    <dgm:pt modelId="{BEF97188-2243-4E25-9A26-2D4631712257}" type="pres">
      <dgm:prSet presAssocID="{29B22F27-2249-4A0A-90C9-696CBDC29B8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426E6-3354-48AB-AF67-82606EC89B6D}" type="pres">
      <dgm:prSet presAssocID="{29B22F27-2249-4A0A-90C9-696CBDC29B86}" presName="parentRect" presStyleLbl="alignNode1" presStyleIdx="0" presStyleCnt="3" custScaleY="259296" custLinFactNeighborX="479" custLinFactNeighborY="-53859"/>
      <dgm:spPr/>
      <dgm:t>
        <a:bodyPr/>
        <a:lstStyle/>
        <a:p>
          <a:endParaRPr lang="en-US"/>
        </a:p>
      </dgm:t>
    </dgm:pt>
    <dgm:pt modelId="{2B33CB3F-D73D-4C7D-8C8A-73672EA5E0D4}" type="pres">
      <dgm:prSet presAssocID="{29B22F27-2249-4A0A-90C9-696CBDC29B86}" presName="adorn" presStyleLbl="fgAccFollowNode1" presStyleIdx="0" presStyleCnt="3" custLinFactY="-100000" custLinFactNeighborX="-22624" custLinFactNeighborY="-15963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BEAA65F-5CF4-46A8-A69C-3586CE0ABEC1}" type="pres">
      <dgm:prSet presAssocID="{B053A615-5066-44CC-92EF-77D3C71F581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B8C61ED-70E2-4305-8501-6C8367C785D7}" type="pres">
      <dgm:prSet presAssocID="{A6917AC3-CFFD-4A72-95F3-0633CB90FFBB}" presName="compNode" presStyleCnt="0"/>
      <dgm:spPr/>
    </dgm:pt>
    <dgm:pt modelId="{62C12AE5-786A-4992-AA65-2891205FCFDA}" type="pres">
      <dgm:prSet presAssocID="{A6917AC3-CFFD-4A72-95F3-0633CB90FFBB}" presName="childRect" presStyleLbl="bgAcc1" presStyleIdx="1" presStyleCnt="3" custScaleY="53588" custLinFactNeighborX="3415" custLinFactNeighborY="9826">
        <dgm:presLayoutVars>
          <dgm:bulletEnabled val="1"/>
        </dgm:presLayoutVars>
      </dgm:prSet>
      <dgm:spPr/>
    </dgm:pt>
    <dgm:pt modelId="{0E1709A7-071D-4408-8E96-A2DAE37350A4}" type="pres">
      <dgm:prSet presAssocID="{A6917AC3-CFFD-4A72-95F3-0633CB90FFB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3C6AFC-F631-4820-A65F-9B71113AFAE2}" type="pres">
      <dgm:prSet presAssocID="{A6917AC3-CFFD-4A72-95F3-0633CB90FFBB}" presName="parentRect" presStyleLbl="alignNode1" presStyleIdx="1" presStyleCnt="3" custScaleY="248117" custLinFactNeighborX="2205" custLinFactNeighborY="71658"/>
      <dgm:spPr/>
      <dgm:t>
        <a:bodyPr/>
        <a:lstStyle/>
        <a:p>
          <a:endParaRPr lang="en-US"/>
        </a:p>
      </dgm:t>
    </dgm:pt>
    <dgm:pt modelId="{BEFE52AA-DF4D-409D-B2D6-11AEDF3B27AF}" type="pres">
      <dgm:prSet presAssocID="{A6917AC3-CFFD-4A72-95F3-0633CB90FFBB}" presName="adorn" presStyleLbl="fgAccFollowNode1" presStyleIdx="1" presStyleCnt="3" custLinFactY="-58122" custLinFactNeighborX="-10473" custLinFactNeighborY="-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4AD399B7-1F54-4197-B42E-1D9C8B0B4CCA}" type="pres">
      <dgm:prSet presAssocID="{AF607AF6-348C-4B26-AC2C-500600F754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776A4C-32C9-4FBE-9669-A8598309EDB7}" type="pres">
      <dgm:prSet presAssocID="{B9EB1FDA-F8F1-4CA0-83DE-2E4AEB68673F}" presName="compNode" presStyleCnt="0"/>
      <dgm:spPr/>
    </dgm:pt>
    <dgm:pt modelId="{039597AF-A0FE-4FE1-91FF-4921535C2790}" type="pres">
      <dgm:prSet presAssocID="{B9EB1FDA-F8F1-4CA0-83DE-2E4AEB68673F}" presName="childRect" presStyleLbl="bgAcc1" presStyleIdx="2" presStyleCnt="3" custLinFactNeighborX="1285" custLinFactNeighborY="-76292">
        <dgm:presLayoutVars>
          <dgm:bulletEnabled val="1"/>
        </dgm:presLayoutVars>
      </dgm:prSet>
      <dgm:spPr/>
    </dgm:pt>
    <dgm:pt modelId="{E4000F08-8D80-4A46-90C4-4DBA100F8E0D}" type="pres">
      <dgm:prSet presAssocID="{B9EB1FDA-F8F1-4CA0-83DE-2E4AEB68673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2B930-1DC3-4C53-8FE9-6AA8E6FE25DB}" type="pres">
      <dgm:prSet presAssocID="{B9EB1FDA-F8F1-4CA0-83DE-2E4AEB68673F}" presName="parentRect" presStyleLbl="alignNode1" presStyleIdx="2" presStyleCnt="3" custScaleY="284454" custLinFactNeighborX="1285" custLinFactNeighborY="-64107"/>
      <dgm:spPr/>
      <dgm:t>
        <a:bodyPr/>
        <a:lstStyle/>
        <a:p>
          <a:endParaRPr lang="en-US"/>
        </a:p>
      </dgm:t>
    </dgm:pt>
    <dgm:pt modelId="{4BAA6113-0BB3-4C8A-9317-04F0305C1DB7}" type="pres">
      <dgm:prSet presAssocID="{B9EB1FDA-F8F1-4CA0-83DE-2E4AEB68673F}" presName="adorn" presStyleLbl="fgAccFollowNode1" presStyleIdx="2" presStyleCnt="3" custScaleX="104367" custLinFactY="-100000" custLinFactNeighborX="-15583" custLinFactNeighborY="-17657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en-US"/>
        </a:p>
      </dgm:t>
    </dgm:pt>
  </dgm:ptLst>
  <dgm:cxnLst>
    <dgm:cxn modelId="{C15BB9D9-69FB-4647-BE2B-BD8796BA4062}" type="presOf" srcId="{AF607AF6-348C-4B26-AC2C-500600F75462}" destId="{4AD399B7-1F54-4197-B42E-1D9C8B0B4CCA}" srcOrd="0" destOrd="0" presId="urn:microsoft.com/office/officeart/2005/8/layout/bList2"/>
    <dgm:cxn modelId="{5ED262EF-B2D3-4843-8421-DEAEA97608F7}" type="presOf" srcId="{B9EB1FDA-F8F1-4CA0-83DE-2E4AEB68673F}" destId="{C122B930-1DC3-4C53-8FE9-6AA8E6FE25DB}" srcOrd="1" destOrd="0" presId="urn:microsoft.com/office/officeart/2005/8/layout/bList2"/>
    <dgm:cxn modelId="{614FD5F3-234D-4755-AAA9-7A6D2C50B23E}" type="presOf" srcId="{B9EB1FDA-F8F1-4CA0-83DE-2E4AEB68673F}" destId="{E4000F08-8D80-4A46-90C4-4DBA100F8E0D}" srcOrd="0" destOrd="0" presId="urn:microsoft.com/office/officeart/2005/8/layout/bList2"/>
    <dgm:cxn modelId="{B94BC950-3C1B-4158-BE05-D64127457339}" type="presOf" srcId="{B053A615-5066-44CC-92EF-77D3C71F581A}" destId="{0BEAA65F-5CF4-46A8-A69C-3586CE0ABEC1}" srcOrd="0" destOrd="0" presId="urn:microsoft.com/office/officeart/2005/8/layout/bList2"/>
    <dgm:cxn modelId="{1C257E9F-A917-479F-ABD5-C44A3DD6C375}" srcId="{32D9BEDF-8499-4B4C-B992-B71EEDE04C98}" destId="{B9EB1FDA-F8F1-4CA0-83DE-2E4AEB68673F}" srcOrd="2" destOrd="0" parTransId="{8EEF3F67-2417-44E0-93E6-45965A28A092}" sibTransId="{45DFAF5C-09F4-479E-BD96-D1827ABA058C}"/>
    <dgm:cxn modelId="{EA8BC322-614C-4B2D-92DC-99E5F1042F4F}" type="presOf" srcId="{29B22F27-2249-4A0A-90C9-696CBDC29B86}" destId="{BEF97188-2243-4E25-9A26-2D4631712257}" srcOrd="0" destOrd="0" presId="urn:microsoft.com/office/officeart/2005/8/layout/bList2"/>
    <dgm:cxn modelId="{882BF14B-C348-47B8-AE32-FDC3111F3EF5}" type="presOf" srcId="{A6917AC3-CFFD-4A72-95F3-0633CB90FFBB}" destId="{443C6AFC-F631-4820-A65F-9B71113AFAE2}" srcOrd="1" destOrd="0" presId="urn:microsoft.com/office/officeart/2005/8/layout/bList2"/>
    <dgm:cxn modelId="{043ABA62-131F-40DC-B54E-758E7896E678}" type="presOf" srcId="{32D9BEDF-8499-4B4C-B992-B71EEDE04C98}" destId="{F1F006C9-82CA-4E57-917D-6CF9211A4A03}" srcOrd="0" destOrd="0" presId="urn:microsoft.com/office/officeart/2005/8/layout/bList2"/>
    <dgm:cxn modelId="{ABC8B185-66FA-4B3F-9BC2-2BDF25502FED}" srcId="{32D9BEDF-8499-4B4C-B992-B71EEDE04C98}" destId="{A6917AC3-CFFD-4A72-95F3-0633CB90FFBB}" srcOrd="1" destOrd="0" parTransId="{4A4F6223-F0B2-4ED4-A710-886FD61974BE}" sibTransId="{AF607AF6-348C-4B26-AC2C-500600F75462}"/>
    <dgm:cxn modelId="{371930FC-200F-4D9F-888A-DD3AB32379CD}" srcId="{32D9BEDF-8499-4B4C-B992-B71EEDE04C98}" destId="{29B22F27-2249-4A0A-90C9-696CBDC29B86}" srcOrd="0" destOrd="0" parTransId="{4F14BE93-BBB5-452B-9BF0-F20ABDC66F2E}" sibTransId="{B053A615-5066-44CC-92EF-77D3C71F581A}"/>
    <dgm:cxn modelId="{35CC1CAC-4C52-4816-87EB-5AB29230FA14}" type="presOf" srcId="{A6917AC3-CFFD-4A72-95F3-0633CB90FFBB}" destId="{0E1709A7-071D-4408-8E96-A2DAE37350A4}" srcOrd="0" destOrd="0" presId="urn:microsoft.com/office/officeart/2005/8/layout/bList2"/>
    <dgm:cxn modelId="{A66C0AE3-BF9F-44E5-8CC9-451762D5B901}" type="presOf" srcId="{29B22F27-2249-4A0A-90C9-696CBDC29B86}" destId="{9C5426E6-3354-48AB-AF67-82606EC89B6D}" srcOrd="1" destOrd="0" presId="urn:microsoft.com/office/officeart/2005/8/layout/bList2"/>
    <dgm:cxn modelId="{AB950A15-DBDD-44D2-88E1-2E0A4E6E0781}" type="presParOf" srcId="{F1F006C9-82CA-4E57-917D-6CF9211A4A03}" destId="{44159690-4467-4074-B976-B62451B6770E}" srcOrd="0" destOrd="0" presId="urn:microsoft.com/office/officeart/2005/8/layout/bList2"/>
    <dgm:cxn modelId="{B5DC486F-2794-4101-AE6A-CA26B49EB66C}" type="presParOf" srcId="{44159690-4467-4074-B976-B62451B6770E}" destId="{4ED80C92-48E4-4AA1-93E9-0AEE761EB6F5}" srcOrd="0" destOrd="0" presId="urn:microsoft.com/office/officeart/2005/8/layout/bList2"/>
    <dgm:cxn modelId="{BB72F8BB-FF75-461C-B52A-72E35F1E3F7B}" type="presParOf" srcId="{44159690-4467-4074-B976-B62451B6770E}" destId="{BEF97188-2243-4E25-9A26-2D4631712257}" srcOrd="1" destOrd="0" presId="urn:microsoft.com/office/officeart/2005/8/layout/bList2"/>
    <dgm:cxn modelId="{773F188A-B5FB-4285-9919-E581CA6E0CA0}" type="presParOf" srcId="{44159690-4467-4074-B976-B62451B6770E}" destId="{9C5426E6-3354-48AB-AF67-82606EC89B6D}" srcOrd="2" destOrd="0" presId="urn:microsoft.com/office/officeart/2005/8/layout/bList2"/>
    <dgm:cxn modelId="{D66B172E-286C-4B24-81F5-A9748EEEB486}" type="presParOf" srcId="{44159690-4467-4074-B976-B62451B6770E}" destId="{2B33CB3F-D73D-4C7D-8C8A-73672EA5E0D4}" srcOrd="3" destOrd="0" presId="urn:microsoft.com/office/officeart/2005/8/layout/bList2"/>
    <dgm:cxn modelId="{81553AB0-4630-4816-A4C4-0C7A7DF45C64}" type="presParOf" srcId="{F1F006C9-82CA-4E57-917D-6CF9211A4A03}" destId="{0BEAA65F-5CF4-46A8-A69C-3586CE0ABEC1}" srcOrd="1" destOrd="0" presId="urn:microsoft.com/office/officeart/2005/8/layout/bList2"/>
    <dgm:cxn modelId="{A5A9CB64-658F-43F9-B1B5-B1BF7DA4F6B8}" type="presParOf" srcId="{F1F006C9-82CA-4E57-917D-6CF9211A4A03}" destId="{6B8C61ED-70E2-4305-8501-6C8367C785D7}" srcOrd="2" destOrd="0" presId="urn:microsoft.com/office/officeart/2005/8/layout/bList2"/>
    <dgm:cxn modelId="{61CBE527-29C7-43B7-AD6B-DFAA35B19FD2}" type="presParOf" srcId="{6B8C61ED-70E2-4305-8501-6C8367C785D7}" destId="{62C12AE5-786A-4992-AA65-2891205FCFDA}" srcOrd="0" destOrd="0" presId="urn:microsoft.com/office/officeart/2005/8/layout/bList2"/>
    <dgm:cxn modelId="{BEF384D1-3A3A-472E-B31E-342A5EFAF48D}" type="presParOf" srcId="{6B8C61ED-70E2-4305-8501-6C8367C785D7}" destId="{0E1709A7-071D-4408-8E96-A2DAE37350A4}" srcOrd="1" destOrd="0" presId="urn:microsoft.com/office/officeart/2005/8/layout/bList2"/>
    <dgm:cxn modelId="{93EC858D-F500-4E91-9832-B625A5E41A95}" type="presParOf" srcId="{6B8C61ED-70E2-4305-8501-6C8367C785D7}" destId="{443C6AFC-F631-4820-A65F-9B71113AFAE2}" srcOrd="2" destOrd="0" presId="urn:microsoft.com/office/officeart/2005/8/layout/bList2"/>
    <dgm:cxn modelId="{3D99E472-B8A6-47F9-84A1-CDB63F00B5A1}" type="presParOf" srcId="{6B8C61ED-70E2-4305-8501-6C8367C785D7}" destId="{BEFE52AA-DF4D-409D-B2D6-11AEDF3B27AF}" srcOrd="3" destOrd="0" presId="urn:microsoft.com/office/officeart/2005/8/layout/bList2"/>
    <dgm:cxn modelId="{10E70A33-8A0C-4CB7-99BD-D2580FCD22E1}" type="presParOf" srcId="{F1F006C9-82CA-4E57-917D-6CF9211A4A03}" destId="{4AD399B7-1F54-4197-B42E-1D9C8B0B4CCA}" srcOrd="3" destOrd="0" presId="urn:microsoft.com/office/officeart/2005/8/layout/bList2"/>
    <dgm:cxn modelId="{5B292D6E-7834-489F-AFE3-86F0164562E3}" type="presParOf" srcId="{F1F006C9-82CA-4E57-917D-6CF9211A4A03}" destId="{30776A4C-32C9-4FBE-9669-A8598309EDB7}" srcOrd="4" destOrd="0" presId="urn:microsoft.com/office/officeart/2005/8/layout/bList2"/>
    <dgm:cxn modelId="{8FA0BCE9-93D3-4C78-957E-340FF781D782}" type="presParOf" srcId="{30776A4C-32C9-4FBE-9669-A8598309EDB7}" destId="{039597AF-A0FE-4FE1-91FF-4921535C2790}" srcOrd="0" destOrd="0" presId="urn:microsoft.com/office/officeart/2005/8/layout/bList2"/>
    <dgm:cxn modelId="{5D3AA5AF-B372-4890-BA61-B57AE05C27F0}" type="presParOf" srcId="{30776A4C-32C9-4FBE-9669-A8598309EDB7}" destId="{E4000F08-8D80-4A46-90C4-4DBA100F8E0D}" srcOrd="1" destOrd="0" presId="urn:microsoft.com/office/officeart/2005/8/layout/bList2"/>
    <dgm:cxn modelId="{FFF21869-3C21-4E6F-885B-427112957A5E}" type="presParOf" srcId="{30776A4C-32C9-4FBE-9669-A8598309EDB7}" destId="{C122B930-1DC3-4C53-8FE9-6AA8E6FE25DB}" srcOrd="2" destOrd="0" presId="urn:microsoft.com/office/officeart/2005/8/layout/bList2"/>
    <dgm:cxn modelId="{43DE2C65-1909-4C68-868C-7151BFBBC28E}" type="presParOf" srcId="{30776A4C-32C9-4FBE-9669-A8598309EDB7}" destId="{4BAA6113-0BB3-4C8A-9317-04F0305C1DB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439273" y="588368"/>
          <a:ext cx="2942135" cy="3864581"/>
        </a:xfrm>
        <a:prstGeom prst="rect">
          <a:avLst/>
        </a:prstGeom>
        <a:solidFill>
          <a:srgbClr val="E47878">
            <a:alpha val="90000"/>
          </a:srgb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Helps to grow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personally and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professionally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10015" y="588368"/>
        <a:ext cx="2471394" cy="3864581"/>
      </dsp:txXfrm>
    </dsp:sp>
    <dsp:sp modelId="{FC7ED273-8CFD-43C2-9C05-44FADF3E0637}">
      <dsp:nvSpPr>
        <dsp:cNvPr id="0" name=""/>
        <dsp:cNvSpPr/>
      </dsp:nvSpPr>
      <dsp:spPr>
        <a:xfrm>
          <a:off x="247101" y="0"/>
          <a:ext cx="1375916" cy="1375916"/>
        </a:xfrm>
        <a:prstGeom prst="ellipse">
          <a:avLst/>
        </a:prstGeom>
        <a:solidFill>
          <a:srgbClr val="1D4571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</a:t>
          </a:r>
          <a:endParaRPr lang="en-US" sz="6500" kern="1200" dirty="0"/>
        </a:p>
      </dsp:txBody>
      <dsp:txXfrm>
        <a:off x="448599" y="201498"/>
        <a:ext cx="972920" cy="972920"/>
      </dsp:txXfrm>
    </dsp:sp>
    <dsp:sp modelId="{F660F4B9-35DB-4256-A868-A35C6DCCF6B2}">
      <dsp:nvSpPr>
        <dsp:cNvPr id="0" name=""/>
        <dsp:cNvSpPr/>
      </dsp:nvSpPr>
      <dsp:spPr>
        <a:xfrm>
          <a:off x="4586492" y="712290"/>
          <a:ext cx="2658780" cy="3728339"/>
        </a:xfrm>
        <a:prstGeom prst="rect">
          <a:avLst/>
        </a:prstGeom>
        <a:solidFill>
          <a:srgbClr val="E47878">
            <a:alpha val="90000"/>
          </a:srgb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Prominent model in different domains</a:t>
          </a:r>
          <a:endParaRPr lang="en-US" sz="25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11897" y="712290"/>
        <a:ext cx="2233376" cy="3728339"/>
      </dsp:txXfrm>
    </dsp:sp>
    <dsp:sp modelId="{FD776C1E-557E-4553-9447-49B69EEC7907}">
      <dsp:nvSpPr>
        <dsp:cNvPr id="0" name=""/>
        <dsp:cNvSpPr/>
      </dsp:nvSpPr>
      <dsp:spPr>
        <a:xfrm>
          <a:off x="4046723" y="284903"/>
          <a:ext cx="1375916" cy="1375916"/>
        </a:xfrm>
        <a:prstGeom prst="ellipse">
          <a:avLst/>
        </a:prstGeom>
        <a:solidFill>
          <a:srgbClr val="1D4571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2</a:t>
          </a:r>
          <a:endParaRPr lang="en-US" sz="6500" kern="1200" dirty="0"/>
        </a:p>
      </dsp:txBody>
      <dsp:txXfrm>
        <a:off x="4248221" y="486401"/>
        <a:ext cx="972920" cy="972920"/>
      </dsp:txXfrm>
    </dsp:sp>
    <dsp:sp modelId="{AD2806AC-6A03-4F05-9F4D-F72EA0E56FBF}">
      <dsp:nvSpPr>
        <dsp:cNvPr id="0" name=""/>
        <dsp:cNvSpPr/>
      </dsp:nvSpPr>
      <dsp:spPr>
        <a:xfrm>
          <a:off x="8688657" y="684772"/>
          <a:ext cx="2459067" cy="3729068"/>
        </a:xfrm>
        <a:prstGeom prst="rect">
          <a:avLst/>
        </a:prstGeom>
        <a:solidFill>
          <a:srgbClr val="E47878"/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Determine the relationships between personality and mental health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082107" y="684772"/>
        <a:ext cx="2065616" cy="3729068"/>
      </dsp:txXfrm>
    </dsp:sp>
    <dsp:sp modelId="{89E6DA6E-7A23-44BD-8A99-378091FF741D}">
      <dsp:nvSpPr>
        <dsp:cNvPr id="0" name=""/>
        <dsp:cNvSpPr/>
      </dsp:nvSpPr>
      <dsp:spPr>
        <a:xfrm>
          <a:off x="7912409" y="255610"/>
          <a:ext cx="1375916" cy="1375916"/>
        </a:xfrm>
        <a:prstGeom prst="ellipse">
          <a:avLst/>
        </a:prstGeom>
        <a:solidFill>
          <a:srgbClr val="1D4571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3</a:t>
          </a:r>
          <a:endParaRPr lang="en-US" sz="6500" kern="1200" dirty="0"/>
        </a:p>
      </dsp:txBody>
      <dsp:txXfrm>
        <a:off x="8113907" y="457108"/>
        <a:ext cx="972920" cy="972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7AD19-6D5A-4D8A-BAA9-58424E33C024}">
      <dsp:nvSpPr>
        <dsp:cNvPr id="0" name=""/>
        <dsp:cNvSpPr/>
      </dsp:nvSpPr>
      <dsp:spPr>
        <a:xfrm>
          <a:off x="0" y="0"/>
          <a:ext cx="9611360" cy="22652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4775-DD6F-43E8-AD1F-5536FBBB788D}">
      <dsp:nvSpPr>
        <dsp:cNvPr id="0" name=""/>
        <dsp:cNvSpPr/>
      </dsp:nvSpPr>
      <dsp:spPr>
        <a:xfrm>
          <a:off x="3448078" y="198331"/>
          <a:ext cx="2823337" cy="20195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000" b="-32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F4437-338B-45BE-963C-BC8E4763E8F9}">
      <dsp:nvSpPr>
        <dsp:cNvPr id="0" name=""/>
        <dsp:cNvSpPr/>
      </dsp:nvSpPr>
      <dsp:spPr>
        <a:xfrm rot="10800000">
          <a:off x="288340" y="2265217"/>
          <a:ext cx="2823337" cy="2768599"/>
        </a:xfrm>
        <a:prstGeom prst="round2SameRect">
          <a:avLst>
            <a:gd name="adj1" fmla="val 10500"/>
            <a:gd name="adj2" fmla="val 0"/>
          </a:avLst>
        </a:prstGeom>
        <a:solidFill>
          <a:srgbClr val="1D457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Berlin Sans FB" panose="020E0602020502020306" pitchFamily="34" charset="0"/>
              <a:cs typeface="Calibri" panose="020F0502020204030204" pitchFamily="34" charset="0"/>
            </a:rPr>
            <a:t>What is machine  learning</a:t>
          </a:r>
          <a:endParaRPr lang="en-US" sz="3000" kern="1200" dirty="0">
            <a:latin typeface="Berlin Sans FB" panose="020E0602020502020306" pitchFamily="34" charset="0"/>
            <a:cs typeface="Calibri" panose="020F0502020204030204" pitchFamily="34" charset="0"/>
          </a:endParaRPr>
        </a:p>
      </dsp:txBody>
      <dsp:txXfrm rot="10800000">
        <a:off x="373484" y="2265217"/>
        <a:ext cx="2653049" cy="2683455"/>
      </dsp:txXfrm>
    </dsp:sp>
    <dsp:sp modelId="{E60B95F9-C612-48C9-9487-A247FD41576B}">
      <dsp:nvSpPr>
        <dsp:cNvPr id="0" name=""/>
        <dsp:cNvSpPr/>
      </dsp:nvSpPr>
      <dsp:spPr>
        <a:xfrm>
          <a:off x="330408" y="164767"/>
          <a:ext cx="2823337" cy="19168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DB1C7-980E-4274-A704-DAD8543CEE86}">
      <dsp:nvSpPr>
        <dsp:cNvPr id="0" name=""/>
        <dsp:cNvSpPr/>
      </dsp:nvSpPr>
      <dsp:spPr>
        <a:xfrm rot="10800000">
          <a:off x="3394011" y="2265217"/>
          <a:ext cx="2823337" cy="2768599"/>
        </a:xfrm>
        <a:prstGeom prst="round2SameRect">
          <a:avLst>
            <a:gd name="adj1" fmla="val 10500"/>
            <a:gd name="adj2" fmla="val 0"/>
          </a:avLst>
        </a:prstGeom>
        <a:solidFill>
          <a:srgbClr val="1D457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>
            <a:latin typeface="Berlin Sans FB" panose="020E0602020502020306" pitchFamily="34" charset="0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Berlin Sans FB" panose="020E0602020502020306" pitchFamily="34" charset="0"/>
            </a:rPr>
            <a:t>What is text classification</a:t>
          </a:r>
          <a:endParaRPr lang="en-US" sz="3000" kern="1200" dirty="0">
            <a:latin typeface="Berlin Sans FB" panose="020E0602020502020306" pitchFamily="34" charset="0"/>
          </a:endParaRPr>
        </a:p>
      </dsp:txBody>
      <dsp:txXfrm rot="10800000">
        <a:off x="3479155" y="2265217"/>
        <a:ext cx="2653049" cy="2683455"/>
      </dsp:txXfrm>
    </dsp:sp>
    <dsp:sp modelId="{453B4CFD-83D2-4AED-8F41-403740E20D2B}">
      <dsp:nvSpPr>
        <dsp:cNvPr id="0" name=""/>
        <dsp:cNvSpPr/>
      </dsp:nvSpPr>
      <dsp:spPr>
        <a:xfrm>
          <a:off x="6619815" y="216529"/>
          <a:ext cx="2823337" cy="18132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FA6C1-B47B-423E-93DD-BDFD4003798A}">
      <dsp:nvSpPr>
        <dsp:cNvPr id="0" name=""/>
        <dsp:cNvSpPr/>
      </dsp:nvSpPr>
      <dsp:spPr>
        <a:xfrm rot="10800000">
          <a:off x="6499682" y="2265217"/>
          <a:ext cx="2823337" cy="2768599"/>
        </a:xfrm>
        <a:prstGeom prst="round2SameRect">
          <a:avLst>
            <a:gd name="adj1" fmla="val 10500"/>
            <a:gd name="adj2" fmla="val 0"/>
          </a:avLst>
        </a:prstGeom>
        <a:solidFill>
          <a:srgbClr val="1D457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 smtClean="0">
            <a:latin typeface="Berlin Sans FB" panose="020E0602020502020306" pitchFamily="34" charset="0"/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Berlin Sans FB" panose="020E0602020502020306" pitchFamily="34" charset="0"/>
            </a:rPr>
            <a:t>Problem statement</a:t>
          </a:r>
          <a:endParaRPr lang="en-US" sz="3000" kern="1200" dirty="0">
            <a:latin typeface="Berlin Sans FB" panose="020E0602020502020306" pitchFamily="34" charset="0"/>
          </a:endParaRPr>
        </a:p>
      </dsp:txBody>
      <dsp:txXfrm rot="10800000">
        <a:off x="6584826" y="2265217"/>
        <a:ext cx="2653049" cy="268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80C92-48E4-4AA1-93E9-0AEE761EB6F5}">
      <dsp:nvSpPr>
        <dsp:cNvPr id="0" name=""/>
        <dsp:cNvSpPr/>
      </dsp:nvSpPr>
      <dsp:spPr>
        <a:xfrm>
          <a:off x="0" y="0"/>
          <a:ext cx="2850313" cy="105357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426E6-3354-48AB-AF67-82606EC89B6D}">
      <dsp:nvSpPr>
        <dsp:cNvPr id="0" name=""/>
        <dsp:cNvSpPr/>
      </dsp:nvSpPr>
      <dsp:spPr>
        <a:xfrm>
          <a:off x="24475" y="1231079"/>
          <a:ext cx="2850313" cy="2372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75" y="1231079"/>
        <a:ext cx="2007262" cy="2372325"/>
      </dsp:txXfrm>
    </dsp:sp>
    <dsp:sp modelId="{2B33CB3F-D73D-4C7D-8C8A-73672EA5E0D4}">
      <dsp:nvSpPr>
        <dsp:cNvPr id="0" name=""/>
        <dsp:cNvSpPr/>
      </dsp:nvSpPr>
      <dsp:spPr>
        <a:xfrm>
          <a:off x="1873016" y="7710"/>
          <a:ext cx="997609" cy="99760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12AE5-786A-4992-AA65-2891205FCFDA}">
      <dsp:nvSpPr>
        <dsp:cNvPr id="0" name=""/>
        <dsp:cNvSpPr/>
      </dsp:nvSpPr>
      <dsp:spPr>
        <a:xfrm>
          <a:off x="3440815" y="1074895"/>
          <a:ext cx="2850313" cy="1140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6AFC-F631-4820-A65F-9B71113AFAE2}">
      <dsp:nvSpPr>
        <dsp:cNvPr id="0" name=""/>
        <dsp:cNvSpPr/>
      </dsp:nvSpPr>
      <dsp:spPr>
        <a:xfrm>
          <a:off x="3406326" y="2477810"/>
          <a:ext cx="2850313" cy="2270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3406326" y="2477810"/>
        <a:ext cx="2007262" cy="2270048"/>
      </dsp:txXfrm>
    </dsp:sp>
    <dsp:sp modelId="{BEFE52AA-DF4D-409D-B2D6-11AEDF3B27AF}">
      <dsp:nvSpPr>
        <dsp:cNvPr id="0" name=""/>
        <dsp:cNvSpPr/>
      </dsp:nvSpPr>
      <dsp:spPr>
        <a:xfrm>
          <a:off x="5326890" y="1067657"/>
          <a:ext cx="997609" cy="99760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597AF-A0FE-4FE1-91FF-4921535C2790}">
      <dsp:nvSpPr>
        <dsp:cNvPr id="0" name=""/>
        <dsp:cNvSpPr/>
      </dsp:nvSpPr>
      <dsp:spPr>
        <a:xfrm>
          <a:off x="6712758" y="0"/>
          <a:ext cx="2850313" cy="21276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2B930-1DC3-4C53-8FE9-6AA8E6FE25DB}">
      <dsp:nvSpPr>
        <dsp:cNvPr id="0" name=""/>
        <dsp:cNvSpPr/>
      </dsp:nvSpPr>
      <dsp:spPr>
        <a:xfrm>
          <a:off x="6712758" y="1233220"/>
          <a:ext cx="2850313" cy="2602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600" kern="1200" dirty="0"/>
        </a:p>
      </dsp:txBody>
      <dsp:txXfrm>
        <a:off x="6712758" y="1233220"/>
        <a:ext cx="2007262" cy="2602499"/>
      </dsp:txXfrm>
    </dsp:sp>
    <dsp:sp modelId="{4BAA6113-0BB3-4C8A-9317-04F0305C1DB7}">
      <dsp:nvSpPr>
        <dsp:cNvPr id="0" name=""/>
        <dsp:cNvSpPr/>
      </dsp:nvSpPr>
      <dsp:spPr>
        <a:xfrm>
          <a:off x="8586784" y="49733"/>
          <a:ext cx="1041175" cy="9976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4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AC06A-4905-4B1A-83C1-3B011A8CF0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03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3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AC06A-4905-4B1A-83C1-3B011A8CF0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45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84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9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5/16/2023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89964" y="0"/>
            <a:ext cx="5902036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88;p1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5" r="18095"/>
          <a:stretch>
            <a:fillRect/>
          </a:stretch>
        </p:blipFill>
        <p:spPr bwMode="auto">
          <a:xfrm>
            <a:off x="6289964" y="0"/>
            <a:ext cx="59020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4541520"/>
            <a:ext cx="6289964" cy="23164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4960" y="0"/>
            <a:ext cx="180848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543560"/>
            <a:ext cx="9532190" cy="577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Machine Learning Approach to Human Emotions and Personality Type Prediction From Social Media Posts Using Sentence Transformers.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399" y="1105523"/>
            <a:ext cx="93797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To Predict 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Personality Type 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 Using </a:t>
            </a:r>
          </a:p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Sentence Transformer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4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3232"/>
            <a:ext cx="12192000" cy="117856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280" y="365760"/>
            <a:ext cx="12009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Study: Classical Algorithms for Text Classifications</a:t>
            </a:r>
            <a:endParaRPr lang="en-US" sz="35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5691"/>
              </p:ext>
            </p:extLst>
          </p:nvPr>
        </p:nvGraphicFramePr>
        <p:xfrm>
          <a:off x="640080" y="1544321"/>
          <a:ext cx="11104880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520">
                  <a:extLst>
                    <a:ext uri="{9D8B030D-6E8A-4147-A177-3AD203B41FA5}">
                      <a16:colId xmlns:a16="http://schemas.microsoft.com/office/drawing/2014/main" val="3101595134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1478300371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885981117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792268275"/>
                    </a:ext>
                  </a:extLst>
                </a:gridCol>
              </a:tblGrid>
              <a:tr h="137151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  <a:endParaRPr lang="en-US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 Vector Machine</a:t>
                      </a:r>
                      <a:endParaRPr lang="en-US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Tree</a:t>
                      </a:r>
                      <a:endParaRPr lang="en-US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  <a:endParaRPr lang="en-US" sz="25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72664"/>
                  </a:ext>
                </a:extLst>
              </a:tr>
              <a:tr h="18898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supervised model and</a:t>
                      </a:r>
                      <a:r>
                        <a:rPr lang="en-US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 analytic approach based on the concept of probability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Supervised linear model used</a:t>
                      </a:r>
                      <a:r>
                        <a:rPr lang="en-US" sz="2000" b="1" baseline="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solve classification and regression issues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hierarchical decision support model that employs a tree-like description of decisions and potential outcomes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Multiple decision trees are used in Random Forest, an ensemble learning technique, to create predictions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11001"/>
                  </a:ext>
                </a:extLst>
              </a:tr>
              <a:tr h="18728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 when the dependent variable (target) is categorical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is to establish decision boundaries that provide the largest possible divergence between the two groups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handle both category and numerical information and are simple to understand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can manage large amounts of data, minimize overfitting, and provide reliable predictions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4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8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600"/>
            <a:ext cx="12192000" cy="114808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0680" y="360169"/>
            <a:ext cx="11470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Study: </a:t>
            </a:r>
            <a:endParaRPr lang="en-US" sz="35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65250"/>
              </p:ext>
            </p:extLst>
          </p:nvPr>
        </p:nvGraphicFramePr>
        <p:xfrm>
          <a:off x="3322320" y="1727200"/>
          <a:ext cx="78435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760">
                  <a:extLst>
                    <a:ext uri="{9D8B030D-6E8A-4147-A177-3AD203B41FA5}">
                      <a16:colId xmlns:a16="http://schemas.microsoft.com/office/drawing/2014/main" val="4189169119"/>
                    </a:ext>
                  </a:extLst>
                </a:gridCol>
                <a:gridCol w="3921760">
                  <a:extLst>
                    <a:ext uri="{9D8B030D-6E8A-4147-A177-3AD203B41FA5}">
                      <a16:colId xmlns:a16="http://schemas.microsoft.com/office/drawing/2014/main" val="2308997817"/>
                    </a:ext>
                  </a:extLst>
                </a:gridCol>
              </a:tblGrid>
              <a:tr h="1778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</a:t>
                      </a:r>
                      <a:r>
                        <a:rPr lang="en-US" sz="25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 </a:t>
                      </a:r>
                      <a:r>
                        <a:rPr lang="en-US" sz="25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Hyperparameters</a:t>
                      </a:r>
                      <a:endParaRPr lang="en-US" sz="25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Hyperparameter</a:t>
                      </a:r>
                      <a:r>
                        <a:rPr lang="en-US" sz="2500" b="1" i="0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-tuning with Bayesian Optimization</a:t>
                      </a:r>
                      <a:endParaRPr lang="en-US" sz="25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496020"/>
                  </a:ext>
                </a:extLst>
              </a:tr>
              <a:tr h="2336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Regularization parameter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 (kernel coefficient)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Degree (polynomial kernel)</a:t>
                      </a:r>
                      <a:endParaRPr lang="en-US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Choosing suitable </a:t>
                      </a:r>
                      <a:r>
                        <a:rPr lang="en-US" sz="2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hyperparameter</a:t>
                      </a:r>
                      <a:r>
                        <a:rPr lang="en-US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configurations iteratively based on prior observations</a:t>
                      </a:r>
                      <a:endParaRPr lang="en-US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0172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33067"/>
              </p:ext>
            </p:extLst>
          </p:nvPr>
        </p:nvGraphicFramePr>
        <p:xfrm>
          <a:off x="254000" y="1727200"/>
          <a:ext cx="3068320" cy="4114800"/>
        </p:xfrm>
        <a:graphic>
          <a:graphicData uri="http://schemas.openxmlformats.org/drawingml/2006/table">
            <a:tbl>
              <a:tblPr/>
              <a:tblGrid>
                <a:gridCol w="3068320">
                  <a:extLst>
                    <a:ext uri="{9D8B030D-6E8A-4147-A177-3AD203B41FA5}">
                      <a16:colId xmlns:a16="http://schemas.microsoft.com/office/drawing/2014/main" val="193317741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algn="ctr"/>
                      <a:endParaRPr lang="en-US" sz="3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3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3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3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3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Hyperparameters</a:t>
                      </a:r>
                      <a:endParaRPr lang="en-US" sz="3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9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13061309"/>
              </p:ext>
            </p:extLst>
          </p:nvPr>
        </p:nvGraphicFramePr>
        <p:xfrm>
          <a:off x="1137920" y="1534160"/>
          <a:ext cx="9794240" cy="495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52400"/>
            <a:ext cx="12192000" cy="10871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1920" y="380489"/>
            <a:ext cx="11887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5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Study:</a:t>
            </a:r>
            <a:endParaRPr lang="en-US" sz="35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7920" y="2590800"/>
            <a:ext cx="2875280" cy="26720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51680" y="3830320"/>
            <a:ext cx="2926080" cy="249936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33360" y="2857312"/>
            <a:ext cx="2936240" cy="27736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7920" y="3246716"/>
            <a:ext cx="287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may lead to biased or inaccurate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handled using oversampling and </a:t>
            </a:r>
            <a:r>
              <a:rPr lang="en-US" sz="200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endParaRPr lang="en-US" sz="2000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37920" y="2520276"/>
            <a:ext cx="2875280" cy="57912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Handling Imbalanced Data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51680" y="3592911"/>
            <a:ext cx="2926080" cy="609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Tokenizatio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1680" y="4267875"/>
            <a:ext cx="292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Involves </a:t>
            </a:r>
            <a:r>
              <a:rPr lang="en-US" dirty="0">
                <a:solidFill>
                  <a:schemeClr val="bg1"/>
                </a:solidFill>
              </a:rPr>
              <a:t>identifying and separating the text into relevant </a:t>
            </a:r>
            <a:r>
              <a:rPr lang="en-US" dirty="0" smtClean="0">
                <a:solidFill>
                  <a:schemeClr val="bg1"/>
                </a:solidFill>
              </a:rPr>
              <a:t>chunks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Convert unstructured text into a structured format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33360" y="2590800"/>
            <a:ext cx="2936240" cy="5857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Lemmatization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68920" y="3246716"/>
            <a:ext cx="2865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Changes words into lemma form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Reduces inflected words to standard form to improve text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5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0500" y="0"/>
            <a:ext cx="6921500" cy="6858000"/>
          </a:xfrm>
          <a:noFill/>
        </p:spPr>
      </p:pic>
      <p:sp>
        <p:nvSpPr>
          <p:cNvPr id="3" name="Rectangle 2"/>
          <p:cNvSpPr/>
          <p:nvPr/>
        </p:nvSpPr>
        <p:spPr>
          <a:xfrm>
            <a:off x="233680" y="3068320"/>
            <a:ext cx="7010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sz="4500" b="1" dirty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6480" y="965200"/>
            <a:ext cx="4460240" cy="731520"/>
          </a:xfrm>
          <a:prstGeom prst="rect">
            <a:avLst/>
          </a:prstGeom>
          <a:solidFill>
            <a:srgbClr val="1D457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19;p23"/>
          <p:cNvGraphicFramePr/>
          <p:nvPr>
            <p:extLst>
              <p:ext uri="{D42A27DB-BD31-4B8C-83A1-F6EECF244321}">
                <p14:modId xmlns:p14="http://schemas.microsoft.com/office/powerpoint/2010/main" val="2321091557"/>
              </p:ext>
            </p:extLst>
          </p:nvPr>
        </p:nvGraphicFramePr>
        <p:xfrm>
          <a:off x="380524" y="1599248"/>
          <a:ext cx="11430952" cy="4595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1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Name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Strategy/Method(s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Dataset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Result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Personality Type Based on Myers-Briggs Type Indicator with Text Posting Style by using Traditional and Deep Learning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cleaning, tokenization and lemmatization</a:t>
                      </a: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TF-IDF, “Bag of Words” for machine learning model and “CONV1D” for RNN</a:t>
                      </a: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Naive Bayes, RNN(with BI-LSTM)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social networking posts from “</a:t>
                      </a:r>
                      <a:r>
                        <a:rPr lang="en-US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personalitycafe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.com”.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Accuracies: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SVM-41.97%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Naïve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Bayes-41.03%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RNN-49.75%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Survey Analysis of Machine Learning Methods for Natural Language Processing for MBTI Personality Type Prediction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Preprocessing, lemmatization and  stop words removing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"Bag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words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”,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bigrams, skip grams, part of speech tags, and capital letter count -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</a:t>
                      </a: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selection 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technique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SVM, 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</a:t>
                      </a: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Bayes, 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RNN(with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BI-LSTM)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 social networking posts from “</a:t>
                      </a:r>
                      <a:r>
                        <a:rPr lang="en-US" sz="16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personalitycafe</a:t>
                      </a:r>
                      <a:endParaRPr lang="en-US" sz="16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.com”.</a:t>
                      </a:r>
                      <a:endParaRPr lang="en-US" sz="1600" dirty="0" smtClean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Naive Bayes 26% accuracy </a:t>
                      </a:r>
                    </a:p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Regularized SVM 33% accuracy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learning model 38% accuracy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21920"/>
            <a:ext cx="12192000" cy="107696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" y="344929"/>
            <a:ext cx="118567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Literature Review: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19;p23"/>
          <p:cNvGraphicFramePr/>
          <p:nvPr>
            <p:extLst>
              <p:ext uri="{D42A27DB-BD31-4B8C-83A1-F6EECF244321}">
                <p14:modId xmlns:p14="http://schemas.microsoft.com/office/powerpoint/2010/main" val="1676987785"/>
              </p:ext>
            </p:extLst>
          </p:nvPr>
        </p:nvGraphicFramePr>
        <p:xfrm>
          <a:off x="496888" y="1639888"/>
          <a:ext cx="11314113" cy="46447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Name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Strategy/Method(s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Dataset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Result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[3]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of Personality Traits using Natural Language Processing and Deep Learning 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cleaning, stop words removing</a:t>
                      </a: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TF-IDF, </a:t>
                      </a:r>
                      <a:r>
                        <a:rPr lang="en-US" sz="1600" baseline="0" dirty="0" err="1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CountVectorizer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an Embedding Layer for generating feature</a:t>
                      </a: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Bayes, SVM, Random Forest Classifier and CNN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People’s posts on personality(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personality cafe along with their personality types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Accuracies:</a:t>
                      </a:r>
                    </a:p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Naive Bayes - 32.63% </a:t>
                      </a:r>
                    </a:p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 Classifier -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36.03% </a:t>
                      </a:r>
                    </a:p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57.90% </a:t>
                      </a:r>
                    </a:p>
                    <a:p>
                      <a:pPr marL="0" marR="0" lvl="0" indent="0" algn="ctr" defTabSz="2011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81.40%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600" dirty="0" smtClean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[4]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 Traits Identification based on Myers-Briggs Type Indicator(MBTI) - A Text Classification Approach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Preprocessing, stemming, lemmatization,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tokenization and 1500 most frequent words 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Uses TF-IDF,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EmoSenticNet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LIWC, and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ConceptNet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for feature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vectors</a:t>
                      </a:r>
                      <a:endParaRPr lang="en-US" sz="1600" dirty="0" smtClean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  <a:p>
                      <a:pPr marL="412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r>
                        <a:rPr lang="en-US" sz="1600" dirty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a Neural Network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Tweets tagged with</a:t>
                      </a:r>
                      <a:r>
                        <a:rPr lang="en-US" sz="16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 MBTI types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gives better result with addition of TF-IDF, </a:t>
                      </a:r>
                      <a:r>
                        <a:rPr lang="en-US" sz="1600" baseline="0" dirty="0" err="1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EmoSenticNet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LIWC, </a:t>
                      </a:r>
                      <a:r>
                        <a:rPr lang="en-US" sz="1600" baseline="0" dirty="0" err="1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ConceptNet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features and reduction(using SVD) of them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21920"/>
            <a:ext cx="12192000" cy="107696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" y="344929"/>
            <a:ext cx="118567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Literature Review: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19;p23"/>
          <p:cNvGraphicFramePr/>
          <p:nvPr>
            <p:extLst>
              <p:ext uri="{D42A27DB-BD31-4B8C-83A1-F6EECF244321}">
                <p14:modId xmlns:p14="http://schemas.microsoft.com/office/powerpoint/2010/main" val="1513180737"/>
              </p:ext>
            </p:extLst>
          </p:nvPr>
        </p:nvGraphicFramePr>
        <p:xfrm>
          <a:off x="496888" y="1639888"/>
          <a:ext cx="11314113" cy="4595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Name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Strategy/Method(s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Dataset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Result</a:t>
                      </a:r>
                      <a:endParaRPr sz="16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78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</a:t>
                      </a: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]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SURVEY ON CLASSIFICATION TECHNIQUES FOR TEXT MINING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270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KNN,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Naive Bayes, SVM, Decision Tree and Logistic Regression models have been analyzed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Unstructured text from variety of sources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SVM outperforms all other algorithms in terms of precision, recall, and F1 measure.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1600" dirty="0" smtClean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[6] </a:t>
                      </a:r>
                      <a:r>
                        <a:rPr lang="en-US" sz="1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Personality prediction from social media posts using text embedding and statistical features</a:t>
                      </a:r>
                      <a:endParaRPr sz="1600" dirty="0">
                        <a:solidFill>
                          <a:srgbClr val="3F3F3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270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BERT , </a:t>
                      </a:r>
                      <a:r>
                        <a:rPr lang="en-US" sz="1600" dirty="0" err="1" smtClean="0"/>
                        <a:t>Uni</a:t>
                      </a:r>
                      <a:r>
                        <a:rPr lang="en-US" sz="1600" dirty="0" smtClean="0"/>
                        <a:t>-gram , Bi-gram, Post and Word Length Statistics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MBTI dataset </a:t>
                      </a:r>
                      <a:r>
                        <a:rPr lang="en-US" sz="1600" dirty="0" err="1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kaggle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statistical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features improved the overall performance along with BERT </a:t>
                      </a:r>
                      <a:r>
                        <a:rPr lang="en-US" sz="1600" baseline="0" dirty="0" err="1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embeddings</a:t>
                      </a:r>
                      <a:r>
                        <a:rPr lang="en-US" sz="1600" baseline="0" dirty="0" smtClean="0">
                          <a:solidFill>
                            <a:srgbClr val="3F3F3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 features </a:t>
                      </a:r>
                      <a:endParaRPr sz="1600" dirty="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0" marR="91420" marT="91411" marB="91411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21920"/>
            <a:ext cx="12192000" cy="107696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640" y="344929"/>
            <a:ext cx="118567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Literature Review: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0500" y="0"/>
            <a:ext cx="6921500" cy="6858000"/>
          </a:xfrm>
          <a:noFill/>
        </p:spPr>
      </p:pic>
      <p:sp>
        <p:nvSpPr>
          <p:cNvPr id="3" name="Rectangle 2"/>
          <p:cNvSpPr/>
          <p:nvPr/>
        </p:nvSpPr>
        <p:spPr>
          <a:xfrm>
            <a:off x="142240" y="3129280"/>
            <a:ext cx="7010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rgbClr val="000000"/>
                </a:solidFill>
                <a:effectLst>
                  <a:glow rad="63500">
                    <a:srgbClr val="514843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880" y="701040"/>
            <a:ext cx="4876800" cy="772160"/>
          </a:xfrm>
          <a:prstGeom prst="rect">
            <a:avLst/>
          </a:prstGeom>
          <a:solidFill>
            <a:srgbClr val="E4787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Overview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60785" y="5727939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Fig. </a:t>
            </a:r>
            <a:r>
              <a:rPr lang="en-US" dirty="0"/>
              <a:t>Proposed Methodology for MBTI Personality Classification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1" y="1833456"/>
            <a:ext cx="11098858" cy="359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Data Collection and Visualization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63863" y="1310665"/>
            <a:ext cx="1803400" cy="1819687"/>
          </a:xfrm>
          <a:prstGeom prst="ellipse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7683" y="1712676"/>
            <a:ext cx="163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Acquired from</a:t>
            </a: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Kaggle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1355849"/>
            <a:ext cx="2006600" cy="1840007"/>
          </a:xfrm>
          <a:prstGeom prst="ellipse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39640" y="1468263"/>
            <a:ext cx="16052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latest </a:t>
            </a:r>
            <a:r>
              <a:rPr lang="en-US" sz="1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 posts written by each </a:t>
            </a:r>
            <a:r>
              <a:rPr lang="en-US" sz="1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en-US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47760" y="1310665"/>
            <a:ext cx="1991360" cy="1956311"/>
          </a:xfrm>
          <a:prstGeom prst="ellipse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971280" y="1508327"/>
            <a:ext cx="15443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8675 rows(each row has two columns)</a:t>
            </a:r>
            <a:endParaRPr lang="en-US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3" y="3373144"/>
            <a:ext cx="8340898" cy="2695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62596" y="6069079"/>
            <a:ext cx="8741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Visual Representation of all 16 MBTI types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766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6086764" y="886691"/>
            <a:ext cx="9236" cy="558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75591" y="1505298"/>
            <a:ext cx="4914900" cy="708890"/>
          </a:xfrm>
          <a:prstGeom prst="roundRect">
            <a:avLst/>
          </a:prstGeom>
          <a:solidFill>
            <a:srgbClr val="1D457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5591" y="3186545"/>
            <a:ext cx="49149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25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Risha</a:t>
            </a: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Asfara</a:t>
            </a: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- 18.02.04.001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Rasel</a:t>
            </a: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Ahmed – 19.01.04.093 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Tahira</a:t>
            </a: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Ferdousi</a:t>
            </a: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- 19.01.04.123</a:t>
            </a:r>
            <a:endParaRPr lang="en-US" sz="25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Md. Ali </a:t>
            </a:r>
            <a:r>
              <a:rPr lang="en-US" sz="25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Akber</a:t>
            </a:r>
            <a:r>
              <a:rPr lang="en-US" sz="25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– 19.01.04.129</a:t>
            </a:r>
            <a:endParaRPr lang="en-US" sz="25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3186545"/>
            <a:ext cx="526472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lang="en-US" sz="25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Mrs. </a:t>
            </a:r>
            <a:r>
              <a:rPr lang="en-US" sz="25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Raqeebir</a:t>
            </a:r>
            <a:r>
              <a:rPr lang="en-US" sz="25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Rab</a:t>
            </a:r>
            <a:endParaRPr lang="en-US" sz="25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Department of CSE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Ahsanullah</a:t>
            </a: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University of </a:t>
            </a:r>
          </a:p>
          <a:p>
            <a:pPr algn="ctr">
              <a:buClr>
                <a:srgbClr val="000000"/>
              </a:buClr>
              <a:defRPr/>
            </a:pPr>
            <a:r>
              <a:rPr lang="en-US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Science and Technology</a:t>
            </a:r>
          </a:p>
          <a:p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292273" y="1505298"/>
            <a:ext cx="4914900" cy="708890"/>
          </a:xfrm>
          <a:prstGeom prst="roundRect">
            <a:avLst/>
          </a:prstGeom>
          <a:solidFill>
            <a:srgbClr val="1D457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Supervised Under:</a:t>
            </a:r>
            <a:endParaRPr lang="en-US" sz="3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10564" y="741680"/>
            <a:ext cx="161636" cy="5811520"/>
          </a:xfrm>
          <a:prstGeom prst="rect">
            <a:avLst/>
          </a:prstGeom>
          <a:solidFill>
            <a:srgbClr val="1D457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Preprocessing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58;p19"/>
          <p:cNvSpPr>
            <a:spLocks noChangeArrowheads="1"/>
          </p:cNvSpPr>
          <p:nvPr/>
        </p:nvSpPr>
        <p:spPr bwMode="auto">
          <a:xfrm>
            <a:off x="7806854" y="-198355"/>
            <a:ext cx="3251200" cy="6858000"/>
          </a:xfrm>
          <a:prstGeom prst="rect">
            <a:avLst/>
          </a:prstGeom>
          <a:solidFill>
            <a:srgbClr val="B8F5F6">
              <a:alpha val="45490"/>
            </a:srgbClr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800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370329"/>
            <a:ext cx="119075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Random Oversampling</a:t>
            </a:r>
          </a:p>
          <a:p>
            <a:endParaRPr lang="en-US" dirty="0"/>
          </a:p>
        </p:txBody>
      </p:sp>
      <p:sp>
        <p:nvSpPr>
          <p:cNvPr id="9" name="Google Shape;266;p19"/>
          <p:cNvSpPr/>
          <p:nvPr/>
        </p:nvSpPr>
        <p:spPr bwMode="auto">
          <a:xfrm>
            <a:off x="8442732" y="2347003"/>
            <a:ext cx="3749268" cy="3723494"/>
          </a:xfrm>
          <a:prstGeom prst="pie">
            <a:avLst>
              <a:gd name="adj1" fmla="val 21577108"/>
              <a:gd name="adj2" fmla="val 16214886"/>
            </a:avLst>
          </a:prstGeom>
          <a:solidFill>
            <a:srgbClr val="18B4B8"/>
          </a:solidFill>
          <a:ln>
            <a:noFill/>
          </a:ln>
        </p:spPr>
        <p:txBody>
          <a:bodyPr spcFirstLastPara="1" lIns="121900" tIns="121900" rIns="121900" bIns="1219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68;p19"/>
          <p:cNvSpPr/>
          <p:nvPr/>
        </p:nvSpPr>
        <p:spPr bwMode="auto">
          <a:xfrm>
            <a:off x="9120685" y="2903607"/>
            <a:ext cx="2420937" cy="2420937"/>
          </a:xfrm>
          <a:prstGeom prst="ellipse">
            <a:avLst/>
          </a:prstGeom>
          <a:solidFill>
            <a:srgbClr val="1D4571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lIns="121900" tIns="121900" rIns="121900" bIns="121900" anchor="ctr"/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270;p19"/>
          <p:cNvGrpSpPr>
            <a:grpSpLocks/>
          </p:cNvGrpSpPr>
          <p:nvPr/>
        </p:nvGrpSpPr>
        <p:grpSpPr bwMode="auto">
          <a:xfrm>
            <a:off x="9897472" y="1689780"/>
            <a:ext cx="1567470" cy="1488831"/>
            <a:chOff x="2859873" y="853971"/>
            <a:chExt cx="1068600" cy="1068600"/>
          </a:xfrm>
          <a:solidFill>
            <a:srgbClr val="1D4571"/>
          </a:solidFill>
        </p:grpSpPr>
        <p:sp>
          <p:nvSpPr>
            <p:cNvPr id="12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grpSp>
        <p:nvGrpSpPr>
          <p:cNvPr id="14" name="Google Shape;270;p19"/>
          <p:cNvGrpSpPr>
            <a:grpSpLocks/>
          </p:cNvGrpSpPr>
          <p:nvPr/>
        </p:nvGrpSpPr>
        <p:grpSpPr bwMode="auto">
          <a:xfrm>
            <a:off x="8104293" y="4185305"/>
            <a:ext cx="1616949" cy="1586638"/>
            <a:chOff x="2859873" y="853971"/>
            <a:chExt cx="1068600" cy="1068600"/>
          </a:xfrm>
          <a:solidFill>
            <a:srgbClr val="1D4571"/>
          </a:solidFill>
        </p:grpSpPr>
        <p:sp>
          <p:nvSpPr>
            <p:cNvPr id="15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477941" y="3614482"/>
            <a:ext cx="1706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Oversampling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40829" y="1985133"/>
            <a:ext cx="12704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asiest </a:t>
            </a:r>
            <a:r>
              <a:rPr lang="en-US" sz="1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oversampling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42206" y="4547176"/>
            <a:ext cx="129455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Highly effected on SVM</a:t>
            </a:r>
            <a:endParaRPr lang="en-US" sz="1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9" name="Google Shape;270;p19"/>
          <p:cNvGrpSpPr>
            <a:grpSpLocks/>
          </p:cNvGrpSpPr>
          <p:nvPr/>
        </p:nvGrpSpPr>
        <p:grpSpPr bwMode="auto">
          <a:xfrm>
            <a:off x="8178971" y="2194846"/>
            <a:ext cx="477906" cy="478700"/>
            <a:chOff x="2859873" y="853971"/>
            <a:chExt cx="1068600" cy="1068600"/>
          </a:xfrm>
          <a:solidFill>
            <a:srgbClr val="18B4B8"/>
          </a:solidFill>
        </p:grpSpPr>
        <p:sp>
          <p:nvSpPr>
            <p:cNvPr id="30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grpSp>
        <p:nvGrpSpPr>
          <p:cNvPr id="32" name="Google Shape;270;p19"/>
          <p:cNvGrpSpPr>
            <a:grpSpLocks/>
          </p:cNvGrpSpPr>
          <p:nvPr/>
        </p:nvGrpSpPr>
        <p:grpSpPr bwMode="auto">
          <a:xfrm>
            <a:off x="8727454" y="2422148"/>
            <a:ext cx="1049614" cy="981217"/>
            <a:chOff x="2859873" y="853971"/>
            <a:chExt cx="1068600" cy="1068600"/>
          </a:xfrm>
          <a:solidFill>
            <a:srgbClr val="1D4571"/>
          </a:solidFill>
        </p:grpSpPr>
        <p:sp>
          <p:nvSpPr>
            <p:cNvPr id="33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77520" y="1798320"/>
            <a:ext cx="4389120" cy="420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2" y="2961459"/>
            <a:ext cx="6586110" cy="328750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04240" y="1298590"/>
            <a:ext cx="61191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Introversion/Extraversion(E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6676</a:t>
            </a:r>
          </a:p>
          <a:p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Sensing/Intuition(N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7478</a:t>
            </a:r>
          </a:p>
          <a:p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Thinking/Feeling(F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4694</a:t>
            </a:r>
          </a:p>
          <a:p>
            <a:endParaRPr lang="en-US" sz="1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Judging/Perceiving(P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5241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8" name="Google Shape;270;p19"/>
          <p:cNvGrpSpPr>
            <a:grpSpLocks/>
          </p:cNvGrpSpPr>
          <p:nvPr/>
        </p:nvGrpSpPr>
        <p:grpSpPr bwMode="auto">
          <a:xfrm>
            <a:off x="8003774" y="3604630"/>
            <a:ext cx="477906" cy="478700"/>
            <a:chOff x="2859873" y="853971"/>
            <a:chExt cx="1068600" cy="1068600"/>
          </a:xfrm>
          <a:solidFill>
            <a:srgbClr val="18B4B8"/>
          </a:solidFill>
        </p:grpSpPr>
        <p:sp>
          <p:nvSpPr>
            <p:cNvPr id="39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grpSp>
        <p:nvGrpSpPr>
          <p:cNvPr id="41" name="Google Shape;270;p19"/>
          <p:cNvGrpSpPr>
            <a:grpSpLocks/>
          </p:cNvGrpSpPr>
          <p:nvPr/>
        </p:nvGrpSpPr>
        <p:grpSpPr bwMode="auto">
          <a:xfrm>
            <a:off x="7646126" y="2721543"/>
            <a:ext cx="715394" cy="710956"/>
            <a:chOff x="2859873" y="853971"/>
            <a:chExt cx="1068600" cy="1068600"/>
          </a:xfrm>
          <a:solidFill>
            <a:srgbClr val="1D4571"/>
          </a:solidFill>
        </p:grpSpPr>
        <p:sp>
          <p:nvSpPr>
            <p:cNvPr id="42" name="Google Shape;271;p19"/>
            <p:cNvSpPr>
              <a:spLocks noChangeArrowheads="1"/>
            </p:cNvSpPr>
            <p:nvPr/>
          </p:nvSpPr>
          <p:spPr bwMode="auto">
            <a:xfrm>
              <a:off x="2859873" y="853971"/>
              <a:ext cx="1068600" cy="106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Google Shape;272;p19"/>
            <p:cNvSpPr txBox="1">
              <a:spLocks noChangeArrowheads="1"/>
            </p:cNvSpPr>
            <p:nvPr/>
          </p:nvSpPr>
          <p:spPr bwMode="auto">
            <a:xfrm>
              <a:off x="3012800" y="1022197"/>
              <a:ext cx="762600" cy="732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00" tIns="121900" rIns="121900" bIns="1219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charset="0"/>
                <a:cs typeface="Roboto" charset="0"/>
                <a:sym typeface="Roboto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62000" y="6248963"/>
            <a:ext cx="674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Diagram showing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roportions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each "MBTI" dimension</a:t>
            </a:r>
          </a:p>
        </p:txBody>
      </p:sp>
    </p:spTree>
    <p:extLst>
      <p:ext uri="{BB962C8B-B14F-4D97-AF65-F5344CB8AC3E}">
        <p14:creationId xmlns:p14="http://schemas.microsoft.com/office/powerpoint/2010/main" val="26689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Preprocessing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63009" y="1960880"/>
            <a:ext cx="2316480" cy="2346960"/>
          </a:xfrm>
          <a:prstGeom prst="diamond">
            <a:avLst/>
          </a:prstGeom>
          <a:solidFill>
            <a:srgbClr val="18B4B8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3177328" y="1989297"/>
            <a:ext cx="2428240" cy="2275840"/>
          </a:xfrm>
          <a:prstGeom prst="diamond">
            <a:avLst/>
          </a:prstGeom>
          <a:solidFill>
            <a:srgbClr val="1D4571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6381135" y="2001520"/>
            <a:ext cx="2316480" cy="2346960"/>
          </a:xfrm>
          <a:prstGeom prst="diamond">
            <a:avLst/>
          </a:prstGeom>
          <a:solidFill>
            <a:srgbClr val="18B4B8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9418319" y="2080196"/>
            <a:ext cx="2428240" cy="2275840"/>
          </a:xfrm>
          <a:prstGeom prst="diamond">
            <a:avLst/>
          </a:prstGeom>
          <a:solidFill>
            <a:srgbClr val="1D4571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 rot="579799">
            <a:off x="2285209" y="3712127"/>
            <a:ext cx="1645920" cy="772160"/>
          </a:xfrm>
          <a:prstGeom prst="curvedUpArrow">
            <a:avLst/>
          </a:prstGeom>
          <a:solidFill>
            <a:srgbClr val="E4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581709">
            <a:off x="5114511" y="1965305"/>
            <a:ext cx="1757680" cy="721360"/>
          </a:xfrm>
          <a:prstGeom prst="curvedDownArrow">
            <a:avLst/>
          </a:prstGeom>
          <a:solidFill>
            <a:srgbClr val="E4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Up Arrow 9"/>
          <p:cNvSpPr/>
          <p:nvPr/>
        </p:nvSpPr>
        <p:spPr>
          <a:xfrm rot="579799">
            <a:off x="8380461" y="3675727"/>
            <a:ext cx="1645920" cy="772160"/>
          </a:xfrm>
          <a:prstGeom prst="curvedUpArrow">
            <a:avLst/>
          </a:prstGeom>
          <a:solidFill>
            <a:srgbClr val="E4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564" y="2902501"/>
            <a:ext cx="133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Text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6492" y="2737464"/>
            <a:ext cx="140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931" y="2941663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Tokenization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50119" y="2832955"/>
            <a:ext cx="156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 Words Removing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0515016" y="4387818"/>
            <a:ext cx="224685" cy="853440"/>
          </a:xfrm>
          <a:prstGeom prst="downArrow">
            <a:avLst/>
          </a:prstGeom>
          <a:solidFill>
            <a:srgbClr val="E47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418319" y="5295886"/>
            <a:ext cx="2438400" cy="1398106"/>
          </a:xfrm>
          <a:prstGeom prst="ellipse">
            <a:avLst/>
          </a:prstGeom>
          <a:solidFill>
            <a:srgbClr val="18B4B8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23119" y="5640996"/>
            <a:ext cx="180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Lowercased tokens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Feature Extraction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520" y="1800116"/>
            <a:ext cx="8026400" cy="9202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9520" y="5109513"/>
            <a:ext cx="8056880" cy="9118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79520" y="2897644"/>
            <a:ext cx="8026400" cy="9193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79520" y="4026039"/>
            <a:ext cx="8056880" cy="9076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2560" y="1872870"/>
            <a:ext cx="4267200" cy="413169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140" y="2274570"/>
            <a:ext cx="3647440" cy="3335020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7730" y="2616200"/>
            <a:ext cx="2842260" cy="263144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41120" y="3075750"/>
            <a:ext cx="1935480" cy="1775460"/>
          </a:xfrm>
          <a:prstGeom prst="ellipse">
            <a:avLst/>
          </a:prstGeom>
          <a:solidFill>
            <a:schemeClr val="bg1">
              <a:lumMod val="6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77060" y="3525520"/>
            <a:ext cx="863600" cy="81280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409680" y="1800116"/>
            <a:ext cx="660400" cy="920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98250" y="2897202"/>
            <a:ext cx="660400" cy="920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98250" y="4009226"/>
            <a:ext cx="660400" cy="920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398250" y="5093813"/>
            <a:ext cx="660400" cy="920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10864850" y="2023218"/>
            <a:ext cx="863600" cy="503847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10864850" y="3089987"/>
            <a:ext cx="863600" cy="503847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Arrow 27"/>
          <p:cNvSpPr/>
          <p:nvPr/>
        </p:nvSpPr>
        <p:spPr>
          <a:xfrm>
            <a:off x="10864850" y="4217421"/>
            <a:ext cx="863600" cy="503847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10864850" y="5407970"/>
            <a:ext cx="863600" cy="503847"/>
          </a:xfrm>
          <a:prstGeom prst="lef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22725" y="2060180"/>
            <a:ext cx="696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Sentence Embedding: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SBERT outperforms BERT and takes less time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2130" y="3001776"/>
            <a:ext cx="69011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SBERT Model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“ALL-MPNET-BASE-V2”: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Generates contextualized sentence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on over 1 billion training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/>
              <a:t> 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68800" y="4052349"/>
            <a:ext cx="6388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Tokenization and Embedding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Construction: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Byte Pair Encoding algorithm tokenized sentences into a series of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is represented by an initial embedding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vector.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32580" y="4869567"/>
            <a:ext cx="662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Integration of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Subword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contextualized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integrated into 768 dimensional vectors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1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 Classification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3770B1AF-50EA-4B04-8D16-FFD8EAD8D549}"/>
              </a:ext>
            </a:extLst>
          </p:cNvPr>
          <p:cNvSpPr/>
          <p:nvPr/>
        </p:nvSpPr>
        <p:spPr>
          <a:xfrm>
            <a:off x="1158239" y="1284235"/>
            <a:ext cx="9510486" cy="765572"/>
          </a:xfrm>
          <a:prstGeom prst="roundRect">
            <a:avLst>
              <a:gd name="adj" fmla="val 50000"/>
            </a:avLst>
          </a:prstGeom>
          <a:solidFill>
            <a:srgbClr val="18B4B8"/>
          </a:solidFill>
          <a:ln>
            <a:noFill/>
          </a:ln>
          <a:effectLst>
            <a:innerShdw blurRad="190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4">
            <a:extLst>
              <a:ext uri="{FF2B5EF4-FFF2-40B4-BE49-F238E27FC236}">
                <a16:creationId xmlns:a16="http://schemas.microsoft.com/office/drawing/2014/main" id="{D9C3D2FB-878E-4317-B67F-993A16206C10}"/>
              </a:ext>
            </a:extLst>
          </p:cNvPr>
          <p:cNvSpPr/>
          <p:nvPr/>
        </p:nvSpPr>
        <p:spPr>
          <a:xfrm>
            <a:off x="1638046" y="1455337"/>
            <a:ext cx="8657744" cy="35157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109010" y="1355849"/>
            <a:ext cx="2280869" cy="5440891"/>
            <a:chOff x="433438" y="400287"/>
            <a:chExt cx="2433563" cy="63430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488627" y="6576232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433438" y="4327134"/>
              <a:ext cx="2433563" cy="2416216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solidFill>
              <a:srgbClr val="18B4B8"/>
            </a:soli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solidFill>
                <a:srgbClr val="18B4B8"/>
              </a:soli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32" idx="4"/>
              <a:endCxn id="23" idx="5"/>
            </p:cNvCxnSpPr>
            <p:nvPr/>
          </p:nvCxnSpPr>
          <p:spPr>
            <a:xfrm flipH="1">
              <a:off x="1650220" y="1169544"/>
              <a:ext cx="694447" cy="31575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1507724" y="4366999"/>
              <a:ext cx="45719" cy="18243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 flipH="1">
              <a:off x="1469424" y="4366999"/>
              <a:ext cx="48780" cy="312613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>
              <a:off x="1418462" y="4390393"/>
              <a:ext cx="48578" cy="37147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2694941" y="1394377"/>
            <a:ext cx="2468771" cy="4572620"/>
            <a:chOff x="999056" y="400287"/>
            <a:chExt cx="2634044" cy="499116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38897" y="5303870"/>
              <a:ext cx="1794738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999056" y="3102022"/>
              <a:ext cx="2634044" cy="2289433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solidFill>
              <a:srgbClr val="18B4B8"/>
            </a:soli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solidFill>
                <a:srgbClr val="18B4B8"/>
              </a:soli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46" idx="4"/>
              <a:endCxn id="37" idx="5"/>
            </p:cNvCxnSpPr>
            <p:nvPr/>
          </p:nvCxnSpPr>
          <p:spPr>
            <a:xfrm flipH="1">
              <a:off x="2316079" y="1169544"/>
              <a:ext cx="28589" cy="1932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 flipV="1">
              <a:off x="2340758" y="3187747"/>
              <a:ext cx="48780" cy="73482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 flipV="1">
              <a:off x="2309413" y="2983120"/>
              <a:ext cx="80125" cy="168009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 flipV="1">
              <a:off x="2316078" y="2983121"/>
              <a:ext cx="48780" cy="135161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5924595" y="1452720"/>
            <a:ext cx="2596222" cy="5343235"/>
            <a:chOff x="1480949" y="-91178"/>
            <a:chExt cx="2770028" cy="6229214"/>
          </a:xfrm>
          <a:effectLst/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C12887-63DE-4338-9904-5BC6DB12E994}"/>
                </a:ext>
              </a:extLst>
            </p:cNvPr>
            <p:cNvSpPr/>
            <p:nvPr/>
          </p:nvSpPr>
          <p:spPr>
            <a:xfrm>
              <a:off x="1480949" y="6043988"/>
              <a:ext cx="1794737" cy="7099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4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718708" y="3641749"/>
              <a:ext cx="2532269" cy="2496287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solidFill>
              <a:srgbClr val="18B4B8"/>
            </a:soli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870865" y="-91178"/>
              <a:ext cx="769257" cy="769257"/>
              <a:chOff x="1653154" y="-91178"/>
              <a:chExt cx="769257" cy="769257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653154" y="-91178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828463" y="113732"/>
                <a:ext cx="418638" cy="418638"/>
              </a:xfrm>
              <a:prstGeom prst="ellipse">
                <a:avLst/>
              </a:prstGeom>
              <a:solidFill>
                <a:srgbClr val="18B4B8"/>
              </a:soli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</p:cNvCxnSpPr>
            <p:nvPr/>
          </p:nvCxnSpPr>
          <p:spPr>
            <a:xfrm>
              <a:off x="2354712" y="751130"/>
              <a:ext cx="597370" cy="3197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 flipV="1">
              <a:off x="2946659" y="3636602"/>
              <a:ext cx="48780" cy="177388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70">
              <a:extLst>
                <a:ext uri="{FF2B5EF4-FFF2-40B4-BE49-F238E27FC236}">
                  <a16:creationId xmlns:a16="http://schemas.microsoft.com/office/drawing/2014/main" id="{C33A24A7-874A-4143-807A-C35217BBCB01}"/>
                </a:ext>
              </a:extLst>
            </p:cNvPr>
            <p:cNvSpPr/>
            <p:nvPr/>
          </p:nvSpPr>
          <p:spPr>
            <a:xfrm>
              <a:off x="2931291" y="3636601"/>
              <a:ext cx="64147" cy="217409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9257BD5-7609-4C83-AD03-33FF14164024}"/>
              </a:ext>
            </a:extLst>
          </p:cNvPr>
          <p:cNvGrpSpPr/>
          <p:nvPr/>
        </p:nvGrpSpPr>
        <p:grpSpPr>
          <a:xfrm>
            <a:off x="9145601" y="1412135"/>
            <a:ext cx="2448296" cy="5004807"/>
            <a:chOff x="1565473" y="400287"/>
            <a:chExt cx="2612198" cy="5462915"/>
          </a:xfrm>
        </p:grpSpPr>
        <p:sp>
          <p:nvSpPr>
            <p:cNvPr id="71" name="Freeform: Shape 69">
              <a:extLst>
                <a:ext uri="{FF2B5EF4-FFF2-40B4-BE49-F238E27FC236}">
                  <a16:creationId xmlns:a16="http://schemas.microsoft.com/office/drawing/2014/main" id="{71133609-A0B5-4EDE-943C-F54CE0DDB654}"/>
                </a:ext>
              </a:extLst>
            </p:cNvPr>
            <p:cNvSpPr/>
            <p:nvPr/>
          </p:nvSpPr>
          <p:spPr>
            <a:xfrm>
              <a:off x="2303571" y="3809048"/>
              <a:ext cx="45719" cy="190237"/>
            </a:xfrm>
            <a:custGeom>
              <a:avLst/>
              <a:gdLst>
                <a:gd name="connsiteX0" fmla="*/ 31547 w 31547"/>
                <a:gd name="connsiteY0" fmla="*/ 142875 h 142875"/>
                <a:gd name="connsiteX1" fmla="*/ 114 w 31547"/>
                <a:gd name="connsiteY1" fmla="*/ 74295 h 142875"/>
                <a:gd name="connsiteX2" fmla="*/ 22974 w 31547"/>
                <a:gd name="connsiteY2" fmla="*/ 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47" h="142875">
                  <a:moveTo>
                    <a:pt x="31547" y="142875"/>
                  </a:moveTo>
                  <a:cubicBezTo>
                    <a:pt x="16545" y="120491"/>
                    <a:pt x="1543" y="98107"/>
                    <a:pt x="114" y="74295"/>
                  </a:cubicBezTo>
                  <a:cubicBezTo>
                    <a:pt x="-1315" y="50483"/>
                    <a:pt x="10829" y="25241"/>
                    <a:pt x="2297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17">
              <a:extLst>
                <a:ext uri="{FF2B5EF4-FFF2-40B4-BE49-F238E27FC236}">
                  <a16:creationId xmlns:a16="http://schemas.microsoft.com/office/drawing/2014/main" id="{8899EDD3-847E-47AF-8465-D234924B1AA2}"/>
                </a:ext>
              </a:extLst>
            </p:cNvPr>
            <p:cNvSpPr/>
            <p:nvPr/>
          </p:nvSpPr>
          <p:spPr>
            <a:xfrm>
              <a:off x="1565473" y="3413505"/>
              <a:ext cx="2612198" cy="2449697"/>
            </a:xfrm>
            <a:custGeom>
              <a:avLst/>
              <a:gdLst>
                <a:gd name="connsiteX0" fmla="*/ 1104314 w 2208628"/>
                <a:gd name="connsiteY0" fmla="*/ 115856 h 2208628"/>
                <a:gd name="connsiteX1" fmla="*/ 996529 w 2208628"/>
                <a:gd name="connsiteY1" fmla="*/ 223641 h 2208628"/>
                <a:gd name="connsiteX2" fmla="*/ 1104314 w 2208628"/>
                <a:gd name="connsiteY2" fmla="*/ 331426 h 2208628"/>
                <a:gd name="connsiteX3" fmla="*/ 1212099 w 2208628"/>
                <a:gd name="connsiteY3" fmla="*/ 223641 h 2208628"/>
                <a:gd name="connsiteX4" fmla="*/ 1104314 w 2208628"/>
                <a:gd name="connsiteY4" fmla="*/ 115856 h 2208628"/>
                <a:gd name="connsiteX5" fmla="*/ 1104314 w 2208628"/>
                <a:gd name="connsiteY5" fmla="*/ 0 h 2208628"/>
                <a:gd name="connsiteX6" fmla="*/ 2208628 w 2208628"/>
                <a:gd name="connsiteY6" fmla="*/ 1104314 h 2208628"/>
                <a:gd name="connsiteX7" fmla="*/ 1104314 w 2208628"/>
                <a:gd name="connsiteY7" fmla="*/ 2208628 h 2208628"/>
                <a:gd name="connsiteX8" fmla="*/ 0 w 2208628"/>
                <a:gd name="connsiteY8" fmla="*/ 1104314 h 2208628"/>
                <a:gd name="connsiteX9" fmla="*/ 1104314 w 2208628"/>
                <a:gd name="connsiteY9" fmla="*/ 0 h 220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8628" h="2208628">
                  <a:moveTo>
                    <a:pt x="1104314" y="115856"/>
                  </a:moveTo>
                  <a:cubicBezTo>
                    <a:pt x="1044786" y="115856"/>
                    <a:pt x="996529" y="164113"/>
                    <a:pt x="996529" y="223641"/>
                  </a:cubicBezTo>
                  <a:cubicBezTo>
                    <a:pt x="996529" y="283169"/>
                    <a:pt x="1044786" y="331426"/>
                    <a:pt x="1104314" y="331426"/>
                  </a:cubicBezTo>
                  <a:cubicBezTo>
                    <a:pt x="1163842" y="331426"/>
                    <a:pt x="1212099" y="283169"/>
                    <a:pt x="1212099" y="223641"/>
                  </a:cubicBezTo>
                  <a:cubicBezTo>
                    <a:pt x="1212099" y="164113"/>
                    <a:pt x="1163842" y="115856"/>
                    <a:pt x="1104314" y="115856"/>
                  </a:cubicBezTo>
                  <a:close/>
                  <a:moveTo>
                    <a:pt x="1104314" y="0"/>
                  </a:moveTo>
                  <a:cubicBezTo>
                    <a:pt x="1714210" y="0"/>
                    <a:pt x="2208628" y="494418"/>
                    <a:pt x="2208628" y="1104314"/>
                  </a:cubicBezTo>
                  <a:cubicBezTo>
                    <a:pt x="2208628" y="1714210"/>
                    <a:pt x="1714210" y="2208628"/>
                    <a:pt x="1104314" y="2208628"/>
                  </a:cubicBezTo>
                  <a:cubicBezTo>
                    <a:pt x="494418" y="2208628"/>
                    <a:pt x="0" y="1714210"/>
                    <a:pt x="0" y="1104314"/>
                  </a:cubicBezTo>
                  <a:cubicBezTo>
                    <a:pt x="0" y="494418"/>
                    <a:pt x="494418" y="0"/>
                    <a:pt x="1104314" y="0"/>
                  </a:cubicBezTo>
                  <a:close/>
                </a:path>
              </a:pathLst>
            </a:custGeom>
            <a:solidFill>
              <a:srgbClr val="18B4B8"/>
            </a:solidFill>
            <a:ln>
              <a:gradFill>
                <a:gsLst>
                  <a:gs pos="0">
                    <a:srgbClr val="33CC33"/>
                  </a:gs>
                  <a:gs pos="100000">
                    <a:srgbClr val="00FF00">
                      <a:alpha val="0"/>
                    </a:srgbClr>
                  </a:gs>
                </a:gsLst>
                <a:lin ang="19200000" scaled="0"/>
              </a:gradFill>
            </a:ln>
            <a:effectLst>
              <a:innerShdw blurRad="317500" dir="84000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F64701E-F31D-4C6B-9219-1EE401EA8FC0}"/>
                </a:ext>
              </a:extLst>
            </p:cNvPr>
            <p:cNvGrpSpPr/>
            <p:nvPr/>
          </p:nvGrpSpPr>
          <p:grpSpPr>
            <a:xfrm>
              <a:off x="1960039" y="400287"/>
              <a:ext cx="769257" cy="769257"/>
              <a:chOff x="1742328" y="400287"/>
              <a:chExt cx="769257" cy="76925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82E62F5-DD20-4F0B-BB5C-E1CB87472CE4}"/>
                  </a:ext>
                </a:extLst>
              </p:cNvPr>
              <p:cNvSpPr/>
              <p:nvPr/>
            </p:nvSpPr>
            <p:spPr>
              <a:xfrm>
                <a:off x="1742328" y="400287"/>
                <a:ext cx="769257" cy="7692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4B2BBF9-0535-47F9-8B63-D311C6F9FADA}"/>
                  </a:ext>
                </a:extLst>
              </p:cNvPr>
              <p:cNvSpPr/>
              <p:nvPr/>
            </p:nvSpPr>
            <p:spPr>
              <a:xfrm>
                <a:off x="1917637" y="575111"/>
                <a:ext cx="418638" cy="418638"/>
              </a:xfrm>
              <a:prstGeom prst="ellipse">
                <a:avLst/>
              </a:prstGeom>
              <a:solidFill>
                <a:srgbClr val="18B4B8"/>
              </a:solidFill>
              <a:ln>
                <a:gradFill>
                  <a:gsLst>
                    <a:gs pos="0">
                      <a:srgbClr val="33CC33"/>
                    </a:gs>
                    <a:gs pos="100000">
                      <a:srgbClr val="00FF00">
                        <a:alpha val="0"/>
                      </a:srgbClr>
                    </a:gs>
                  </a:gsLst>
                  <a:lin ang="19200000" scaled="0"/>
                </a:gradFill>
              </a:ln>
              <a:effectLst>
                <a:innerShdw blurRad="317500" dir="8400000">
                  <a:schemeClr val="bg1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1AFB019-8DC7-4C04-9081-61E2B3AF30CF}"/>
                </a:ext>
              </a:extLst>
            </p:cNvPr>
            <p:cNvCxnSpPr>
              <a:cxnSpLocks/>
              <a:stCxn id="79" idx="4"/>
              <a:endCxn id="72" idx="5"/>
            </p:cNvCxnSpPr>
            <p:nvPr/>
          </p:nvCxnSpPr>
          <p:spPr>
            <a:xfrm>
              <a:off x="2344667" y="1169544"/>
              <a:ext cx="526905" cy="22439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Freeform: Shape 66">
              <a:extLst>
                <a:ext uri="{FF2B5EF4-FFF2-40B4-BE49-F238E27FC236}">
                  <a16:creationId xmlns:a16="http://schemas.microsoft.com/office/drawing/2014/main" id="{ADA01CA7-6449-460B-ACCF-C315808172CD}"/>
                </a:ext>
              </a:extLst>
            </p:cNvPr>
            <p:cNvSpPr/>
            <p:nvPr/>
          </p:nvSpPr>
          <p:spPr>
            <a:xfrm>
              <a:off x="2871572" y="3360748"/>
              <a:ext cx="144775" cy="211387"/>
            </a:xfrm>
            <a:custGeom>
              <a:avLst/>
              <a:gdLst>
                <a:gd name="connsiteX0" fmla="*/ 0 w 64970"/>
                <a:gd name="connsiteY0" fmla="*/ 11823 h 147491"/>
                <a:gd name="connsiteX1" fmla="*/ 62865 w 64970"/>
                <a:gd name="connsiteY1" fmla="*/ 11823 h 147491"/>
                <a:gd name="connsiteX2" fmla="*/ 45720 w 64970"/>
                <a:gd name="connsiteY2" fmla="*/ 134696 h 147491"/>
                <a:gd name="connsiteX3" fmla="*/ 2857 w 64970"/>
                <a:gd name="connsiteY3" fmla="*/ 137553 h 147491"/>
                <a:gd name="connsiteX0" fmla="*/ 0 w 49664"/>
                <a:gd name="connsiteY0" fmla="*/ 3631 h 137775"/>
                <a:gd name="connsiteX1" fmla="*/ 42563 w 49664"/>
                <a:gd name="connsiteY1" fmla="*/ 26491 h 137775"/>
                <a:gd name="connsiteX2" fmla="*/ 45720 w 49664"/>
                <a:gd name="connsiteY2" fmla="*/ 126504 h 137775"/>
                <a:gd name="connsiteX3" fmla="*/ 2857 w 49664"/>
                <a:gd name="connsiteY3" fmla="*/ 129361 h 13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664" h="137775">
                  <a:moveTo>
                    <a:pt x="0" y="3631"/>
                  </a:moveTo>
                  <a:cubicBezTo>
                    <a:pt x="27622" y="-6609"/>
                    <a:pt x="34943" y="6012"/>
                    <a:pt x="42563" y="26491"/>
                  </a:cubicBezTo>
                  <a:cubicBezTo>
                    <a:pt x="50183" y="46970"/>
                    <a:pt x="52338" y="109359"/>
                    <a:pt x="45720" y="126504"/>
                  </a:cubicBezTo>
                  <a:cubicBezTo>
                    <a:pt x="39102" y="143649"/>
                    <a:pt x="19288" y="138410"/>
                    <a:pt x="2857" y="1293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2">
              <a:extLst>
                <a:ext uri="{FF2B5EF4-FFF2-40B4-BE49-F238E27FC236}">
                  <a16:creationId xmlns:a16="http://schemas.microsoft.com/office/drawing/2014/main" id="{653C0446-6D36-4BBD-A0FD-4716481F8107}"/>
                </a:ext>
              </a:extLst>
            </p:cNvPr>
            <p:cNvSpPr/>
            <p:nvPr/>
          </p:nvSpPr>
          <p:spPr>
            <a:xfrm flipH="1" flipV="1">
              <a:off x="2871571" y="3390321"/>
              <a:ext cx="142050" cy="181813"/>
            </a:xfrm>
            <a:custGeom>
              <a:avLst/>
              <a:gdLst>
                <a:gd name="connsiteX0" fmla="*/ 0 w 48578"/>
                <a:gd name="connsiteY0" fmla="*/ 37147 h 37147"/>
                <a:gd name="connsiteX1" fmla="*/ 48578 w 48578"/>
                <a:gd name="connsiteY1" fmla="*/ 0 h 3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78" h="37147">
                  <a:moveTo>
                    <a:pt x="0" y="37147"/>
                  </a:moveTo>
                  <a:lnTo>
                    <a:pt x="4857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ounded Rectangle 107"/>
          <p:cNvSpPr/>
          <p:nvPr/>
        </p:nvSpPr>
        <p:spPr>
          <a:xfrm>
            <a:off x="206589" y="4981402"/>
            <a:ext cx="2083055" cy="16727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61760" y="4984729"/>
            <a:ext cx="2038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smtClean="0">
                <a:latin typeface="Arial" panose="020B0604020202020204" pitchFamily="34" charset="0"/>
              </a:rPr>
              <a:t>Logistic </a:t>
            </a:r>
            <a:r>
              <a:rPr lang="en-US" sz="1500" b="1" dirty="0" smtClean="0">
                <a:latin typeface="Arial" panose="020B0604020202020204" pitchFamily="34" charset="0"/>
              </a:rPr>
              <a:t>Regression:</a:t>
            </a:r>
          </a:p>
          <a:p>
            <a:pPr algn="ctr"/>
            <a:r>
              <a:rPr lang="en-US" sz="1500" dirty="0" smtClean="0"/>
              <a:t>Parameters </a:t>
            </a:r>
            <a:r>
              <a:rPr lang="en-US" sz="1500" dirty="0"/>
              <a:t>: </a:t>
            </a:r>
          </a:p>
          <a:p>
            <a:pPr algn="ctr"/>
            <a:r>
              <a:rPr lang="en-US" sz="1500" dirty="0" smtClean="0"/>
              <a:t>penalty=‘l2’ </a:t>
            </a:r>
          </a:p>
          <a:p>
            <a:pPr algn="ctr"/>
            <a:r>
              <a:rPr lang="en-US" sz="1500" dirty="0" smtClean="0"/>
              <a:t>solver=‘</a:t>
            </a:r>
            <a:r>
              <a:rPr lang="en-US" sz="1500" dirty="0" err="1" smtClean="0"/>
              <a:t>lbfgs</a:t>
            </a:r>
            <a:r>
              <a:rPr lang="en-US" sz="1500" dirty="0" smtClean="0"/>
              <a:t>’,</a:t>
            </a:r>
          </a:p>
          <a:p>
            <a:pPr algn="ctr"/>
            <a:r>
              <a:rPr lang="en-US" sz="1500" dirty="0" smtClean="0"/>
              <a:t> C=1.0</a:t>
            </a:r>
            <a:endParaRPr lang="en-US" sz="1500" dirty="0"/>
          </a:p>
        </p:txBody>
      </p:sp>
      <p:sp>
        <p:nvSpPr>
          <p:cNvPr id="111" name="Rounded Rectangle 110"/>
          <p:cNvSpPr/>
          <p:nvPr/>
        </p:nvSpPr>
        <p:spPr>
          <a:xfrm>
            <a:off x="2882125" y="4124338"/>
            <a:ext cx="2094402" cy="16934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cs typeface="Calibri" panose="020F0502020204030204" pitchFamily="34" charset="0"/>
              </a:rPr>
              <a:t>K-nearest</a:t>
            </a:r>
          </a:p>
          <a:p>
            <a:pPr algn="ctr"/>
            <a:r>
              <a:rPr lang="en-US" sz="1500" b="1" dirty="0" smtClean="0">
                <a:cs typeface="Calibri" panose="020F0502020204030204" pitchFamily="34" charset="0"/>
              </a:rPr>
              <a:t>Neighbor:</a:t>
            </a:r>
          </a:p>
          <a:p>
            <a:pPr algn="ctr"/>
            <a:r>
              <a:rPr lang="en-US" sz="1500" dirty="0" err="1" smtClean="0">
                <a:cs typeface="Calibri" panose="020F0502020204030204" pitchFamily="34" charset="0"/>
              </a:rPr>
              <a:t>n_neighbors</a:t>
            </a:r>
            <a:r>
              <a:rPr lang="en-US" sz="1500" dirty="0" smtClean="0">
                <a:cs typeface="Calibri" panose="020F0502020204030204" pitchFamily="34" charset="0"/>
              </a:rPr>
              <a:t>=5 weights=‘uniform’ algorithm=‘auto’</a:t>
            </a:r>
            <a:endParaRPr lang="en-US" sz="1500" dirty="0">
              <a:cs typeface="Calibri" panose="020F0502020204030204" pitchFamily="34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6232703" y="4921966"/>
            <a:ext cx="2119646" cy="16934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Decision </a:t>
            </a:r>
            <a:r>
              <a:rPr lang="en-US" sz="1500" b="1" dirty="0" smtClean="0"/>
              <a:t>Tree:</a:t>
            </a:r>
          </a:p>
          <a:p>
            <a:pPr algn="ctr"/>
            <a:r>
              <a:rPr lang="en-US" sz="1500" dirty="0" smtClean="0"/>
              <a:t>criterion=‘</a:t>
            </a:r>
            <a:r>
              <a:rPr lang="en-US" sz="1500" dirty="0" err="1" smtClean="0"/>
              <a:t>gini</a:t>
            </a:r>
            <a:r>
              <a:rPr lang="en-US" sz="1500" dirty="0" smtClean="0"/>
              <a:t>’ splitter=‘best’ </a:t>
            </a:r>
            <a:r>
              <a:rPr lang="en-US" sz="1500" dirty="0" err="1" smtClean="0"/>
              <a:t>max_depth</a:t>
            </a:r>
            <a:r>
              <a:rPr lang="en-US" sz="1500" dirty="0" smtClean="0"/>
              <a:t>=None</a:t>
            </a:r>
          </a:p>
          <a:p>
            <a:pPr algn="ctr"/>
            <a:r>
              <a:rPr lang="en-US" sz="1500" dirty="0" err="1" smtClean="0"/>
              <a:t>min_samples_split</a:t>
            </a:r>
            <a:r>
              <a:rPr lang="en-US" sz="1500" dirty="0" smtClean="0"/>
              <a:t>=2</a:t>
            </a:r>
            <a:endParaRPr lang="en-US" sz="1500" dirty="0"/>
          </a:p>
        </p:txBody>
      </p:sp>
      <p:sp>
        <p:nvSpPr>
          <p:cNvPr id="113" name="Rounded Rectangle 112"/>
          <p:cNvSpPr/>
          <p:nvPr/>
        </p:nvSpPr>
        <p:spPr>
          <a:xfrm>
            <a:off x="9214738" y="4391807"/>
            <a:ext cx="2119646" cy="16934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SVM :</a:t>
            </a:r>
          </a:p>
          <a:p>
            <a:pPr algn="ctr"/>
            <a:r>
              <a:rPr lang="it-IT" sz="1500" dirty="0" smtClean="0"/>
              <a:t>C=1.0 kernel=‘rbf’ degree=3 gamma=‘scale’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4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29000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8" accel="29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4240" y="370329"/>
            <a:ext cx="11978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Methodology: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3200" y="2011680"/>
            <a:ext cx="2540000" cy="2164080"/>
          </a:xfrm>
          <a:prstGeom prst="roundRect">
            <a:avLst/>
          </a:prstGeom>
          <a:solidFill>
            <a:srgbClr val="1D457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" y="2387600"/>
            <a:ext cx="23825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with </a:t>
            </a:r>
            <a:r>
              <a:rPr lang="en-US" sz="25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sz="2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Tuning</a:t>
            </a:r>
            <a:endParaRPr lang="en-US" sz="2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82917"/>
              </p:ext>
            </p:extLst>
          </p:nvPr>
        </p:nvGraphicFramePr>
        <p:xfrm>
          <a:off x="4033519" y="1797396"/>
          <a:ext cx="7874001" cy="3292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98">
                  <a:extLst>
                    <a:ext uri="{9D8B030D-6E8A-4147-A177-3AD203B41FA5}">
                      <a16:colId xmlns:a16="http://schemas.microsoft.com/office/drawing/2014/main" val="2297839800"/>
                    </a:ext>
                  </a:extLst>
                </a:gridCol>
                <a:gridCol w="1712595">
                  <a:extLst>
                    <a:ext uri="{9D8B030D-6E8A-4147-A177-3AD203B41FA5}">
                      <a16:colId xmlns:a16="http://schemas.microsoft.com/office/drawing/2014/main" val="2845913699"/>
                    </a:ext>
                  </a:extLst>
                </a:gridCol>
                <a:gridCol w="1368108">
                  <a:extLst>
                    <a:ext uri="{9D8B030D-6E8A-4147-A177-3AD203B41FA5}">
                      <a16:colId xmlns:a16="http://schemas.microsoft.com/office/drawing/2014/main" val="3583063698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486528017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8534162"/>
                    </a:ext>
                  </a:extLst>
                </a:gridCol>
              </a:tblGrid>
              <a:tr h="8423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Classification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Regularization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Kernel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Degree for polynomial kernel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Gamma Value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1D4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853877"/>
                  </a:ext>
                </a:extLst>
              </a:tr>
              <a:tr h="613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I/E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89235"/>
                  </a:ext>
                </a:extLst>
              </a:tr>
              <a:tr h="613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22.09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76604"/>
                  </a:ext>
                </a:extLst>
              </a:tr>
              <a:tr h="6135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T/F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rbf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1839"/>
                  </a:ext>
                </a:extLst>
              </a:tr>
              <a:tr h="5378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J/P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18.67%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poly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scale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66677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3088639" y="2809240"/>
            <a:ext cx="599440" cy="568960"/>
          </a:xfrm>
          <a:prstGeom prst="rightArrow">
            <a:avLst/>
          </a:prstGeom>
          <a:solidFill>
            <a:srgbClr val="1D45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0079" y="5191760"/>
            <a:ext cx="787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SVM</a:t>
            </a:r>
          </a:p>
        </p:txBody>
      </p:sp>
    </p:spTree>
    <p:extLst>
      <p:ext uri="{BB962C8B-B14F-4D97-AF65-F5344CB8AC3E}">
        <p14:creationId xmlns:p14="http://schemas.microsoft.com/office/powerpoint/2010/main" val="26615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 Results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583E50-FF3A-7522-708A-16240B36C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22244"/>
              </p:ext>
            </p:extLst>
          </p:nvPr>
        </p:nvGraphicFramePr>
        <p:xfrm>
          <a:off x="909781" y="1450109"/>
          <a:ext cx="10728037" cy="4812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63208" y="6262255"/>
            <a:ext cx="10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for Extraversion vs Introversion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 Results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583E50-FF3A-7522-708A-16240B36C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608310"/>
              </p:ext>
            </p:extLst>
          </p:nvPr>
        </p:nvGraphicFramePr>
        <p:xfrm>
          <a:off x="1260764" y="1487978"/>
          <a:ext cx="9670472" cy="4681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94481" y="6243782"/>
            <a:ext cx="10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for Sensing vs Intuition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Results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583E50-FF3A-7522-708A-16240B36C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535231"/>
              </p:ext>
            </p:extLst>
          </p:nvPr>
        </p:nvGraphicFramePr>
        <p:xfrm>
          <a:off x="907935" y="1498139"/>
          <a:ext cx="10545156" cy="4613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11353" y="6186695"/>
            <a:ext cx="10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for Thinking vs Feeling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8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 Results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583E50-FF3A-7522-708A-16240B36C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215258"/>
              </p:ext>
            </p:extLst>
          </p:nvPr>
        </p:nvGraphicFramePr>
        <p:xfrm>
          <a:off x="1062182" y="1574289"/>
          <a:ext cx="10307782" cy="4508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0467" y="6185252"/>
            <a:ext cx="10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nalysis for Judging vs Perceiving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 Results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BAA78-703F-C3C6-4478-D246DCF4C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" y="1349747"/>
            <a:ext cx="9732356" cy="4916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4945" y="6266165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Confusion Matrix for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SVM (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tuned)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80"/>
            <a:ext cx="56896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4500880" y="746760"/>
            <a:ext cx="1391920" cy="802640"/>
          </a:xfrm>
          <a:prstGeom prst="leftArrow">
            <a:avLst/>
          </a:prstGeom>
          <a:solidFill>
            <a:srgbClr val="1D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5689600" y="746760"/>
            <a:ext cx="187960" cy="217170"/>
          </a:xfrm>
          <a:prstGeom prst="rtTriangle">
            <a:avLst/>
          </a:prstGeom>
          <a:solidFill>
            <a:srgbClr val="1D45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00880" y="2183848"/>
            <a:ext cx="1396105" cy="798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79939" y="2158448"/>
            <a:ext cx="207282" cy="2316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34720" y="2139763"/>
            <a:ext cx="26314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n w="0"/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 Of</a:t>
            </a:r>
          </a:p>
          <a:p>
            <a:pPr algn="ctr"/>
            <a:r>
              <a:rPr lang="en-US" sz="5000" b="1" dirty="0" smtClean="0">
                <a:ln w="0"/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Contents</a:t>
            </a:r>
            <a:endParaRPr lang="en-US" sz="5000" b="1" dirty="0">
              <a:ln w="0"/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9008" y="577696"/>
            <a:ext cx="4592320" cy="5763568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82208" y="734060"/>
            <a:ext cx="4202451" cy="545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32" y="3616941"/>
            <a:ext cx="1396105" cy="7986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704" y="3616941"/>
            <a:ext cx="188992" cy="2133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531" y="5067805"/>
            <a:ext cx="1396105" cy="7986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253" y="5090122"/>
            <a:ext cx="207282" cy="2316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91680" y="859217"/>
            <a:ext cx="40929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algn="ctr"/>
            <a:endParaRPr lang="en-US" sz="30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 Study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95273" y="3723630"/>
            <a:ext cx="357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3000" b="1" dirty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000" b="1" dirty="0" smtClean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000" b="1" dirty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0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3000" b="1" dirty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38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3280" y="477009"/>
            <a:ext cx="1178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Analysis:  Comparison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5753" y="6086764"/>
            <a:ext cx="106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Fig. 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59956"/>
              </p:ext>
            </p:extLst>
          </p:nvPr>
        </p:nvGraphicFramePr>
        <p:xfrm>
          <a:off x="1437861" y="1725855"/>
          <a:ext cx="9316278" cy="43609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9790">
                  <a:extLst>
                    <a:ext uri="{9D8B030D-6E8A-4147-A177-3AD203B41FA5}">
                      <a16:colId xmlns:a16="http://schemas.microsoft.com/office/drawing/2014/main" val="2059479095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3931123987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3301478207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1862682885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2046286577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2521421311"/>
                    </a:ext>
                  </a:extLst>
                </a:gridCol>
                <a:gridCol w="1332748">
                  <a:extLst>
                    <a:ext uri="{9D8B030D-6E8A-4147-A177-3AD203B41FA5}">
                      <a16:colId xmlns:a16="http://schemas.microsoft.com/office/drawing/2014/main" val="463654545"/>
                    </a:ext>
                  </a:extLst>
                </a:gridCol>
              </a:tblGrid>
              <a:tr h="60849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Text Embedding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I/E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S/N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T/F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J/P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Average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95607"/>
                  </a:ext>
                </a:extLst>
              </a:tr>
              <a:tr h="62718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[6]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BERT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78.0%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83.4%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34242"/>
                  </a:ext>
                </a:extLst>
              </a:tr>
              <a:tr h="1377129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[6]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BERT+ Statistical</a:t>
                      </a:r>
                    </a:p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vectors</a:t>
                      </a:r>
                    </a:p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p+e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84.2%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2254"/>
                  </a:ext>
                </a:extLst>
              </a:tr>
              <a:tr h="1120919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[2]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TF-IDF</a:t>
                      </a:r>
                    </a:p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vectorizer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69.0%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67.6%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78.97%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65663"/>
                  </a:ext>
                </a:extLst>
              </a:tr>
              <a:tr h="62718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proposed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SBERT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92.06%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96.79%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83.81%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81.54%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88.5%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16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600" y="345440"/>
            <a:ext cx="11938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work:</a:t>
            </a:r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1724891" y="1865745"/>
            <a:ext cx="8945418" cy="439651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13000" y="2715490"/>
            <a:ext cx="807258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Outperforms most recent model using BERT (2022)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of deep learning algorithm may improve our outcomes</a:t>
            </a:r>
          </a:p>
          <a:p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Various resources(LIWC,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EmoSenticNet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3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ConceptNet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) can be used as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Co-relation of Human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motion and Personality</a:t>
            </a:r>
            <a:endParaRPr 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4857" y="1414602"/>
            <a:ext cx="902286" cy="902286"/>
          </a:xfrm>
          <a:prstGeom prst="rect">
            <a:avLst/>
          </a:prstGeom>
        </p:spPr>
      </p:pic>
      <p:sp>
        <p:nvSpPr>
          <p:cNvPr id="9" name="Flowchart: Multidocument 8"/>
          <p:cNvSpPr/>
          <p:nvPr/>
        </p:nvSpPr>
        <p:spPr>
          <a:xfrm>
            <a:off x="5915891" y="1735505"/>
            <a:ext cx="360218" cy="23738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040"/>
            <a:ext cx="12192000" cy="985520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600" y="345440"/>
            <a:ext cx="11938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  <a:endParaRPr lang="en-US" sz="35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863600" y="1662159"/>
            <a:ext cx="10851071" cy="5017138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oogle Shape;838;p49"/>
          <p:cNvGrpSpPr>
            <a:grpSpLocks/>
          </p:cNvGrpSpPr>
          <p:nvPr/>
        </p:nvGrpSpPr>
        <p:grpSpPr bwMode="auto">
          <a:xfrm>
            <a:off x="5771905" y="1241586"/>
            <a:ext cx="1025525" cy="854633"/>
            <a:chOff x="1241902" y="1316757"/>
            <a:chExt cx="1026900" cy="1026900"/>
          </a:xfrm>
          <a:solidFill>
            <a:srgbClr val="18B4B8"/>
          </a:solidFill>
        </p:grpSpPr>
        <p:sp>
          <p:nvSpPr>
            <p:cNvPr id="12" name="Google Shape;839;p49"/>
            <p:cNvSpPr>
              <a:spLocks noChangeArrowheads="1"/>
            </p:cNvSpPr>
            <p:nvPr/>
          </p:nvSpPr>
          <p:spPr bwMode="auto">
            <a:xfrm>
              <a:off x="1241902" y="1316757"/>
              <a:ext cx="1026900" cy="1026900"/>
            </a:xfrm>
            <a:prstGeom prst="diamond">
              <a:avLst/>
            </a:prstGeom>
            <a:solidFill>
              <a:srgbClr val="12898C"/>
            </a:solidFill>
            <a:ln w="50800">
              <a:solidFill>
                <a:schemeClr val="tx2">
                  <a:lumMod val="95000"/>
                  <a:lumOff val="5000"/>
                </a:schemeClr>
              </a:solidFill>
              <a:miter lim="800000"/>
              <a:headEnd type="none" w="sm" len="sm"/>
              <a:tailEnd type="none" w="sm" len="sm"/>
            </a:ln>
          </p:spPr>
          <p:txBody>
            <a:bodyPr lIns="91425" tIns="45700" rIns="91425" bIns="45700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grpSp>
          <p:nvGrpSpPr>
            <p:cNvPr id="13" name="Google Shape;840;p49"/>
            <p:cNvGrpSpPr>
              <a:grpSpLocks/>
            </p:cNvGrpSpPr>
            <p:nvPr/>
          </p:nvGrpSpPr>
          <p:grpSpPr bwMode="auto">
            <a:xfrm>
              <a:off x="1612424" y="1687279"/>
              <a:ext cx="285750" cy="285750"/>
              <a:chOff x="11593513" y="782638"/>
              <a:chExt cx="285750" cy="285750"/>
            </a:xfrm>
            <a:grpFill/>
          </p:grpSpPr>
          <p:sp>
            <p:nvSpPr>
              <p:cNvPr id="14" name="Google Shape;841;p49"/>
              <p:cNvSpPr>
                <a:spLocks/>
              </p:cNvSpPr>
              <p:nvPr/>
            </p:nvSpPr>
            <p:spPr bwMode="auto">
              <a:xfrm>
                <a:off x="11726863" y="1038225"/>
                <a:ext cx="38100" cy="9525"/>
              </a:xfrm>
              <a:custGeom>
                <a:avLst/>
                <a:gdLst>
                  <a:gd name="T0" fmla="*/ 4763 w 120"/>
                  <a:gd name="T1" fmla="*/ 9525 h 30"/>
                  <a:gd name="T2" fmla="*/ 33338 w 120"/>
                  <a:gd name="T3" fmla="*/ 9525 h 30"/>
                  <a:gd name="T4" fmla="*/ 34290 w 120"/>
                  <a:gd name="T5" fmla="*/ 9525 h 30"/>
                  <a:gd name="T6" fmla="*/ 35243 w 120"/>
                  <a:gd name="T7" fmla="*/ 9208 h 30"/>
                  <a:gd name="T8" fmla="*/ 36195 w 120"/>
                  <a:gd name="T9" fmla="*/ 8890 h 30"/>
                  <a:gd name="T10" fmla="*/ 36830 w 120"/>
                  <a:gd name="T11" fmla="*/ 8255 h 30"/>
                  <a:gd name="T12" fmla="*/ 37465 w 120"/>
                  <a:gd name="T13" fmla="*/ 7620 h 30"/>
                  <a:gd name="T14" fmla="*/ 37783 w 120"/>
                  <a:gd name="T15" fmla="*/ 6985 h 30"/>
                  <a:gd name="T16" fmla="*/ 38100 w 120"/>
                  <a:gd name="T17" fmla="*/ 6033 h 30"/>
                  <a:gd name="T18" fmla="*/ 38100 w 120"/>
                  <a:gd name="T19" fmla="*/ 4763 h 30"/>
                  <a:gd name="T20" fmla="*/ 38100 w 120"/>
                  <a:gd name="T21" fmla="*/ 4128 h 30"/>
                  <a:gd name="T22" fmla="*/ 37783 w 120"/>
                  <a:gd name="T23" fmla="*/ 3175 h 30"/>
                  <a:gd name="T24" fmla="*/ 37465 w 120"/>
                  <a:gd name="T25" fmla="*/ 2540 h 30"/>
                  <a:gd name="T26" fmla="*/ 36830 w 120"/>
                  <a:gd name="T27" fmla="*/ 1588 h 30"/>
                  <a:gd name="T28" fmla="*/ 36195 w 120"/>
                  <a:gd name="T29" fmla="*/ 1270 h 30"/>
                  <a:gd name="T30" fmla="*/ 35243 w 120"/>
                  <a:gd name="T31" fmla="*/ 318 h 30"/>
                  <a:gd name="T32" fmla="*/ 34290 w 120"/>
                  <a:gd name="T33" fmla="*/ 318 h 30"/>
                  <a:gd name="T34" fmla="*/ 33338 w 120"/>
                  <a:gd name="T35" fmla="*/ 0 h 30"/>
                  <a:gd name="T36" fmla="*/ 4763 w 120"/>
                  <a:gd name="T37" fmla="*/ 0 h 30"/>
                  <a:gd name="T38" fmla="*/ 3810 w 120"/>
                  <a:gd name="T39" fmla="*/ 318 h 30"/>
                  <a:gd name="T40" fmla="*/ 2858 w 120"/>
                  <a:gd name="T41" fmla="*/ 318 h 30"/>
                  <a:gd name="T42" fmla="*/ 2223 w 120"/>
                  <a:gd name="T43" fmla="*/ 1270 h 30"/>
                  <a:gd name="T44" fmla="*/ 1588 w 120"/>
                  <a:gd name="T45" fmla="*/ 1588 h 30"/>
                  <a:gd name="T46" fmla="*/ 635 w 120"/>
                  <a:gd name="T47" fmla="*/ 2540 h 30"/>
                  <a:gd name="T48" fmla="*/ 318 w 120"/>
                  <a:gd name="T49" fmla="*/ 3175 h 30"/>
                  <a:gd name="T50" fmla="*/ 0 w 120"/>
                  <a:gd name="T51" fmla="*/ 4128 h 30"/>
                  <a:gd name="T52" fmla="*/ 0 w 120"/>
                  <a:gd name="T53" fmla="*/ 4763 h 30"/>
                  <a:gd name="T54" fmla="*/ 0 w 120"/>
                  <a:gd name="T55" fmla="*/ 6033 h 30"/>
                  <a:gd name="T56" fmla="*/ 318 w 120"/>
                  <a:gd name="T57" fmla="*/ 6985 h 30"/>
                  <a:gd name="T58" fmla="*/ 635 w 120"/>
                  <a:gd name="T59" fmla="*/ 7620 h 30"/>
                  <a:gd name="T60" fmla="*/ 1588 w 120"/>
                  <a:gd name="T61" fmla="*/ 8255 h 30"/>
                  <a:gd name="T62" fmla="*/ 2223 w 120"/>
                  <a:gd name="T63" fmla="*/ 8890 h 30"/>
                  <a:gd name="T64" fmla="*/ 2858 w 120"/>
                  <a:gd name="T65" fmla="*/ 9208 h 30"/>
                  <a:gd name="T66" fmla="*/ 3810 w 120"/>
                  <a:gd name="T67" fmla="*/ 9525 h 30"/>
                  <a:gd name="T68" fmla="*/ 4763 w 120"/>
                  <a:gd name="T69" fmla="*/ 9525 h 3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0" h="30" extrusionOk="0">
                    <a:moveTo>
                      <a:pt x="15" y="30"/>
                    </a:moveTo>
                    <a:lnTo>
                      <a:pt x="105" y="30"/>
                    </a:lnTo>
                    <a:lnTo>
                      <a:pt x="108" y="30"/>
                    </a:lnTo>
                    <a:lnTo>
                      <a:pt x="111" y="29"/>
                    </a:lnTo>
                    <a:lnTo>
                      <a:pt x="114" y="28"/>
                    </a:lnTo>
                    <a:lnTo>
                      <a:pt x="116" y="26"/>
                    </a:lnTo>
                    <a:lnTo>
                      <a:pt x="118" y="24"/>
                    </a:lnTo>
                    <a:lnTo>
                      <a:pt x="119" y="22"/>
                    </a:lnTo>
                    <a:lnTo>
                      <a:pt x="120" y="19"/>
                    </a:lnTo>
                    <a:lnTo>
                      <a:pt x="120" y="15"/>
                    </a:lnTo>
                    <a:lnTo>
                      <a:pt x="120" y="13"/>
                    </a:lnTo>
                    <a:lnTo>
                      <a:pt x="119" y="10"/>
                    </a:lnTo>
                    <a:lnTo>
                      <a:pt x="118" y="8"/>
                    </a:lnTo>
                    <a:lnTo>
                      <a:pt x="116" y="5"/>
                    </a:lnTo>
                    <a:lnTo>
                      <a:pt x="114" y="4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5" y="0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9" y="1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1" y="22"/>
                    </a:lnTo>
                    <a:lnTo>
                      <a:pt x="2" y="24"/>
                    </a:lnTo>
                    <a:lnTo>
                      <a:pt x="5" y="26"/>
                    </a:lnTo>
                    <a:lnTo>
                      <a:pt x="7" y="28"/>
                    </a:lnTo>
                    <a:lnTo>
                      <a:pt x="9" y="29"/>
                    </a:lnTo>
                    <a:lnTo>
                      <a:pt x="12" y="30"/>
                    </a:lnTo>
                    <a:lnTo>
                      <a:pt x="1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15" name="Google Shape;842;p49"/>
              <p:cNvSpPr>
                <a:spLocks/>
              </p:cNvSpPr>
              <p:nvPr/>
            </p:nvSpPr>
            <p:spPr bwMode="auto">
              <a:xfrm>
                <a:off x="11669713" y="811213"/>
                <a:ext cx="9525" cy="161925"/>
              </a:xfrm>
              <a:custGeom>
                <a:avLst/>
                <a:gdLst>
                  <a:gd name="T0" fmla="*/ 4609 w 31"/>
                  <a:gd name="T1" fmla="*/ 161925 h 510"/>
                  <a:gd name="T2" fmla="*/ 5531 w 31"/>
                  <a:gd name="T3" fmla="*/ 161925 h 510"/>
                  <a:gd name="T4" fmla="*/ 6452 w 31"/>
                  <a:gd name="T5" fmla="*/ 161608 h 510"/>
                  <a:gd name="T6" fmla="*/ 7067 w 31"/>
                  <a:gd name="T7" fmla="*/ 160973 h 510"/>
                  <a:gd name="T8" fmla="*/ 7681 w 31"/>
                  <a:gd name="T9" fmla="*/ 160655 h 510"/>
                  <a:gd name="T10" fmla="*/ 8296 w 31"/>
                  <a:gd name="T11" fmla="*/ 160020 h 510"/>
                  <a:gd name="T12" fmla="*/ 8910 w 31"/>
                  <a:gd name="T13" fmla="*/ 158750 h 510"/>
                  <a:gd name="T14" fmla="*/ 9218 w 31"/>
                  <a:gd name="T15" fmla="*/ 158115 h 510"/>
                  <a:gd name="T16" fmla="*/ 9525 w 31"/>
                  <a:gd name="T17" fmla="*/ 157163 h 510"/>
                  <a:gd name="T18" fmla="*/ 9525 w 31"/>
                  <a:gd name="T19" fmla="*/ 4763 h 510"/>
                  <a:gd name="T20" fmla="*/ 9218 w 31"/>
                  <a:gd name="T21" fmla="*/ 3810 h 510"/>
                  <a:gd name="T22" fmla="*/ 8910 w 31"/>
                  <a:gd name="T23" fmla="*/ 2858 h 510"/>
                  <a:gd name="T24" fmla="*/ 8296 w 31"/>
                  <a:gd name="T25" fmla="*/ 2223 h 510"/>
                  <a:gd name="T26" fmla="*/ 7681 w 31"/>
                  <a:gd name="T27" fmla="*/ 1588 h 510"/>
                  <a:gd name="T28" fmla="*/ 7067 w 31"/>
                  <a:gd name="T29" fmla="*/ 953 h 510"/>
                  <a:gd name="T30" fmla="*/ 6452 w 31"/>
                  <a:gd name="T31" fmla="*/ 318 h 510"/>
                  <a:gd name="T32" fmla="*/ 5531 w 31"/>
                  <a:gd name="T33" fmla="*/ 0 h 510"/>
                  <a:gd name="T34" fmla="*/ 4609 w 31"/>
                  <a:gd name="T35" fmla="*/ 0 h 510"/>
                  <a:gd name="T36" fmla="*/ 3994 w 31"/>
                  <a:gd name="T37" fmla="*/ 0 h 510"/>
                  <a:gd name="T38" fmla="*/ 2765 w 31"/>
                  <a:gd name="T39" fmla="*/ 318 h 510"/>
                  <a:gd name="T40" fmla="*/ 2151 w 31"/>
                  <a:gd name="T41" fmla="*/ 953 h 510"/>
                  <a:gd name="T42" fmla="*/ 1536 w 31"/>
                  <a:gd name="T43" fmla="*/ 1588 h 510"/>
                  <a:gd name="T44" fmla="*/ 922 w 31"/>
                  <a:gd name="T45" fmla="*/ 2223 h 510"/>
                  <a:gd name="T46" fmla="*/ 615 w 31"/>
                  <a:gd name="T47" fmla="*/ 2858 h 510"/>
                  <a:gd name="T48" fmla="*/ 307 w 31"/>
                  <a:gd name="T49" fmla="*/ 3810 h 510"/>
                  <a:gd name="T50" fmla="*/ 0 w 31"/>
                  <a:gd name="T51" fmla="*/ 4763 h 510"/>
                  <a:gd name="T52" fmla="*/ 0 w 31"/>
                  <a:gd name="T53" fmla="*/ 157163 h 510"/>
                  <a:gd name="T54" fmla="*/ 307 w 31"/>
                  <a:gd name="T55" fmla="*/ 158115 h 510"/>
                  <a:gd name="T56" fmla="*/ 615 w 31"/>
                  <a:gd name="T57" fmla="*/ 158750 h 510"/>
                  <a:gd name="T58" fmla="*/ 922 w 31"/>
                  <a:gd name="T59" fmla="*/ 160020 h 510"/>
                  <a:gd name="T60" fmla="*/ 1536 w 31"/>
                  <a:gd name="T61" fmla="*/ 160655 h 510"/>
                  <a:gd name="T62" fmla="*/ 2151 w 31"/>
                  <a:gd name="T63" fmla="*/ 160973 h 510"/>
                  <a:gd name="T64" fmla="*/ 2765 w 31"/>
                  <a:gd name="T65" fmla="*/ 161608 h 510"/>
                  <a:gd name="T66" fmla="*/ 3994 w 31"/>
                  <a:gd name="T67" fmla="*/ 161925 h 510"/>
                  <a:gd name="T68" fmla="*/ 4609 w 31"/>
                  <a:gd name="T69" fmla="*/ 161925 h 51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1" h="510" extrusionOk="0">
                    <a:moveTo>
                      <a:pt x="15" y="510"/>
                    </a:moveTo>
                    <a:lnTo>
                      <a:pt x="18" y="510"/>
                    </a:lnTo>
                    <a:lnTo>
                      <a:pt x="21" y="509"/>
                    </a:lnTo>
                    <a:lnTo>
                      <a:pt x="23" y="507"/>
                    </a:lnTo>
                    <a:lnTo>
                      <a:pt x="25" y="506"/>
                    </a:lnTo>
                    <a:lnTo>
                      <a:pt x="27" y="504"/>
                    </a:lnTo>
                    <a:lnTo>
                      <a:pt x="29" y="500"/>
                    </a:lnTo>
                    <a:lnTo>
                      <a:pt x="30" y="498"/>
                    </a:lnTo>
                    <a:lnTo>
                      <a:pt x="31" y="495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7"/>
                    </a:lnTo>
                    <a:lnTo>
                      <a:pt x="25" y="5"/>
                    </a:lnTo>
                    <a:lnTo>
                      <a:pt x="23" y="3"/>
                    </a:lnTo>
                    <a:lnTo>
                      <a:pt x="21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495"/>
                    </a:lnTo>
                    <a:lnTo>
                      <a:pt x="1" y="498"/>
                    </a:lnTo>
                    <a:lnTo>
                      <a:pt x="2" y="500"/>
                    </a:lnTo>
                    <a:lnTo>
                      <a:pt x="3" y="504"/>
                    </a:lnTo>
                    <a:lnTo>
                      <a:pt x="5" y="506"/>
                    </a:lnTo>
                    <a:lnTo>
                      <a:pt x="7" y="507"/>
                    </a:lnTo>
                    <a:lnTo>
                      <a:pt x="9" y="509"/>
                    </a:lnTo>
                    <a:lnTo>
                      <a:pt x="13" y="510"/>
                    </a:lnTo>
                    <a:lnTo>
                      <a:pt x="15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16" name="Google Shape;843;p49"/>
              <p:cNvSpPr>
                <a:spLocks/>
              </p:cNvSpPr>
              <p:nvPr/>
            </p:nvSpPr>
            <p:spPr bwMode="auto">
              <a:xfrm>
                <a:off x="11660188" y="982663"/>
                <a:ext cx="38100" cy="65088"/>
              </a:xfrm>
              <a:custGeom>
                <a:avLst/>
                <a:gdLst>
                  <a:gd name="T0" fmla="*/ 28654 w 121"/>
                  <a:gd name="T1" fmla="*/ 55745 h 209"/>
                  <a:gd name="T2" fmla="*/ 9446 w 121"/>
                  <a:gd name="T3" fmla="*/ 55745 h 209"/>
                  <a:gd name="T4" fmla="*/ 9446 w 121"/>
                  <a:gd name="T5" fmla="*/ 9343 h 209"/>
                  <a:gd name="T6" fmla="*/ 28654 w 121"/>
                  <a:gd name="T7" fmla="*/ 9343 h 209"/>
                  <a:gd name="T8" fmla="*/ 28654 w 121"/>
                  <a:gd name="T9" fmla="*/ 55745 h 209"/>
                  <a:gd name="T10" fmla="*/ 33377 w 121"/>
                  <a:gd name="T11" fmla="*/ 0 h 209"/>
                  <a:gd name="T12" fmla="*/ 4723 w 121"/>
                  <a:gd name="T13" fmla="*/ 0 h 209"/>
                  <a:gd name="T14" fmla="*/ 4093 w 121"/>
                  <a:gd name="T15" fmla="*/ 0 h 209"/>
                  <a:gd name="T16" fmla="*/ 2834 w 121"/>
                  <a:gd name="T17" fmla="*/ 311 h 209"/>
                  <a:gd name="T18" fmla="*/ 2204 w 121"/>
                  <a:gd name="T19" fmla="*/ 623 h 209"/>
                  <a:gd name="T20" fmla="*/ 1574 w 121"/>
                  <a:gd name="T21" fmla="*/ 1246 h 209"/>
                  <a:gd name="T22" fmla="*/ 945 w 121"/>
                  <a:gd name="T23" fmla="*/ 1869 h 209"/>
                  <a:gd name="T24" fmla="*/ 315 w 121"/>
                  <a:gd name="T25" fmla="*/ 3114 h 209"/>
                  <a:gd name="T26" fmla="*/ 315 w 121"/>
                  <a:gd name="T27" fmla="*/ 3737 h 209"/>
                  <a:gd name="T28" fmla="*/ 0 w 121"/>
                  <a:gd name="T29" fmla="*/ 4671 h 209"/>
                  <a:gd name="T30" fmla="*/ 0 w 121"/>
                  <a:gd name="T31" fmla="*/ 60417 h 209"/>
                  <a:gd name="T32" fmla="*/ 315 w 121"/>
                  <a:gd name="T33" fmla="*/ 61662 h 209"/>
                  <a:gd name="T34" fmla="*/ 315 w 121"/>
                  <a:gd name="T35" fmla="*/ 62597 h 209"/>
                  <a:gd name="T36" fmla="*/ 945 w 121"/>
                  <a:gd name="T37" fmla="*/ 63219 h 209"/>
                  <a:gd name="T38" fmla="*/ 1574 w 121"/>
                  <a:gd name="T39" fmla="*/ 63842 h 209"/>
                  <a:gd name="T40" fmla="*/ 2204 w 121"/>
                  <a:gd name="T41" fmla="*/ 64465 h 209"/>
                  <a:gd name="T42" fmla="*/ 2834 w 121"/>
                  <a:gd name="T43" fmla="*/ 64777 h 209"/>
                  <a:gd name="T44" fmla="*/ 4093 w 121"/>
                  <a:gd name="T45" fmla="*/ 65088 h 209"/>
                  <a:gd name="T46" fmla="*/ 4723 w 121"/>
                  <a:gd name="T47" fmla="*/ 65088 h 209"/>
                  <a:gd name="T48" fmla="*/ 33377 w 121"/>
                  <a:gd name="T49" fmla="*/ 65088 h 209"/>
                  <a:gd name="T50" fmla="*/ 34007 w 121"/>
                  <a:gd name="T51" fmla="*/ 65088 h 209"/>
                  <a:gd name="T52" fmla="*/ 34951 w 121"/>
                  <a:gd name="T53" fmla="*/ 64777 h 209"/>
                  <a:gd name="T54" fmla="*/ 35581 w 121"/>
                  <a:gd name="T55" fmla="*/ 64465 h 209"/>
                  <a:gd name="T56" fmla="*/ 36526 w 121"/>
                  <a:gd name="T57" fmla="*/ 63842 h 209"/>
                  <a:gd name="T58" fmla="*/ 36840 w 121"/>
                  <a:gd name="T59" fmla="*/ 63219 h 209"/>
                  <a:gd name="T60" fmla="*/ 37470 w 121"/>
                  <a:gd name="T61" fmla="*/ 62597 h 209"/>
                  <a:gd name="T62" fmla="*/ 37470 w 121"/>
                  <a:gd name="T63" fmla="*/ 61662 h 209"/>
                  <a:gd name="T64" fmla="*/ 38100 w 121"/>
                  <a:gd name="T65" fmla="*/ 60417 h 209"/>
                  <a:gd name="T66" fmla="*/ 38100 w 121"/>
                  <a:gd name="T67" fmla="*/ 4671 h 209"/>
                  <a:gd name="T68" fmla="*/ 37470 w 121"/>
                  <a:gd name="T69" fmla="*/ 3737 h 209"/>
                  <a:gd name="T70" fmla="*/ 37470 w 121"/>
                  <a:gd name="T71" fmla="*/ 3114 h 209"/>
                  <a:gd name="T72" fmla="*/ 36840 w 121"/>
                  <a:gd name="T73" fmla="*/ 1869 h 209"/>
                  <a:gd name="T74" fmla="*/ 36526 w 121"/>
                  <a:gd name="T75" fmla="*/ 1246 h 209"/>
                  <a:gd name="T76" fmla="*/ 35581 w 121"/>
                  <a:gd name="T77" fmla="*/ 623 h 209"/>
                  <a:gd name="T78" fmla="*/ 34951 w 121"/>
                  <a:gd name="T79" fmla="*/ 311 h 209"/>
                  <a:gd name="T80" fmla="*/ 34007 w 121"/>
                  <a:gd name="T81" fmla="*/ 0 h 209"/>
                  <a:gd name="T82" fmla="*/ 33377 w 121"/>
                  <a:gd name="T83" fmla="*/ 0 h 209"/>
                  <a:gd name="T84" fmla="*/ 33377 w 121"/>
                  <a:gd name="T85" fmla="*/ 0 h 20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21" h="209" extrusionOk="0">
                    <a:moveTo>
                      <a:pt x="91" y="179"/>
                    </a:moveTo>
                    <a:lnTo>
                      <a:pt x="30" y="179"/>
                    </a:lnTo>
                    <a:lnTo>
                      <a:pt x="30" y="30"/>
                    </a:lnTo>
                    <a:lnTo>
                      <a:pt x="91" y="30"/>
                    </a:lnTo>
                    <a:lnTo>
                      <a:pt x="91" y="179"/>
                    </a:lnTo>
                    <a:close/>
                    <a:moveTo>
                      <a:pt x="106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94"/>
                    </a:lnTo>
                    <a:lnTo>
                      <a:pt x="1" y="198"/>
                    </a:lnTo>
                    <a:lnTo>
                      <a:pt x="1" y="201"/>
                    </a:lnTo>
                    <a:lnTo>
                      <a:pt x="3" y="203"/>
                    </a:lnTo>
                    <a:lnTo>
                      <a:pt x="5" y="205"/>
                    </a:lnTo>
                    <a:lnTo>
                      <a:pt x="7" y="207"/>
                    </a:lnTo>
                    <a:lnTo>
                      <a:pt x="9" y="208"/>
                    </a:lnTo>
                    <a:lnTo>
                      <a:pt x="13" y="209"/>
                    </a:lnTo>
                    <a:lnTo>
                      <a:pt x="15" y="209"/>
                    </a:lnTo>
                    <a:lnTo>
                      <a:pt x="106" y="209"/>
                    </a:lnTo>
                    <a:lnTo>
                      <a:pt x="108" y="209"/>
                    </a:lnTo>
                    <a:lnTo>
                      <a:pt x="111" y="208"/>
                    </a:lnTo>
                    <a:lnTo>
                      <a:pt x="113" y="207"/>
                    </a:lnTo>
                    <a:lnTo>
                      <a:pt x="116" y="205"/>
                    </a:lnTo>
                    <a:lnTo>
                      <a:pt x="117" y="203"/>
                    </a:lnTo>
                    <a:lnTo>
                      <a:pt x="119" y="201"/>
                    </a:lnTo>
                    <a:lnTo>
                      <a:pt x="119" y="198"/>
                    </a:lnTo>
                    <a:lnTo>
                      <a:pt x="121" y="194"/>
                    </a:lnTo>
                    <a:lnTo>
                      <a:pt x="121" y="15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17" y="6"/>
                    </a:lnTo>
                    <a:lnTo>
                      <a:pt x="116" y="4"/>
                    </a:lnTo>
                    <a:lnTo>
                      <a:pt x="113" y="2"/>
                    </a:lnTo>
                    <a:lnTo>
                      <a:pt x="111" y="1"/>
                    </a:lnTo>
                    <a:lnTo>
                      <a:pt x="108" y="0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17" name="Google Shape;844;p49"/>
              <p:cNvSpPr>
                <a:spLocks/>
              </p:cNvSpPr>
              <p:nvPr/>
            </p:nvSpPr>
            <p:spPr bwMode="auto">
              <a:xfrm>
                <a:off x="11736388" y="906463"/>
                <a:ext cx="9525" cy="114300"/>
              </a:xfrm>
              <a:custGeom>
                <a:avLst/>
                <a:gdLst>
                  <a:gd name="T0" fmla="*/ 4763 w 30"/>
                  <a:gd name="T1" fmla="*/ 114300 h 360"/>
                  <a:gd name="T2" fmla="*/ 5715 w 30"/>
                  <a:gd name="T3" fmla="*/ 114300 h 360"/>
                  <a:gd name="T4" fmla="*/ 6350 w 30"/>
                  <a:gd name="T5" fmla="*/ 113665 h 360"/>
                  <a:gd name="T6" fmla="*/ 7620 w 30"/>
                  <a:gd name="T7" fmla="*/ 113348 h 360"/>
                  <a:gd name="T8" fmla="*/ 8255 w 30"/>
                  <a:gd name="T9" fmla="*/ 112713 h 360"/>
                  <a:gd name="T10" fmla="*/ 8890 w 30"/>
                  <a:gd name="T11" fmla="*/ 112078 h 360"/>
                  <a:gd name="T12" fmla="*/ 9208 w 30"/>
                  <a:gd name="T13" fmla="*/ 111443 h 360"/>
                  <a:gd name="T14" fmla="*/ 9525 w 30"/>
                  <a:gd name="T15" fmla="*/ 110490 h 360"/>
                  <a:gd name="T16" fmla="*/ 9525 w 30"/>
                  <a:gd name="T17" fmla="*/ 109538 h 360"/>
                  <a:gd name="T18" fmla="*/ 9525 w 30"/>
                  <a:gd name="T19" fmla="*/ 4445 h 360"/>
                  <a:gd name="T20" fmla="*/ 9525 w 30"/>
                  <a:gd name="T21" fmla="*/ 3810 h 360"/>
                  <a:gd name="T22" fmla="*/ 9208 w 30"/>
                  <a:gd name="T23" fmla="*/ 2858 h 360"/>
                  <a:gd name="T24" fmla="*/ 8890 w 30"/>
                  <a:gd name="T25" fmla="*/ 2223 h 360"/>
                  <a:gd name="T26" fmla="*/ 8255 w 30"/>
                  <a:gd name="T27" fmla="*/ 1270 h 360"/>
                  <a:gd name="T28" fmla="*/ 7620 w 30"/>
                  <a:gd name="T29" fmla="*/ 953 h 360"/>
                  <a:gd name="T30" fmla="*/ 6350 w 30"/>
                  <a:gd name="T31" fmla="*/ 318 h 360"/>
                  <a:gd name="T32" fmla="*/ 5715 w 30"/>
                  <a:gd name="T33" fmla="*/ 318 h 360"/>
                  <a:gd name="T34" fmla="*/ 4763 w 30"/>
                  <a:gd name="T35" fmla="*/ 0 h 360"/>
                  <a:gd name="T36" fmla="*/ 3810 w 30"/>
                  <a:gd name="T37" fmla="*/ 318 h 360"/>
                  <a:gd name="T38" fmla="*/ 3175 w 30"/>
                  <a:gd name="T39" fmla="*/ 318 h 360"/>
                  <a:gd name="T40" fmla="*/ 2223 w 30"/>
                  <a:gd name="T41" fmla="*/ 953 h 360"/>
                  <a:gd name="T42" fmla="*/ 1270 w 30"/>
                  <a:gd name="T43" fmla="*/ 1270 h 360"/>
                  <a:gd name="T44" fmla="*/ 635 w 30"/>
                  <a:gd name="T45" fmla="*/ 2223 h 360"/>
                  <a:gd name="T46" fmla="*/ 318 w 30"/>
                  <a:gd name="T47" fmla="*/ 2858 h 360"/>
                  <a:gd name="T48" fmla="*/ 0 w 30"/>
                  <a:gd name="T49" fmla="*/ 3810 h 360"/>
                  <a:gd name="T50" fmla="*/ 0 w 30"/>
                  <a:gd name="T51" fmla="*/ 4445 h 360"/>
                  <a:gd name="T52" fmla="*/ 0 w 30"/>
                  <a:gd name="T53" fmla="*/ 109538 h 360"/>
                  <a:gd name="T54" fmla="*/ 0 w 30"/>
                  <a:gd name="T55" fmla="*/ 110490 h 360"/>
                  <a:gd name="T56" fmla="*/ 318 w 30"/>
                  <a:gd name="T57" fmla="*/ 111443 h 360"/>
                  <a:gd name="T58" fmla="*/ 635 w 30"/>
                  <a:gd name="T59" fmla="*/ 112078 h 360"/>
                  <a:gd name="T60" fmla="*/ 1270 w 30"/>
                  <a:gd name="T61" fmla="*/ 112713 h 360"/>
                  <a:gd name="T62" fmla="*/ 2223 w 30"/>
                  <a:gd name="T63" fmla="*/ 113348 h 360"/>
                  <a:gd name="T64" fmla="*/ 3175 w 30"/>
                  <a:gd name="T65" fmla="*/ 113665 h 360"/>
                  <a:gd name="T66" fmla="*/ 3810 w 30"/>
                  <a:gd name="T67" fmla="*/ 114300 h 360"/>
                  <a:gd name="T68" fmla="*/ 4763 w 30"/>
                  <a:gd name="T69" fmla="*/ 114300 h 3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0" h="360" extrusionOk="0">
                    <a:moveTo>
                      <a:pt x="15" y="360"/>
                    </a:moveTo>
                    <a:lnTo>
                      <a:pt x="18" y="360"/>
                    </a:lnTo>
                    <a:lnTo>
                      <a:pt x="20" y="358"/>
                    </a:lnTo>
                    <a:lnTo>
                      <a:pt x="24" y="357"/>
                    </a:lnTo>
                    <a:lnTo>
                      <a:pt x="26" y="355"/>
                    </a:lnTo>
                    <a:lnTo>
                      <a:pt x="28" y="353"/>
                    </a:lnTo>
                    <a:lnTo>
                      <a:pt x="29" y="351"/>
                    </a:lnTo>
                    <a:lnTo>
                      <a:pt x="30" y="348"/>
                    </a:lnTo>
                    <a:lnTo>
                      <a:pt x="30" y="345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8" y="7"/>
                    </a:lnTo>
                    <a:lnTo>
                      <a:pt x="26" y="4"/>
                    </a:lnTo>
                    <a:lnTo>
                      <a:pt x="24" y="3"/>
                    </a:lnTo>
                    <a:lnTo>
                      <a:pt x="20" y="1"/>
                    </a:lnTo>
                    <a:lnTo>
                      <a:pt x="18" y="1"/>
                    </a:lnTo>
                    <a:lnTo>
                      <a:pt x="15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7" y="3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345"/>
                    </a:lnTo>
                    <a:lnTo>
                      <a:pt x="0" y="348"/>
                    </a:lnTo>
                    <a:lnTo>
                      <a:pt x="1" y="351"/>
                    </a:lnTo>
                    <a:lnTo>
                      <a:pt x="2" y="353"/>
                    </a:lnTo>
                    <a:lnTo>
                      <a:pt x="4" y="355"/>
                    </a:lnTo>
                    <a:lnTo>
                      <a:pt x="7" y="357"/>
                    </a:lnTo>
                    <a:lnTo>
                      <a:pt x="10" y="358"/>
                    </a:lnTo>
                    <a:lnTo>
                      <a:pt x="12" y="360"/>
                    </a:lnTo>
                    <a:lnTo>
                      <a:pt x="15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18" name="Google Shape;845;p49"/>
              <p:cNvSpPr>
                <a:spLocks/>
              </p:cNvSpPr>
              <p:nvPr/>
            </p:nvSpPr>
            <p:spPr bwMode="auto">
              <a:xfrm>
                <a:off x="11612563" y="858838"/>
                <a:ext cx="9525" cy="169863"/>
              </a:xfrm>
              <a:custGeom>
                <a:avLst/>
                <a:gdLst>
                  <a:gd name="T0" fmla="*/ 4763 w 30"/>
                  <a:gd name="T1" fmla="*/ 0 h 539"/>
                  <a:gd name="T2" fmla="*/ 3810 w 30"/>
                  <a:gd name="T3" fmla="*/ 0 h 539"/>
                  <a:gd name="T4" fmla="*/ 3175 w 30"/>
                  <a:gd name="T5" fmla="*/ 315 h 539"/>
                  <a:gd name="T6" fmla="*/ 2223 w 30"/>
                  <a:gd name="T7" fmla="*/ 630 h 539"/>
                  <a:gd name="T8" fmla="*/ 1270 w 30"/>
                  <a:gd name="T9" fmla="*/ 1261 h 539"/>
                  <a:gd name="T10" fmla="*/ 635 w 30"/>
                  <a:gd name="T11" fmla="*/ 1891 h 539"/>
                  <a:gd name="T12" fmla="*/ 318 w 30"/>
                  <a:gd name="T13" fmla="*/ 3151 h 539"/>
                  <a:gd name="T14" fmla="*/ 0 w 30"/>
                  <a:gd name="T15" fmla="*/ 3782 h 539"/>
                  <a:gd name="T16" fmla="*/ 0 w 30"/>
                  <a:gd name="T17" fmla="*/ 4727 h 539"/>
                  <a:gd name="T18" fmla="*/ 0 w 30"/>
                  <a:gd name="T19" fmla="*/ 165451 h 539"/>
                  <a:gd name="T20" fmla="*/ 0 w 30"/>
                  <a:gd name="T21" fmla="*/ 166396 h 539"/>
                  <a:gd name="T22" fmla="*/ 318 w 30"/>
                  <a:gd name="T23" fmla="*/ 167342 h 539"/>
                  <a:gd name="T24" fmla="*/ 635 w 30"/>
                  <a:gd name="T25" fmla="*/ 167972 h 539"/>
                  <a:gd name="T26" fmla="*/ 1270 w 30"/>
                  <a:gd name="T27" fmla="*/ 168602 h 539"/>
                  <a:gd name="T28" fmla="*/ 2223 w 30"/>
                  <a:gd name="T29" fmla="*/ 169233 h 539"/>
                  <a:gd name="T30" fmla="*/ 3175 w 30"/>
                  <a:gd name="T31" fmla="*/ 169548 h 539"/>
                  <a:gd name="T32" fmla="*/ 3810 w 30"/>
                  <a:gd name="T33" fmla="*/ 169863 h 539"/>
                  <a:gd name="T34" fmla="*/ 4763 w 30"/>
                  <a:gd name="T35" fmla="*/ 169863 h 539"/>
                  <a:gd name="T36" fmla="*/ 5715 w 30"/>
                  <a:gd name="T37" fmla="*/ 169863 h 539"/>
                  <a:gd name="T38" fmla="*/ 6985 w 30"/>
                  <a:gd name="T39" fmla="*/ 169548 h 539"/>
                  <a:gd name="T40" fmla="*/ 7620 w 30"/>
                  <a:gd name="T41" fmla="*/ 169233 h 539"/>
                  <a:gd name="T42" fmla="*/ 8255 w 30"/>
                  <a:gd name="T43" fmla="*/ 168602 h 539"/>
                  <a:gd name="T44" fmla="*/ 8890 w 30"/>
                  <a:gd name="T45" fmla="*/ 167972 h 539"/>
                  <a:gd name="T46" fmla="*/ 9208 w 30"/>
                  <a:gd name="T47" fmla="*/ 167342 h 539"/>
                  <a:gd name="T48" fmla="*/ 9525 w 30"/>
                  <a:gd name="T49" fmla="*/ 166396 h 539"/>
                  <a:gd name="T50" fmla="*/ 9525 w 30"/>
                  <a:gd name="T51" fmla="*/ 165451 h 539"/>
                  <a:gd name="T52" fmla="*/ 9525 w 30"/>
                  <a:gd name="T53" fmla="*/ 4727 h 539"/>
                  <a:gd name="T54" fmla="*/ 9525 w 30"/>
                  <a:gd name="T55" fmla="*/ 3782 h 539"/>
                  <a:gd name="T56" fmla="*/ 9208 w 30"/>
                  <a:gd name="T57" fmla="*/ 3151 h 539"/>
                  <a:gd name="T58" fmla="*/ 8890 w 30"/>
                  <a:gd name="T59" fmla="*/ 1891 h 539"/>
                  <a:gd name="T60" fmla="*/ 8255 w 30"/>
                  <a:gd name="T61" fmla="*/ 1261 h 539"/>
                  <a:gd name="T62" fmla="*/ 7620 w 30"/>
                  <a:gd name="T63" fmla="*/ 630 h 539"/>
                  <a:gd name="T64" fmla="*/ 6985 w 30"/>
                  <a:gd name="T65" fmla="*/ 315 h 539"/>
                  <a:gd name="T66" fmla="*/ 5715 w 30"/>
                  <a:gd name="T67" fmla="*/ 0 h 539"/>
                  <a:gd name="T68" fmla="*/ 4763 w 30"/>
                  <a:gd name="T69" fmla="*/ 0 h 5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30" h="539" extrusionOk="0">
                    <a:moveTo>
                      <a:pt x="15" y="0"/>
                    </a:moveTo>
                    <a:lnTo>
                      <a:pt x="12" y="0"/>
                    </a:lnTo>
                    <a:lnTo>
                      <a:pt x="10" y="1"/>
                    </a:lnTo>
                    <a:lnTo>
                      <a:pt x="7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25"/>
                    </a:lnTo>
                    <a:lnTo>
                      <a:pt x="0" y="528"/>
                    </a:lnTo>
                    <a:lnTo>
                      <a:pt x="1" y="531"/>
                    </a:lnTo>
                    <a:lnTo>
                      <a:pt x="2" y="533"/>
                    </a:lnTo>
                    <a:lnTo>
                      <a:pt x="4" y="535"/>
                    </a:lnTo>
                    <a:lnTo>
                      <a:pt x="7" y="537"/>
                    </a:lnTo>
                    <a:lnTo>
                      <a:pt x="10" y="538"/>
                    </a:lnTo>
                    <a:lnTo>
                      <a:pt x="12" y="539"/>
                    </a:lnTo>
                    <a:lnTo>
                      <a:pt x="15" y="539"/>
                    </a:lnTo>
                    <a:lnTo>
                      <a:pt x="18" y="539"/>
                    </a:lnTo>
                    <a:lnTo>
                      <a:pt x="22" y="538"/>
                    </a:lnTo>
                    <a:lnTo>
                      <a:pt x="24" y="537"/>
                    </a:lnTo>
                    <a:lnTo>
                      <a:pt x="26" y="535"/>
                    </a:lnTo>
                    <a:lnTo>
                      <a:pt x="28" y="533"/>
                    </a:lnTo>
                    <a:lnTo>
                      <a:pt x="29" y="531"/>
                    </a:lnTo>
                    <a:lnTo>
                      <a:pt x="30" y="528"/>
                    </a:lnTo>
                    <a:lnTo>
                      <a:pt x="30" y="525"/>
                    </a:lnTo>
                    <a:lnTo>
                      <a:pt x="30" y="15"/>
                    </a:lnTo>
                    <a:lnTo>
                      <a:pt x="30" y="12"/>
                    </a:lnTo>
                    <a:lnTo>
                      <a:pt x="29" y="10"/>
                    </a:lnTo>
                    <a:lnTo>
                      <a:pt x="28" y="6"/>
                    </a:lnTo>
                    <a:lnTo>
                      <a:pt x="26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  <p:sp>
            <p:nvSpPr>
              <p:cNvPr id="19" name="Google Shape;846;p49"/>
              <p:cNvSpPr>
                <a:spLocks/>
              </p:cNvSpPr>
              <p:nvPr/>
            </p:nvSpPr>
            <p:spPr bwMode="auto">
              <a:xfrm>
                <a:off x="11593513" y="782638"/>
                <a:ext cx="285750" cy="285750"/>
              </a:xfrm>
              <a:custGeom>
                <a:avLst/>
                <a:gdLst>
                  <a:gd name="T0" fmla="*/ 177483 w 900"/>
                  <a:gd name="T1" fmla="*/ 56833 h 900"/>
                  <a:gd name="T2" fmla="*/ 274955 w 900"/>
                  <a:gd name="T3" fmla="*/ 266065 h 900"/>
                  <a:gd name="T4" fmla="*/ 180975 w 900"/>
                  <a:gd name="T5" fmla="*/ 275908 h 900"/>
                  <a:gd name="T6" fmla="*/ 123825 w 900"/>
                  <a:gd name="T7" fmla="*/ 104775 h 900"/>
                  <a:gd name="T8" fmla="*/ 180975 w 900"/>
                  <a:gd name="T9" fmla="*/ 275908 h 900"/>
                  <a:gd name="T10" fmla="*/ 57150 w 900"/>
                  <a:gd name="T11" fmla="*/ 9208 h 900"/>
                  <a:gd name="T12" fmla="*/ 114300 w 900"/>
                  <a:gd name="T13" fmla="*/ 100013 h 900"/>
                  <a:gd name="T14" fmla="*/ 57150 w 900"/>
                  <a:gd name="T15" fmla="*/ 275908 h 900"/>
                  <a:gd name="T16" fmla="*/ 9525 w 900"/>
                  <a:gd name="T17" fmla="*/ 47625 h 900"/>
                  <a:gd name="T18" fmla="*/ 47625 w 900"/>
                  <a:gd name="T19" fmla="*/ 275908 h 900"/>
                  <a:gd name="T20" fmla="*/ 9525 w 900"/>
                  <a:gd name="T21" fmla="*/ 47625 h 900"/>
                  <a:gd name="T22" fmla="*/ 209550 w 900"/>
                  <a:gd name="T23" fmla="*/ 40640 h 900"/>
                  <a:gd name="T24" fmla="*/ 208280 w 900"/>
                  <a:gd name="T25" fmla="*/ 38735 h 900"/>
                  <a:gd name="T26" fmla="*/ 207010 w 900"/>
                  <a:gd name="T27" fmla="*/ 37783 h 900"/>
                  <a:gd name="T28" fmla="*/ 205105 w 900"/>
                  <a:gd name="T29" fmla="*/ 37465 h 900"/>
                  <a:gd name="T30" fmla="*/ 203200 w 900"/>
                  <a:gd name="T31" fmla="*/ 37465 h 900"/>
                  <a:gd name="T32" fmla="*/ 168910 w 900"/>
                  <a:gd name="T33" fmla="*/ 49848 h 900"/>
                  <a:gd name="T34" fmla="*/ 167640 w 900"/>
                  <a:gd name="T35" fmla="*/ 51118 h 900"/>
                  <a:gd name="T36" fmla="*/ 167005 w 900"/>
                  <a:gd name="T37" fmla="*/ 52388 h 900"/>
                  <a:gd name="T38" fmla="*/ 166688 w 900"/>
                  <a:gd name="T39" fmla="*/ 54610 h 900"/>
                  <a:gd name="T40" fmla="*/ 180340 w 900"/>
                  <a:gd name="T41" fmla="*/ 95250 h 900"/>
                  <a:gd name="T42" fmla="*/ 123825 w 900"/>
                  <a:gd name="T43" fmla="*/ 4763 h 900"/>
                  <a:gd name="T44" fmla="*/ 123508 w 900"/>
                  <a:gd name="T45" fmla="*/ 2858 h 900"/>
                  <a:gd name="T46" fmla="*/ 122555 w 900"/>
                  <a:gd name="T47" fmla="*/ 1588 h 900"/>
                  <a:gd name="T48" fmla="*/ 120968 w 900"/>
                  <a:gd name="T49" fmla="*/ 635 h 900"/>
                  <a:gd name="T50" fmla="*/ 119063 w 900"/>
                  <a:gd name="T51" fmla="*/ 0 h 900"/>
                  <a:gd name="T52" fmla="*/ 51435 w 900"/>
                  <a:gd name="T53" fmla="*/ 318 h 900"/>
                  <a:gd name="T54" fmla="*/ 49530 w 900"/>
                  <a:gd name="T55" fmla="*/ 953 h 900"/>
                  <a:gd name="T56" fmla="*/ 48578 w 900"/>
                  <a:gd name="T57" fmla="*/ 2223 h 900"/>
                  <a:gd name="T58" fmla="*/ 47943 w 900"/>
                  <a:gd name="T59" fmla="*/ 3810 h 900"/>
                  <a:gd name="T60" fmla="*/ 47625 w 900"/>
                  <a:gd name="T61" fmla="*/ 38100 h 900"/>
                  <a:gd name="T62" fmla="*/ 3810 w 900"/>
                  <a:gd name="T63" fmla="*/ 38100 h 900"/>
                  <a:gd name="T64" fmla="*/ 2223 w 900"/>
                  <a:gd name="T65" fmla="*/ 38735 h 900"/>
                  <a:gd name="T66" fmla="*/ 953 w 900"/>
                  <a:gd name="T67" fmla="*/ 40323 h 900"/>
                  <a:gd name="T68" fmla="*/ 0 w 900"/>
                  <a:gd name="T69" fmla="*/ 41910 h 900"/>
                  <a:gd name="T70" fmla="*/ 0 w 900"/>
                  <a:gd name="T71" fmla="*/ 280988 h 900"/>
                  <a:gd name="T72" fmla="*/ 318 w 900"/>
                  <a:gd name="T73" fmla="*/ 282893 h 900"/>
                  <a:gd name="T74" fmla="*/ 1588 w 900"/>
                  <a:gd name="T75" fmla="*/ 284163 h 900"/>
                  <a:gd name="T76" fmla="*/ 2858 w 900"/>
                  <a:gd name="T77" fmla="*/ 285115 h 900"/>
                  <a:gd name="T78" fmla="*/ 4763 w 900"/>
                  <a:gd name="T79" fmla="*/ 285750 h 900"/>
                  <a:gd name="T80" fmla="*/ 119063 w 900"/>
                  <a:gd name="T81" fmla="*/ 285750 h 900"/>
                  <a:gd name="T82" fmla="*/ 186690 w 900"/>
                  <a:gd name="T83" fmla="*/ 285433 h 900"/>
                  <a:gd name="T84" fmla="*/ 188278 w 900"/>
                  <a:gd name="T85" fmla="*/ 284798 h 900"/>
                  <a:gd name="T86" fmla="*/ 189865 w 900"/>
                  <a:gd name="T87" fmla="*/ 283528 h 900"/>
                  <a:gd name="T88" fmla="*/ 190500 w 900"/>
                  <a:gd name="T89" fmla="*/ 281623 h 900"/>
                  <a:gd name="T90" fmla="*/ 190500 w 900"/>
                  <a:gd name="T91" fmla="*/ 125730 h 900"/>
                  <a:gd name="T92" fmla="*/ 243840 w 900"/>
                  <a:gd name="T93" fmla="*/ 283528 h 900"/>
                  <a:gd name="T94" fmla="*/ 244793 w 900"/>
                  <a:gd name="T95" fmla="*/ 284798 h 900"/>
                  <a:gd name="T96" fmla="*/ 246698 w 900"/>
                  <a:gd name="T97" fmla="*/ 285433 h 900"/>
                  <a:gd name="T98" fmla="*/ 248285 w 900"/>
                  <a:gd name="T99" fmla="*/ 285433 h 900"/>
                  <a:gd name="T100" fmla="*/ 282575 w 900"/>
                  <a:gd name="T101" fmla="*/ 273685 h 900"/>
                  <a:gd name="T102" fmla="*/ 284798 w 900"/>
                  <a:gd name="T103" fmla="*/ 271780 h 900"/>
                  <a:gd name="T104" fmla="*/ 285750 w 900"/>
                  <a:gd name="T105" fmla="*/ 269240 h 900"/>
                  <a:gd name="T106" fmla="*/ 285433 w 900"/>
                  <a:gd name="T107" fmla="*/ 267970 h 90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00" h="900" extrusionOk="0">
                    <a:moveTo>
                      <a:pt x="790" y="866"/>
                    </a:moveTo>
                    <a:lnTo>
                      <a:pt x="559" y="179"/>
                    </a:lnTo>
                    <a:lnTo>
                      <a:pt x="636" y="151"/>
                    </a:lnTo>
                    <a:lnTo>
                      <a:pt x="866" y="838"/>
                    </a:lnTo>
                    <a:lnTo>
                      <a:pt x="790" y="866"/>
                    </a:lnTo>
                    <a:close/>
                    <a:moveTo>
                      <a:pt x="570" y="869"/>
                    </a:moveTo>
                    <a:lnTo>
                      <a:pt x="390" y="869"/>
                    </a:lnTo>
                    <a:lnTo>
                      <a:pt x="390" y="330"/>
                    </a:lnTo>
                    <a:lnTo>
                      <a:pt x="570" y="330"/>
                    </a:lnTo>
                    <a:lnTo>
                      <a:pt x="570" y="869"/>
                    </a:lnTo>
                    <a:close/>
                    <a:moveTo>
                      <a:pt x="180" y="135"/>
                    </a:moveTo>
                    <a:lnTo>
                      <a:pt x="180" y="29"/>
                    </a:lnTo>
                    <a:lnTo>
                      <a:pt x="360" y="29"/>
                    </a:lnTo>
                    <a:lnTo>
                      <a:pt x="360" y="315"/>
                    </a:lnTo>
                    <a:lnTo>
                      <a:pt x="360" y="869"/>
                    </a:lnTo>
                    <a:lnTo>
                      <a:pt x="180" y="869"/>
                    </a:lnTo>
                    <a:lnTo>
                      <a:pt x="180" y="135"/>
                    </a:lnTo>
                    <a:close/>
                    <a:moveTo>
                      <a:pt x="30" y="150"/>
                    </a:moveTo>
                    <a:lnTo>
                      <a:pt x="150" y="150"/>
                    </a:lnTo>
                    <a:lnTo>
                      <a:pt x="150" y="869"/>
                    </a:lnTo>
                    <a:lnTo>
                      <a:pt x="30" y="869"/>
                    </a:lnTo>
                    <a:lnTo>
                      <a:pt x="30" y="150"/>
                    </a:lnTo>
                    <a:close/>
                    <a:moveTo>
                      <a:pt x="899" y="843"/>
                    </a:moveTo>
                    <a:lnTo>
                      <a:pt x="660" y="128"/>
                    </a:lnTo>
                    <a:lnTo>
                      <a:pt x="659" y="125"/>
                    </a:lnTo>
                    <a:lnTo>
                      <a:pt x="656" y="122"/>
                    </a:lnTo>
                    <a:lnTo>
                      <a:pt x="654" y="120"/>
                    </a:lnTo>
                    <a:lnTo>
                      <a:pt x="652" y="119"/>
                    </a:lnTo>
                    <a:lnTo>
                      <a:pt x="649" y="118"/>
                    </a:lnTo>
                    <a:lnTo>
                      <a:pt x="646" y="118"/>
                    </a:lnTo>
                    <a:lnTo>
                      <a:pt x="643" y="118"/>
                    </a:lnTo>
                    <a:lnTo>
                      <a:pt x="640" y="118"/>
                    </a:lnTo>
                    <a:lnTo>
                      <a:pt x="536" y="156"/>
                    </a:lnTo>
                    <a:lnTo>
                      <a:pt x="532" y="157"/>
                    </a:lnTo>
                    <a:lnTo>
                      <a:pt x="530" y="159"/>
                    </a:lnTo>
                    <a:lnTo>
                      <a:pt x="528" y="161"/>
                    </a:lnTo>
                    <a:lnTo>
                      <a:pt x="527" y="163"/>
                    </a:lnTo>
                    <a:lnTo>
                      <a:pt x="526" y="165"/>
                    </a:lnTo>
                    <a:lnTo>
                      <a:pt x="525" y="168"/>
                    </a:lnTo>
                    <a:lnTo>
                      <a:pt x="525" y="172"/>
                    </a:lnTo>
                    <a:lnTo>
                      <a:pt x="526" y="175"/>
                    </a:lnTo>
                    <a:lnTo>
                      <a:pt x="568" y="300"/>
                    </a:lnTo>
                    <a:lnTo>
                      <a:pt x="390" y="300"/>
                    </a:lnTo>
                    <a:lnTo>
                      <a:pt x="390" y="15"/>
                    </a:lnTo>
                    <a:lnTo>
                      <a:pt x="390" y="12"/>
                    </a:lnTo>
                    <a:lnTo>
                      <a:pt x="389" y="9"/>
                    </a:lnTo>
                    <a:lnTo>
                      <a:pt x="387" y="7"/>
                    </a:lnTo>
                    <a:lnTo>
                      <a:pt x="386" y="5"/>
                    </a:lnTo>
                    <a:lnTo>
                      <a:pt x="384" y="3"/>
                    </a:lnTo>
                    <a:lnTo>
                      <a:pt x="381" y="2"/>
                    </a:lnTo>
                    <a:lnTo>
                      <a:pt x="379" y="1"/>
                    </a:lnTo>
                    <a:lnTo>
                      <a:pt x="375" y="0"/>
                    </a:lnTo>
                    <a:lnTo>
                      <a:pt x="165" y="0"/>
                    </a:lnTo>
                    <a:lnTo>
                      <a:pt x="162" y="1"/>
                    </a:lnTo>
                    <a:lnTo>
                      <a:pt x="160" y="2"/>
                    </a:lnTo>
                    <a:lnTo>
                      <a:pt x="156" y="3"/>
                    </a:lnTo>
                    <a:lnTo>
                      <a:pt x="154" y="5"/>
                    </a:lnTo>
                    <a:lnTo>
                      <a:pt x="153" y="7"/>
                    </a:lnTo>
                    <a:lnTo>
                      <a:pt x="151" y="9"/>
                    </a:lnTo>
                    <a:lnTo>
                      <a:pt x="151" y="12"/>
                    </a:lnTo>
                    <a:lnTo>
                      <a:pt x="150" y="15"/>
                    </a:lnTo>
                    <a:lnTo>
                      <a:pt x="150" y="120"/>
                    </a:lnTo>
                    <a:lnTo>
                      <a:pt x="15" y="120"/>
                    </a:lnTo>
                    <a:lnTo>
                      <a:pt x="12" y="120"/>
                    </a:lnTo>
                    <a:lnTo>
                      <a:pt x="9" y="121"/>
                    </a:lnTo>
                    <a:lnTo>
                      <a:pt x="7" y="122"/>
                    </a:lnTo>
                    <a:lnTo>
                      <a:pt x="5" y="125"/>
                    </a:lnTo>
                    <a:lnTo>
                      <a:pt x="3" y="127"/>
                    </a:lnTo>
                    <a:lnTo>
                      <a:pt x="1" y="129"/>
                    </a:lnTo>
                    <a:lnTo>
                      <a:pt x="0" y="132"/>
                    </a:lnTo>
                    <a:lnTo>
                      <a:pt x="0" y="135"/>
                    </a:lnTo>
                    <a:lnTo>
                      <a:pt x="0" y="885"/>
                    </a:lnTo>
                    <a:lnTo>
                      <a:pt x="0" y="887"/>
                    </a:lnTo>
                    <a:lnTo>
                      <a:pt x="1" y="891"/>
                    </a:lnTo>
                    <a:lnTo>
                      <a:pt x="3" y="893"/>
                    </a:lnTo>
                    <a:lnTo>
                      <a:pt x="5" y="895"/>
                    </a:lnTo>
                    <a:lnTo>
                      <a:pt x="7" y="897"/>
                    </a:lnTo>
                    <a:lnTo>
                      <a:pt x="9" y="898"/>
                    </a:lnTo>
                    <a:lnTo>
                      <a:pt x="12" y="899"/>
                    </a:lnTo>
                    <a:lnTo>
                      <a:pt x="15" y="900"/>
                    </a:lnTo>
                    <a:lnTo>
                      <a:pt x="165" y="900"/>
                    </a:lnTo>
                    <a:lnTo>
                      <a:pt x="375" y="900"/>
                    </a:lnTo>
                    <a:lnTo>
                      <a:pt x="585" y="900"/>
                    </a:lnTo>
                    <a:lnTo>
                      <a:pt x="588" y="899"/>
                    </a:lnTo>
                    <a:lnTo>
                      <a:pt x="591" y="898"/>
                    </a:lnTo>
                    <a:lnTo>
                      <a:pt x="593" y="897"/>
                    </a:lnTo>
                    <a:lnTo>
                      <a:pt x="595" y="895"/>
                    </a:lnTo>
                    <a:lnTo>
                      <a:pt x="598" y="893"/>
                    </a:lnTo>
                    <a:lnTo>
                      <a:pt x="599" y="891"/>
                    </a:lnTo>
                    <a:lnTo>
                      <a:pt x="600" y="887"/>
                    </a:lnTo>
                    <a:lnTo>
                      <a:pt x="600" y="885"/>
                    </a:lnTo>
                    <a:lnTo>
                      <a:pt x="600" y="396"/>
                    </a:lnTo>
                    <a:lnTo>
                      <a:pt x="765" y="890"/>
                    </a:lnTo>
                    <a:lnTo>
                      <a:pt x="768" y="893"/>
                    </a:lnTo>
                    <a:lnTo>
                      <a:pt x="769" y="895"/>
                    </a:lnTo>
                    <a:lnTo>
                      <a:pt x="771" y="897"/>
                    </a:lnTo>
                    <a:lnTo>
                      <a:pt x="774" y="898"/>
                    </a:lnTo>
                    <a:lnTo>
                      <a:pt x="777" y="899"/>
                    </a:lnTo>
                    <a:lnTo>
                      <a:pt x="780" y="900"/>
                    </a:lnTo>
                    <a:lnTo>
                      <a:pt x="782" y="899"/>
                    </a:lnTo>
                    <a:lnTo>
                      <a:pt x="785" y="899"/>
                    </a:lnTo>
                    <a:lnTo>
                      <a:pt x="890" y="862"/>
                    </a:lnTo>
                    <a:lnTo>
                      <a:pt x="895" y="860"/>
                    </a:lnTo>
                    <a:lnTo>
                      <a:pt x="897" y="856"/>
                    </a:lnTo>
                    <a:lnTo>
                      <a:pt x="899" y="852"/>
                    </a:lnTo>
                    <a:lnTo>
                      <a:pt x="900" y="848"/>
                    </a:lnTo>
                    <a:lnTo>
                      <a:pt x="900" y="846"/>
                    </a:lnTo>
                    <a:lnTo>
                      <a:pt x="899" y="844"/>
                    </a:lnTo>
                    <a:lnTo>
                      <a:pt x="899" y="8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1425" tIns="45700" rIns="91425" bIns="45700"/>
              <a:lstStyle/>
              <a:p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452886" y="2170370"/>
            <a:ext cx="968248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Ontoum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Sakdipat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Jonathan H. Chan. "Personality Type Based on Myers-Briggs Type Indicator with Text Posting Style by using Traditional and Deep Learning." 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preprint arXiv:2201.08717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(2022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Cui, Brandon, and Calvin Qi. "Survey analysis of machine learning methods for natural language processing for MBTI Personality Type Prediction."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Final Report Stanford University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(2017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Pradhan,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Tejas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et al. "Analysis of personality traits using natural language processing and deep learning."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2020 Second International Conference on Inventive Research in Computing Applications (ICIRCA)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IEEE, 2020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Bharadwaj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Srilakshmi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et al. "Persona traits identification based on Myers-Briggs Type Indicator (MBTI)-a text classification approach."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2018 international conference on advances in computing, communications and informatics (ICACCI)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IEEE, 2018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Brindha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S., K.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Prabha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Sandeep Sukumaran. "A survey on classification techniques for text mining." 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2016 3rd International Conference on Advanced Computing and Communication Systems (ICACCS)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Vol. 1. IEEE, 2016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sz="1600" dirty="0"/>
              <a:t>S. </a:t>
            </a:r>
            <a:r>
              <a:rPr lang="en-US" sz="1600" dirty="0" err="1"/>
              <a:t>Majima</a:t>
            </a:r>
            <a:r>
              <a:rPr lang="en-US" sz="1600" dirty="0"/>
              <a:t> and K. Markov., “Personality prediction from social media posts using text embedding and statistical features,” in 2022 17th Conference on Computer Science and Intelligence Systems (</a:t>
            </a:r>
            <a:r>
              <a:rPr lang="en-US" sz="1600" dirty="0" err="1"/>
              <a:t>FedCSIS</a:t>
            </a:r>
            <a:r>
              <a:rPr lang="en-US" sz="1600" dirty="0"/>
              <a:t>). IEEE, 2022. </a:t>
            </a: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6170467" y="1590419"/>
            <a:ext cx="256831" cy="26902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52;p50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5" r="18095"/>
          <a:stretch>
            <a:fillRect/>
          </a:stretch>
        </p:blipFill>
        <p:spPr bwMode="auto">
          <a:xfrm>
            <a:off x="3964305" y="0"/>
            <a:ext cx="65595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853;p50"/>
          <p:cNvSpPr/>
          <p:nvPr/>
        </p:nvSpPr>
        <p:spPr>
          <a:xfrm>
            <a:off x="2041914" y="0"/>
            <a:ext cx="6832600" cy="6858000"/>
          </a:xfrm>
          <a:prstGeom prst="rect">
            <a:avLst/>
          </a:prstGeom>
          <a:solidFill>
            <a:srgbClr val="1D4571">
              <a:alpha val="80000"/>
            </a:srgbClr>
          </a:soli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54;p50"/>
          <p:cNvSpPr txBox="1">
            <a:spLocks noChangeArrowheads="1"/>
          </p:cNvSpPr>
          <p:nvPr/>
        </p:nvSpPr>
        <p:spPr bwMode="auto">
          <a:xfrm>
            <a:off x="4318318" y="2097405"/>
            <a:ext cx="44291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THANK YOU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5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0500" y="0"/>
            <a:ext cx="6921500" cy="6858000"/>
          </a:xfrm>
          <a:noFill/>
        </p:spPr>
      </p:pic>
      <p:sp>
        <p:nvSpPr>
          <p:cNvPr id="3" name="Rectangle 2"/>
          <p:cNvSpPr/>
          <p:nvPr/>
        </p:nvSpPr>
        <p:spPr>
          <a:xfrm>
            <a:off x="233680" y="3068320"/>
            <a:ext cx="7010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500" b="1" dirty="0" smtClean="0">
                <a:solidFill>
                  <a:schemeClr val="tx2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500" b="1" dirty="0">
              <a:solidFill>
                <a:schemeClr val="tx2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5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200400" y="355768"/>
            <a:ext cx="8321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6000" b="1" dirty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0400" y="1899920"/>
            <a:ext cx="3566160" cy="58928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533640" y="1899920"/>
            <a:ext cx="3500120" cy="58928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MBTI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00400" y="3413760"/>
            <a:ext cx="3566160" cy="6299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Text Classification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533640" y="3403600"/>
            <a:ext cx="3500120" cy="64008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Machine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08960" y="4978400"/>
            <a:ext cx="3657600" cy="609600"/>
          </a:xfrm>
          <a:prstGeom prst="round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26960" y="4937760"/>
            <a:ext cx="3606800" cy="65024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0160"/>
            <a:ext cx="2936240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5" y="518050"/>
            <a:ext cx="1950889" cy="2530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9" y="4504851"/>
            <a:ext cx="1652159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133752"/>
              </p:ext>
            </p:extLst>
          </p:nvPr>
        </p:nvGraphicFramePr>
        <p:xfrm>
          <a:off x="396240" y="1656080"/>
          <a:ext cx="10922000" cy="468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10837"/>
            <a:ext cx="12192000" cy="113284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400" y="110837"/>
            <a:ext cx="10139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Motivation</a:t>
            </a:r>
            <a:endParaRPr 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42014741"/>
              </p:ext>
            </p:extLst>
          </p:nvPr>
        </p:nvGraphicFramePr>
        <p:xfrm>
          <a:off x="1290320" y="1468582"/>
          <a:ext cx="9611360" cy="5033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42240"/>
            <a:ext cx="12192000" cy="1097280"/>
          </a:xfrm>
          <a:prstGeom prst="rect">
            <a:avLst/>
          </a:prstGeom>
          <a:solidFill>
            <a:srgbClr val="1D457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280" y="152400"/>
            <a:ext cx="10993120" cy="853440"/>
          </a:xfrm>
          <a:prstGeom prst="rect">
            <a:avLst/>
          </a:prstGeom>
          <a:solidFill>
            <a:srgbClr val="1D4571"/>
          </a:solidFill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Introduction :</a:t>
            </a:r>
            <a:endParaRPr lang="en-US" sz="5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70500" y="0"/>
            <a:ext cx="6921500" cy="6858000"/>
          </a:xfrm>
          <a:noFill/>
        </p:spPr>
      </p:pic>
      <p:sp>
        <p:nvSpPr>
          <p:cNvPr id="3" name="Rectangle 2"/>
          <p:cNvSpPr/>
          <p:nvPr/>
        </p:nvSpPr>
        <p:spPr>
          <a:xfrm>
            <a:off x="233680" y="3068320"/>
            <a:ext cx="7010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rgbClr val="000000"/>
                </a:solidFill>
                <a:effectLst>
                  <a:glow rad="63500">
                    <a:srgbClr val="514843">
                      <a:satMod val="175000"/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Background Study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880" y="701040"/>
            <a:ext cx="4876800" cy="772160"/>
          </a:xfrm>
          <a:prstGeom prst="rect">
            <a:avLst/>
          </a:prstGeom>
          <a:solidFill>
            <a:srgbClr val="E4787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856"/>
            <a:ext cx="12192000" cy="1126836"/>
          </a:xfrm>
          <a:prstGeom prst="rect">
            <a:avLst/>
          </a:prstGeom>
          <a:solidFill>
            <a:srgbClr val="E478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00" y="434109"/>
            <a:ext cx="119056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Study: What is MBTI(</a:t>
            </a:r>
            <a:r>
              <a:rPr lang="en-US" sz="35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Myers-Briggs Type </a:t>
            </a:r>
            <a:r>
              <a:rPr lang="en-US" sz="3500" b="1" dirty="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Indicator)?</a:t>
            </a:r>
            <a:endParaRPr lang="en-US" sz="35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2008" y="2276763"/>
            <a:ext cx="3170843" cy="3089565"/>
          </a:xfrm>
          <a:prstGeom prst="ellipse">
            <a:avLst/>
          </a:prstGeom>
          <a:solidFill>
            <a:srgbClr val="1D4571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60735" y="2327564"/>
            <a:ext cx="2893985" cy="3038764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2182" y="3069404"/>
            <a:ext cx="22813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Introversion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Extraversion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627581" y="1985819"/>
            <a:ext cx="2514601" cy="2789382"/>
          </a:xfrm>
          <a:prstGeom prst="ellipse">
            <a:avLst/>
          </a:prstGeom>
          <a:solidFill>
            <a:srgbClr val="1D4571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27581" y="2198255"/>
            <a:ext cx="2272145" cy="2456458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66570" y="2687782"/>
            <a:ext cx="17941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Intuition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Sensing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7239" y="2447639"/>
            <a:ext cx="2705104" cy="2586181"/>
          </a:xfrm>
          <a:prstGeom prst="ellipse">
            <a:avLst/>
          </a:prstGeom>
          <a:solidFill>
            <a:srgbClr val="1D4571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80390" y="2595418"/>
            <a:ext cx="2523118" cy="24614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61774" y="3094182"/>
            <a:ext cx="18669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Feeling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Vs 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44004" y="4105356"/>
            <a:ext cx="2632842" cy="2480170"/>
          </a:xfrm>
          <a:prstGeom prst="ellipse">
            <a:avLst/>
          </a:prstGeom>
          <a:solidFill>
            <a:srgbClr val="1D4571"/>
          </a:solidFill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76299" y="4240751"/>
            <a:ext cx="2383271" cy="2269627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74781" y="4618601"/>
            <a:ext cx="179416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Perception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Judgement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2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1801</TotalTime>
  <Words>1297</Words>
  <Application>Microsoft Office PowerPoint</Application>
  <PresentationFormat>Widescreen</PresentationFormat>
  <Paragraphs>318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Berlin Sans FB</vt:lpstr>
      <vt:lpstr>Calibri</vt:lpstr>
      <vt:lpstr>Century Gothic</vt:lpstr>
      <vt:lpstr>Euphemia</vt:lpstr>
      <vt:lpstr>Plantagenet Cherokee</vt:lpstr>
      <vt:lpstr>Roboto</vt:lpstr>
      <vt:lpstr>Times New Roman</vt:lpstr>
      <vt:lpstr>Wingdings</vt:lpstr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to Predict Personality Type From Social Media Posts Using Sentence Transformers.</dc:title>
  <dc:creator>Hp</dc:creator>
  <cp:lastModifiedBy>Ali Rudra</cp:lastModifiedBy>
  <cp:revision>310</cp:revision>
  <dcterms:created xsi:type="dcterms:W3CDTF">2023-05-11T17:29:52Z</dcterms:created>
  <dcterms:modified xsi:type="dcterms:W3CDTF">2023-05-16T06:53:54Z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