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85" r:id="rId8"/>
    <p:sldId id="284" r:id="rId9"/>
    <p:sldId id="286" r:id="rId10"/>
    <p:sldId id="261" r:id="rId11"/>
    <p:sldId id="262" r:id="rId12"/>
    <p:sldId id="289" r:id="rId13"/>
    <p:sldId id="263" r:id="rId14"/>
    <p:sldId id="264" r:id="rId15"/>
    <p:sldId id="269" r:id="rId16"/>
    <p:sldId id="282" r:id="rId17"/>
    <p:sldId id="300" r:id="rId18"/>
    <p:sldId id="292" r:id="rId19"/>
    <p:sldId id="293" r:id="rId20"/>
    <p:sldId id="265" r:id="rId21"/>
    <p:sldId id="294" r:id="rId22"/>
    <p:sldId id="295" r:id="rId23"/>
    <p:sldId id="272" r:id="rId24"/>
    <p:sldId id="296" r:id="rId25"/>
    <p:sldId id="279" r:id="rId26"/>
    <p:sldId id="273" r:id="rId27"/>
    <p:sldId id="297" r:id="rId28"/>
    <p:sldId id="298" r:id="rId29"/>
    <p:sldId id="280" r:id="rId30"/>
    <p:sldId id="267" r:id="rId31"/>
    <p:sldId id="268" r:id="rId32"/>
    <p:sldId id="299" r:id="rId3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Senior Design Project-I</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 Derma Vision</a:t>
            </a:r>
          </a:p>
          <a:p>
            <a:pPr marL="63500" eaLnBrk="1" fontAlgn="auto" hangingPunct="1">
              <a:spcAft>
                <a:spcPts val="0"/>
              </a:spcAft>
              <a:buFont typeface="Arial" pitchFamily="34" charset="0"/>
              <a:buNone/>
              <a:defRPr/>
            </a:pPr>
            <a:r>
              <a:rPr lang="en-US" sz="2400" dirty="0"/>
              <a:t>Detection of Skin Diseases Through Artificial Intelligence</a:t>
            </a:r>
          </a:p>
          <a:p>
            <a:pPr marL="63500" eaLnBrk="1" fontAlgn="auto" hangingPunct="1">
              <a:spcAft>
                <a:spcPts val="0"/>
              </a:spcAft>
              <a:buFont typeface="Arial" pitchFamily="34" charset="0"/>
              <a:buNone/>
              <a:defRPr/>
            </a:pPr>
            <a:r>
              <a:rPr lang="en-US" sz="1800" dirty="0"/>
              <a:t>Supervised By: Syed Murtaza Pasha</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65027501"/>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Manage 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Available Doctor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Locate Pharmacies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776765283"/>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Category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Intended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Risk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i="0" kern="1200" dirty="0">
                          <a:solidFill>
                            <a:srgbClr val="00B050"/>
                          </a:solidFill>
                          <a:effectLst/>
                          <a:latin typeface="+mn-lt"/>
                          <a:ea typeface="+mn-ea"/>
                          <a:cs typeface="+mn-cs"/>
                        </a:rPr>
                        <a:t>✓</a:t>
                      </a:r>
                      <a:endParaRPr lang="en-US" sz="18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Hybrid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a:t>
                      </a:r>
                    </a:p>
                    <a:p>
                      <a:r>
                        <a:rPr lang="en-US" sz="12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Everyone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extLst>
      <p:ext uri="{BB962C8B-B14F-4D97-AF65-F5344CB8AC3E}">
        <p14:creationId xmlns:p14="http://schemas.microsoft.com/office/powerpoint/2010/main" val="25577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2" name="Table 1">
            <a:extLst>
              <a:ext uri="{FF2B5EF4-FFF2-40B4-BE49-F238E27FC236}">
                <a16:creationId xmlns:a16="http://schemas.microsoft.com/office/drawing/2014/main" id="{95791A30-1378-E9BC-76BA-8C71501BC4A5}"/>
              </a:ext>
            </a:extLst>
          </p:cNvPr>
          <p:cNvGraphicFramePr>
            <a:graphicFrameLocks noGrp="1"/>
          </p:cNvGraphicFramePr>
          <p:nvPr>
            <p:extLst>
              <p:ext uri="{D42A27DB-BD31-4B8C-83A1-F6EECF244321}">
                <p14:modId xmlns:p14="http://schemas.microsoft.com/office/powerpoint/2010/main" val="4220943115"/>
              </p:ext>
            </p:extLst>
          </p:nvPr>
        </p:nvGraphicFramePr>
        <p:xfrm>
          <a:off x="419100" y="1211563"/>
          <a:ext cx="8305800" cy="4434873"/>
        </p:xfrm>
        <a:graphic>
          <a:graphicData uri="http://schemas.openxmlformats.org/drawingml/2006/table">
            <a:tbl>
              <a:tblPr firstRow="1" firstCol="1" bandRow="1">
                <a:tableStyleId>{5C22544A-7EE6-4342-B048-85BDC9FD1C3A}</a:tableStyleId>
              </a:tblPr>
              <a:tblGrid>
                <a:gridCol w="1494830">
                  <a:extLst>
                    <a:ext uri="{9D8B030D-6E8A-4147-A177-3AD203B41FA5}">
                      <a16:colId xmlns:a16="http://schemas.microsoft.com/office/drawing/2014/main" val="20000"/>
                    </a:ext>
                  </a:extLst>
                </a:gridCol>
                <a:gridCol w="6810970">
                  <a:extLst>
                    <a:ext uri="{9D8B030D-6E8A-4147-A177-3AD203B41FA5}">
                      <a16:colId xmlns:a16="http://schemas.microsoft.com/office/drawing/2014/main" val="20001"/>
                    </a:ext>
                  </a:extLst>
                </a:gridCol>
              </a:tblGrid>
              <a:tr h="465988">
                <a:tc>
                  <a:txBody>
                    <a:bodyPr/>
                    <a:lstStyle/>
                    <a:p>
                      <a:pPr marL="0" marR="0">
                        <a:lnSpc>
                          <a:spcPct val="107000"/>
                        </a:lnSpc>
                        <a:spcBef>
                          <a:spcPts val="0"/>
                        </a:spcBef>
                        <a:spcAft>
                          <a:spcPts val="0"/>
                        </a:spcAft>
                      </a:pPr>
                      <a:r>
                        <a:rPr lang="en-US" sz="1800" dirty="0">
                          <a:effectLst/>
                        </a:rPr>
                        <a:t>Element</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a:effectLst/>
                        </a:rPr>
                        <a:t>Description</a:t>
                      </a:r>
                      <a:endParaRPr lang="en-US" sz="180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862920">
                <a:tc>
                  <a:txBody>
                    <a:bodyPr/>
                    <a:lstStyle/>
                    <a:p>
                      <a:pPr marL="0" marR="0">
                        <a:lnSpc>
                          <a:spcPct val="107000"/>
                        </a:lnSpc>
                        <a:spcBef>
                          <a:spcPts val="0"/>
                        </a:spcBef>
                        <a:spcAft>
                          <a:spcPts val="0"/>
                        </a:spcAft>
                      </a:pPr>
                      <a:r>
                        <a:rPr lang="en-US" sz="1800">
                          <a:effectLst/>
                        </a:rPr>
                        <a:t>The problem</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Patients often ignore some skin moles,  patterns or cysts on our body and don't go for a checkup. that can turn out to be a skin disease which is harming our body.</a:t>
                      </a:r>
                    </a:p>
                  </a:txBody>
                  <a:tcPr marL="68580" marR="68580" marT="0" marB="0"/>
                </a:tc>
                <a:extLst>
                  <a:ext uri="{0D108BD9-81ED-4DB2-BD59-A6C34878D82A}">
                    <a16:rowId xmlns:a16="http://schemas.microsoft.com/office/drawing/2014/main" val="10001"/>
                  </a:ext>
                </a:extLst>
              </a:tr>
              <a:tr h="465988">
                <a:tc>
                  <a:txBody>
                    <a:bodyPr/>
                    <a:lstStyle/>
                    <a:p>
                      <a:pPr marL="0" marR="0">
                        <a:lnSpc>
                          <a:spcPct val="107000"/>
                        </a:lnSpc>
                        <a:spcBef>
                          <a:spcPts val="0"/>
                        </a:spcBef>
                        <a:spcAft>
                          <a:spcPts val="0"/>
                        </a:spcAft>
                      </a:pPr>
                      <a:r>
                        <a:rPr lang="en-US" sz="1800" dirty="0">
                          <a:effectLst/>
                        </a:rPr>
                        <a:t>Affects</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mn-lt"/>
                          <a:ea typeface="Calibri"/>
                          <a:cs typeface="Arial"/>
                        </a:rPr>
                        <a:t>Patients.</a:t>
                      </a:r>
                    </a:p>
                  </a:txBody>
                  <a:tcPr marL="68580" marR="68580" marT="0" marB="0"/>
                </a:tc>
                <a:extLst>
                  <a:ext uri="{0D108BD9-81ED-4DB2-BD59-A6C34878D82A}">
                    <a16:rowId xmlns:a16="http://schemas.microsoft.com/office/drawing/2014/main" val="10002"/>
                  </a:ext>
                </a:extLst>
              </a:tr>
              <a:tr h="593961">
                <a:tc>
                  <a:txBody>
                    <a:bodyPr/>
                    <a:lstStyle/>
                    <a:p>
                      <a:pPr marL="0" marR="0">
                        <a:lnSpc>
                          <a:spcPct val="107000"/>
                        </a:lnSpc>
                        <a:spcBef>
                          <a:spcPts val="0"/>
                        </a:spcBef>
                        <a:spcAft>
                          <a:spcPts val="0"/>
                        </a:spcAft>
                      </a:pPr>
                      <a:r>
                        <a:rPr lang="en-US" sz="1800">
                          <a:effectLst/>
                        </a:rPr>
                        <a:t>The result of which</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 usually start their treatment when the disease is almost entirely spread. Which can be fatal.</a:t>
                      </a:r>
                    </a:p>
                  </a:txBody>
                  <a:tcPr marL="68580" marR="68580" marT="0" marB="0"/>
                </a:tc>
                <a:extLst>
                  <a:ext uri="{0D108BD9-81ED-4DB2-BD59-A6C34878D82A}">
                    <a16:rowId xmlns:a16="http://schemas.microsoft.com/office/drawing/2014/main" val="10003"/>
                  </a:ext>
                </a:extLst>
              </a:tr>
              <a:tr h="2030744">
                <a:tc>
                  <a:txBody>
                    <a:bodyPr/>
                    <a:lstStyle/>
                    <a:p>
                      <a:pPr marL="0" marR="0">
                        <a:lnSpc>
                          <a:spcPct val="107000"/>
                        </a:lnSpc>
                        <a:spcBef>
                          <a:spcPts val="0"/>
                        </a:spcBef>
                        <a:spcAft>
                          <a:spcPts val="0"/>
                        </a:spcAft>
                      </a:pPr>
                      <a:r>
                        <a:rPr lang="en-US" sz="1800" dirty="0">
                          <a:effectLst/>
                        </a:rPr>
                        <a:t>Benefits of</a:t>
                      </a:r>
                      <a:endParaRPr lang="en-US" sz="1800" dirty="0">
                        <a:effectLst/>
                        <a:latin typeface="Calibri"/>
                        <a:ea typeface="Calibri"/>
                        <a:cs typeface="Arial"/>
                      </a:endParaRPr>
                    </a:p>
                  </a:txBody>
                  <a:tcPr marL="68580" marR="68580" marT="0" marB="0"/>
                </a:tc>
                <a:tc>
                  <a:txBody>
                    <a:bodyPr/>
                    <a:lstStyle/>
                    <a:p>
                      <a:pPr marL="342900" marR="0" indent="-342900">
                        <a:lnSpc>
                          <a:spcPct val="107000"/>
                        </a:lnSpc>
                        <a:spcBef>
                          <a:spcPts val="0"/>
                        </a:spcBef>
                        <a:spcAft>
                          <a:spcPts val="0"/>
                        </a:spcAft>
                        <a:buAutoNum type="arabicParenR"/>
                      </a:pPr>
                      <a:r>
                        <a:rPr lang="en-US" sz="1800" dirty="0">
                          <a:effectLst/>
                        </a:rPr>
                        <a:t>Patient able to detect Skin Disease through their mobile devices and asses what type of skin Disease they are encountered with.</a:t>
                      </a:r>
                    </a:p>
                    <a:p>
                      <a:pPr marL="342900" marR="0" indent="-342900">
                        <a:lnSpc>
                          <a:spcPct val="107000"/>
                        </a:lnSpc>
                        <a:spcBef>
                          <a:spcPts val="0"/>
                        </a:spcBef>
                        <a:spcAft>
                          <a:spcPts val="0"/>
                        </a:spcAft>
                        <a:buAutoNum type="arabicParenR"/>
                      </a:pPr>
                      <a:r>
                        <a:rPr lang="en-US" sz="1800" dirty="0">
                          <a:effectLst/>
                        </a:rPr>
                        <a:t>Patient will know the Risk of the disease and what can be the consequences of it, if left untreated.</a:t>
                      </a:r>
                    </a:p>
                    <a:p>
                      <a:pPr marL="342900" marR="0" indent="-342900">
                        <a:lnSpc>
                          <a:spcPct val="107000"/>
                        </a:lnSpc>
                        <a:spcBef>
                          <a:spcPts val="0"/>
                        </a:spcBef>
                        <a:spcAft>
                          <a:spcPts val="0"/>
                        </a:spcAft>
                        <a:buAutoNum type="arabicParenR"/>
                      </a:pPr>
                      <a:r>
                        <a:rPr lang="en-US" sz="1800" dirty="0">
                          <a:effectLst/>
                        </a:rPr>
                        <a:t>Patient able to contact available dermatologists in the area who can treat their disease.</a:t>
                      </a:r>
                    </a:p>
                    <a:p>
                      <a:pPr marL="342900" marR="0" indent="-342900">
                        <a:lnSpc>
                          <a:spcPct val="107000"/>
                        </a:lnSpc>
                        <a:spcBef>
                          <a:spcPts val="0"/>
                        </a:spcBef>
                        <a:spcAft>
                          <a:spcPts val="0"/>
                        </a:spcAft>
                        <a:buAutoNum type="arabicParenR"/>
                      </a:pPr>
                      <a:endParaRPr lang="en-US" sz="1800" dirty="0">
                        <a:effectLst/>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Tree>
    <p:extLst>
      <p:ext uri="{BB962C8B-B14F-4D97-AF65-F5344CB8AC3E}">
        <p14:creationId xmlns:p14="http://schemas.microsoft.com/office/powerpoint/2010/main" val="265213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4" name="Table 4">
            <a:extLst>
              <a:ext uri="{FF2B5EF4-FFF2-40B4-BE49-F238E27FC236}">
                <a16:creationId xmlns:a16="http://schemas.microsoft.com/office/drawing/2014/main" id="{07B93031-B52F-8F36-CD9B-6D8C7044A346}"/>
              </a:ext>
            </a:extLst>
          </p:cNvPr>
          <p:cNvGraphicFramePr>
            <a:graphicFrameLocks noGrp="1"/>
          </p:cNvGraphicFramePr>
          <p:nvPr>
            <p:ph idx="1"/>
            <p:extLst>
              <p:ext uri="{D42A27DB-BD31-4B8C-83A1-F6EECF244321}">
                <p14:modId xmlns:p14="http://schemas.microsoft.com/office/powerpoint/2010/main" val="2041305381"/>
              </p:ext>
            </p:extLst>
          </p:nvPr>
        </p:nvGraphicFramePr>
        <p:xfrm>
          <a:off x="457200" y="1600200"/>
          <a:ext cx="8229600" cy="291301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98557726"/>
                    </a:ext>
                  </a:extLst>
                </a:gridCol>
                <a:gridCol w="2743200">
                  <a:extLst>
                    <a:ext uri="{9D8B030D-6E8A-4147-A177-3AD203B41FA5}">
                      <a16:colId xmlns:a16="http://schemas.microsoft.com/office/drawing/2014/main" val="2850850122"/>
                    </a:ext>
                  </a:extLst>
                </a:gridCol>
                <a:gridCol w="2743200">
                  <a:extLst>
                    <a:ext uri="{9D8B030D-6E8A-4147-A177-3AD203B41FA5}">
                      <a16:colId xmlns:a16="http://schemas.microsoft.com/office/drawing/2014/main" val="2338410693"/>
                    </a:ext>
                  </a:extLst>
                </a:gridCol>
              </a:tblGrid>
              <a:tr h="544286">
                <a:tc>
                  <a:txBody>
                    <a:bodyPr/>
                    <a:lstStyle/>
                    <a:p>
                      <a:pPr algn="ctr"/>
                      <a:r>
                        <a:rPr lang="en-US" sz="2400" dirty="0"/>
                        <a:t>Ali Akbar</a:t>
                      </a:r>
                    </a:p>
                  </a:txBody>
                  <a:tcPr/>
                </a:tc>
                <a:tc>
                  <a:txBody>
                    <a:bodyPr/>
                    <a:lstStyle/>
                    <a:p>
                      <a:pPr algn="ctr"/>
                      <a:r>
                        <a:rPr lang="en-US" sz="2400" dirty="0"/>
                        <a:t>Salman Ahmed</a:t>
                      </a:r>
                    </a:p>
                  </a:txBody>
                  <a:tcPr/>
                </a:tc>
                <a:tc>
                  <a:txBody>
                    <a:bodyPr/>
                    <a:lstStyle/>
                    <a:p>
                      <a:pPr algn="ctr"/>
                      <a:r>
                        <a:rPr lang="en-US" sz="2400" dirty="0"/>
                        <a:t>Muhammad Haseeb</a:t>
                      </a:r>
                    </a:p>
                  </a:txBody>
                  <a:tcPr/>
                </a:tc>
                <a:extLst>
                  <a:ext uri="{0D108BD9-81ED-4DB2-BD59-A6C34878D82A}">
                    <a16:rowId xmlns:a16="http://schemas.microsoft.com/office/drawing/2014/main" val="1432074565"/>
                  </a:ext>
                </a:extLst>
              </a:tr>
              <a:tr h="544286">
                <a:tc>
                  <a:txBody>
                    <a:bodyPr/>
                    <a:lstStyle/>
                    <a:p>
                      <a:pPr algn="ctr"/>
                      <a:r>
                        <a:rPr lang="en-US" sz="1800" dirty="0"/>
                        <a:t>Literature Overview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extLst>
                  <a:ext uri="{0D108BD9-81ED-4DB2-BD59-A6C34878D82A}">
                    <a16:rowId xmlns:a16="http://schemas.microsoft.com/office/drawing/2014/main" val="4059935515"/>
                  </a:ext>
                </a:extLst>
              </a:tr>
              <a:tr h="544286">
                <a:tc>
                  <a:txBody>
                    <a:bodyPr/>
                    <a:lstStyle/>
                    <a:p>
                      <a:pPr algn="ct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extLst>
                  <a:ext uri="{0D108BD9-81ED-4DB2-BD59-A6C34878D82A}">
                    <a16:rowId xmlns:a16="http://schemas.microsoft.com/office/drawing/2014/main" val="2709977370"/>
                  </a:ext>
                </a:extLst>
              </a:tr>
              <a:tr h="544286">
                <a:tc>
                  <a:txBody>
                    <a:bodyPr/>
                    <a:lstStyle/>
                    <a:p>
                      <a:pPr algn="ctr"/>
                      <a:r>
                        <a:rPr lang="en-US" sz="1800" dirty="0"/>
                        <a:t>System Design</a:t>
                      </a:r>
                    </a:p>
                  </a:txBody>
                  <a:tcPr/>
                </a:tc>
                <a:tc>
                  <a:txBody>
                    <a:bodyPr/>
                    <a:lstStyle/>
                    <a:p>
                      <a:pPr algn="ctr"/>
                      <a:r>
                        <a:rPr lang="en-US" sz="1800" dirty="0"/>
                        <a:t>Testing and Evaluation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System Design</a:t>
                      </a:r>
                    </a:p>
                    <a:p>
                      <a:pPr algn="ctr"/>
                      <a:endParaRPr lang="en-US" sz="1800" dirty="0"/>
                    </a:p>
                  </a:txBody>
                  <a:tcPr/>
                </a:tc>
                <a:extLst>
                  <a:ext uri="{0D108BD9-81ED-4DB2-BD59-A6C34878D82A}">
                    <a16:rowId xmlns:a16="http://schemas.microsoft.com/office/drawing/2014/main" val="1940356098"/>
                  </a:ext>
                </a:extLst>
              </a:tr>
              <a:tr h="544286">
                <a:tc>
                  <a:txBody>
                    <a:bodyPr/>
                    <a:lstStyle/>
                    <a:p>
                      <a:pPr algn="ctr"/>
                      <a:r>
                        <a:rPr lang="en-US" sz="1800" dirty="0"/>
                        <a:t>Implementation</a:t>
                      </a:r>
                    </a:p>
                  </a:txBody>
                  <a:tcPr/>
                </a:tc>
                <a:tc>
                  <a:txBody>
                    <a:bodyPr/>
                    <a:lstStyle/>
                    <a:p>
                      <a:pPr algn="ctr"/>
                      <a:r>
                        <a:rPr lang="en-US" sz="1800" dirty="0"/>
                        <a:t>Implementation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Implementation</a:t>
                      </a:r>
                    </a:p>
                  </a:txBody>
                  <a:tcPr/>
                </a:tc>
                <a:extLst>
                  <a:ext uri="{0D108BD9-81ED-4DB2-BD59-A6C34878D82A}">
                    <a16:rowId xmlns:a16="http://schemas.microsoft.com/office/drawing/2014/main" val="1586786118"/>
                  </a:ext>
                </a:extLst>
              </a:tr>
            </a:tbl>
          </a:graphicData>
        </a:graphic>
      </p:graphicFrame>
    </p:spTree>
    <p:extLst>
      <p:ext uri="{BB962C8B-B14F-4D97-AF65-F5344CB8AC3E}">
        <p14:creationId xmlns:p14="http://schemas.microsoft.com/office/powerpoint/2010/main" val="25934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Work Breakdown Structure</a:t>
            </a:r>
            <a:br>
              <a:rPr kumimoji="0" lang="en-US" sz="4400" b="0" i="0" u="none" strike="noStrike" kern="1200" cap="none" spc="0" normalizeH="0" baseline="0" noProof="0" dirty="0">
                <a:ln>
                  <a:noFill/>
                </a:ln>
                <a:solidFill>
                  <a:prstClr val="black"/>
                </a:solidFill>
                <a:effectLst/>
                <a:uLnTx/>
                <a:uFillTx/>
                <a:latin typeface="Calibri"/>
                <a:ea typeface="+mj-ea"/>
                <a:cs typeface="+mj-cs"/>
              </a:rPr>
            </a:br>
            <a:r>
              <a:rPr kumimoji="0" lang="en-US" sz="1400" b="0" i="0" u="none" strike="noStrike" kern="1200" cap="none" spc="0" normalizeH="0" baseline="0" noProof="0" dirty="0">
                <a:ln>
                  <a:noFill/>
                </a:ln>
                <a:solidFill>
                  <a:prstClr val="black"/>
                </a:solidFill>
                <a:effectLst/>
                <a:uLnTx/>
                <a:uFillTx/>
                <a:latin typeface="Calibri"/>
                <a:ea typeface="+mj-ea"/>
                <a:cs typeface="+mj-cs"/>
              </a:rPr>
              <a:t>(List of all Deliverables / Strikethrough Completed Deliverables)</a:t>
            </a:r>
            <a:endParaRPr lang="en-US" dirty="0"/>
          </a:p>
        </p:txBody>
      </p:sp>
      <p:sp>
        <p:nvSpPr>
          <p:cNvPr id="15" name="TextBox 14">
            <a:extLst>
              <a:ext uri="{FF2B5EF4-FFF2-40B4-BE49-F238E27FC236}">
                <a16:creationId xmlns:a16="http://schemas.microsoft.com/office/drawing/2014/main" id="{96FD955B-F3DC-CC94-6AE3-69086F611292}"/>
              </a:ext>
            </a:extLst>
          </p:cNvPr>
          <p:cNvSpPr txBox="1"/>
          <p:nvPr/>
        </p:nvSpPr>
        <p:spPr>
          <a:xfrm>
            <a:off x="762000" y="1295399"/>
            <a:ext cx="4572000" cy="6047809"/>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200" b="1" strike="sngStrike" dirty="0"/>
              <a:t>Project</a:t>
            </a:r>
            <a:r>
              <a:rPr lang="en-US" sz="2400" b="1" strike="sngStrike" dirty="0"/>
              <a:t> Proposal</a:t>
            </a:r>
          </a:p>
          <a:p>
            <a:pPr marL="742950" lvl="1" indent="-285750">
              <a:buFont typeface="Wingdings" panose="05000000000000000000" pitchFamily="2" charset="2"/>
              <a:buChar char="ü"/>
            </a:pPr>
            <a:r>
              <a:rPr lang="en-US" strike="sngStrike" dirty="0"/>
              <a:t>Initial Proposal</a:t>
            </a:r>
          </a:p>
          <a:p>
            <a:pPr marL="742950" lvl="1" indent="-285750">
              <a:buFont typeface="Wingdings" panose="05000000000000000000" pitchFamily="2" charset="2"/>
              <a:buChar char="ü"/>
            </a:pPr>
            <a:r>
              <a:rPr lang="en-US" strike="sngStrike" dirty="0"/>
              <a:t>Project Presentation</a:t>
            </a:r>
          </a:p>
          <a:p>
            <a:pPr marL="342900" indent="-342900">
              <a:lnSpc>
                <a:spcPct val="150000"/>
              </a:lnSpc>
              <a:buFont typeface="Wingdings" panose="05000000000000000000" pitchFamily="2" charset="2"/>
              <a:buChar char="§"/>
            </a:pPr>
            <a:r>
              <a:rPr lang="en-US" sz="2200" b="1" strike="sngStrike" dirty="0"/>
              <a:t>Planning</a:t>
            </a:r>
          </a:p>
          <a:p>
            <a:pPr marL="742950" lvl="1" indent="-285750">
              <a:buFont typeface="Wingdings" panose="05000000000000000000" pitchFamily="2" charset="2"/>
              <a:buChar char="ü"/>
            </a:pPr>
            <a:r>
              <a:rPr lang="en-US" strike="sngStrike" dirty="0"/>
              <a:t>Work Breakdown Structure</a:t>
            </a:r>
          </a:p>
          <a:p>
            <a:pPr marL="742950" lvl="1" indent="-285750">
              <a:buFont typeface="Wingdings" panose="05000000000000000000" pitchFamily="2" charset="2"/>
              <a:buChar char="ü"/>
            </a:pPr>
            <a:r>
              <a:rPr lang="en-US" strike="sngStrike" dirty="0"/>
              <a:t>Roles and Responsibility Matrix</a:t>
            </a:r>
          </a:p>
          <a:p>
            <a:pPr marL="342900" indent="-342900">
              <a:lnSpc>
                <a:spcPct val="150000"/>
              </a:lnSpc>
              <a:buFont typeface="Wingdings" panose="05000000000000000000" pitchFamily="2" charset="2"/>
              <a:buChar char="§"/>
            </a:pPr>
            <a:r>
              <a:rPr lang="en-US" sz="2200" b="1" strike="sngStrike" dirty="0"/>
              <a:t>Literature</a:t>
            </a:r>
            <a:r>
              <a:rPr lang="en-US" sz="2000" strike="sngStrike" dirty="0"/>
              <a:t> </a:t>
            </a:r>
          </a:p>
          <a:p>
            <a:pPr marL="742950" lvl="1" indent="-285750">
              <a:lnSpc>
                <a:spcPct val="150000"/>
              </a:lnSpc>
              <a:buFont typeface="Wingdings" panose="05000000000000000000" pitchFamily="2" charset="2"/>
              <a:buChar char="ü"/>
            </a:pPr>
            <a:r>
              <a:rPr lang="en-US" strike="sngStrike" dirty="0"/>
              <a:t>Market Survey/Review</a:t>
            </a:r>
          </a:p>
          <a:p>
            <a:pPr marL="285750" indent="-285750">
              <a:lnSpc>
                <a:spcPct val="150000"/>
              </a:lnSpc>
              <a:buFont typeface="Wingdings" panose="05000000000000000000" pitchFamily="2" charset="2"/>
              <a:buChar char="§"/>
            </a:pPr>
            <a:r>
              <a:rPr lang="en-US" sz="2200" b="1" strike="sngStrike" dirty="0"/>
              <a:t>Requirement Analysis</a:t>
            </a:r>
          </a:p>
          <a:p>
            <a:pPr marL="742950" lvl="1" indent="-285750">
              <a:buFont typeface="Wingdings" panose="05000000000000000000" pitchFamily="2" charset="2"/>
              <a:buChar char="ü"/>
            </a:pPr>
            <a:r>
              <a:rPr lang="en-US" strike="sngStrike" dirty="0"/>
              <a:t>Problem Statement </a:t>
            </a:r>
          </a:p>
          <a:p>
            <a:pPr marL="742950" lvl="1" indent="-285750">
              <a:buFont typeface="Wingdings" panose="05000000000000000000" pitchFamily="2" charset="2"/>
              <a:buChar char="ü"/>
            </a:pPr>
            <a:r>
              <a:rPr lang="en-US" strike="sngStrike" dirty="0"/>
              <a:t>Functional Requirements</a:t>
            </a:r>
          </a:p>
          <a:p>
            <a:pPr lvl="1"/>
            <a:endParaRPr lang="en-US" dirty="0"/>
          </a:p>
          <a:p>
            <a:pPr lvl="1"/>
            <a:endParaRPr lang="en-US" dirty="0"/>
          </a:p>
          <a:p>
            <a:endParaRPr lang="en-US" dirty="0"/>
          </a:p>
          <a:p>
            <a:endParaRPr lang="en-US" dirty="0"/>
          </a:p>
          <a:p>
            <a:endParaRPr lang="en-US" dirty="0"/>
          </a:p>
          <a:p>
            <a:endParaRPr lang="en-US" dirty="0"/>
          </a:p>
        </p:txBody>
      </p:sp>
      <p:sp>
        <p:nvSpPr>
          <p:cNvPr id="18" name="TextBox 17">
            <a:extLst>
              <a:ext uri="{FF2B5EF4-FFF2-40B4-BE49-F238E27FC236}">
                <a16:creationId xmlns:a16="http://schemas.microsoft.com/office/drawing/2014/main" id="{15252901-DFCE-E175-B5DB-84590794FD7B}"/>
              </a:ext>
            </a:extLst>
          </p:cNvPr>
          <p:cNvSpPr txBox="1"/>
          <p:nvPr/>
        </p:nvSpPr>
        <p:spPr>
          <a:xfrm>
            <a:off x="4876800" y="1295399"/>
            <a:ext cx="4572000" cy="5863144"/>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200" b="1" strike="sngStrike" dirty="0"/>
              <a:t>Design</a:t>
            </a:r>
          </a:p>
          <a:p>
            <a:pPr marL="742950" lvl="1" indent="-285750">
              <a:buFont typeface="Wingdings" panose="05000000000000000000" pitchFamily="2" charset="2"/>
              <a:buChar char="ü"/>
            </a:pPr>
            <a:r>
              <a:rPr lang="en-US" strike="sngStrike" dirty="0"/>
              <a:t>Architecture Design</a:t>
            </a:r>
          </a:p>
          <a:p>
            <a:pPr marL="742950" lvl="1" indent="-285750">
              <a:buFont typeface="Wingdings" panose="05000000000000000000" pitchFamily="2" charset="2"/>
              <a:buChar char="ü"/>
            </a:pPr>
            <a:r>
              <a:rPr lang="en-US" strike="sngStrike" dirty="0"/>
              <a:t>Detail Design</a:t>
            </a:r>
          </a:p>
          <a:p>
            <a:pPr marL="742950" lvl="1" indent="-285750">
              <a:buFont typeface="Wingdings" panose="05000000000000000000" pitchFamily="2" charset="2"/>
              <a:buChar char="ü"/>
            </a:pPr>
            <a:r>
              <a:rPr lang="en-US" strike="sngStrike" dirty="0"/>
              <a:t>System Prototype</a:t>
            </a:r>
          </a:p>
          <a:p>
            <a:pPr marL="342900" indent="-342900">
              <a:lnSpc>
                <a:spcPct val="150000"/>
              </a:lnSpc>
              <a:buFont typeface="Wingdings" panose="05000000000000000000" pitchFamily="2" charset="2"/>
              <a:buChar char="§"/>
            </a:pPr>
            <a:r>
              <a:rPr lang="en-US" sz="2200" b="1" strike="sngStrike" dirty="0"/>
              <a:t>Implementation</a:t>
            </a:r>
          </a:p>
          <a:p>
            <a:pPr marL="742950" lvl="1" indent="-285750">
              <a:buFont typeface="Wingdings" panose="05000000000000000000" pitchFamily="2" charset="2"/>
              <a:buChar char="ü"/>
            </a:pPr>
            <a:r>
              <a:rPr lang="en-US" strike="sngStrike" dirty="0"/>
              <a:t>Front-End Development</a:t>
            </a:r>
          </a:p>
          <a:p>
            <a:pPr marL="342900" indent="-342900">
              <a:lnSpc>
                <a:spcPct val="150000"/>
              </a:lnSpc>
              <a:buFont typeface="Wingdings" panose="05000000000000000000" pitchFamily="2" charset="2"/>
              <a:buChar char="§"/>
            </a:pPr>
            <a:r>
              <a:rPr lang="en-US" sz="2200" b="1" strike="sngStrike" dirty="0"/>
              <a:t>Database</a:t>
            </a:r>
            <a:r>
              <a:rPr lang="en-US" sz="2200" strike="sngStrike" dirty="0"/>
              <a:t> </a:t>
            </a:r>
          </a:p>
          <a:p>
            <a:pPr marL="742950" lvl="1" indent="-285750">
              <a:lnSpc>
                <a:spcPct val="150000"/>
              </a:lnSpc>
              <a:buFont typeface="Wingdings" panose="05000000000000000000" pitchFamily="2" charset="2"/>
              <a:buChar char="ü"/>
            </a:pPr>
            <a:r>
              <a:rPr lang="en-US" strike="sngStrike" dirty="0"/>
              <a:t>Firebase Authentication</a:t>
            </a:r>
          </a:p>
          <a:p>
            <a:pPr marL="285750" indent="-285750">
              <a:lnSpc>
                <a:spcPct val="150000"/>
              </a:lnSpc>
              <a:buFont typeface="Wingdings" panose="05000000000000000000" pitchFamily="2" charset="2"/>
              <a:buChar char="§"/>
            </a:pPr>
            <a:r>
              <a:rPr lang="en-US" sz="2200" b="1" strike="sngStrike" dirty="0"/>
              <a:t>Testing</a:t>
            </a:r>
            <a:endParaRPr lang="en-US" sz="2200" strike="sngStrike" dirty="0"/>
          </a:p>
          <a:p>
            <a:pPr marL="742950" lvl="1" indent="-285750">
              <a:buFont typeface="Wingdings" panose="05000000000000000000" pitchFamily="2" charset="2"/>
              <a:buChar char="ü"/>
            </a:pPr>
            <a:r>
              <a:rPr lang="en-US" strike="sngStrike" dirty="0"/>
              <a:t>White Box Testing</a:t>
            </a:r>
          </a:p>
          <a:p>
            <a:pPr marL="742950" lvl="1" indent="-285750">
              <a:buFont typeface="Wingdings" panose="05000000000000000000" pitchFamily="2" charset="2"/>
              <a:buChar char="ü"/>
            </a:pPr>
            <a:r>
              <a:rPr lang="en-US" strike="sngStrike" dirty="0"/>
              <a:t>UI Testing</a:t>
            </a:r>
          </a:p>
          <a:p>
            <a:pPr lvl="1"/>
            <a:endParaRPr lang="en-US" dirty="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655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Software Development Process</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401205"/>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We are using incremental model for the development of our project. This is because we have divided our project into multiple standalone module called as front-end development and back-end development. The Requirements for both of these modules have been gathered and requires less changes in the future. Moreover  subsequent release of the module adds function to the previous release. The process continues until our complete system achieved.</a:t>
            </a:r>
          </a:p>
        </p:txBody>
      </p:sp>
    </p:spTree>
    <p:extLst>
      <p:ext uri="{BB962C8B-B14F-4D97-AF65-F5344CB8AC3E}">
        <p14:creationId xmlns:p14="http://schemas.microsoft.com/office/powerpoint/2010/main" val="229875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Endeavour</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659737"/>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Our way of working as a team:</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GitHub</a:t>
            </a:r>
          </a:p>
          <a:p>
            <a:pPr lvl="1" indent="-457200" algn="just" eaLnBrk="0" hangingPunct="0">
              <a:spcBef>
                <a:spcPct val="20000"/>
              </a:spcBef>
              <a:buFont typeface="Arial" panose="020B0604020202020204" pitchFamily="34" charset="0"/>
              <a:buChar char="•"/>
              <a:defRPr/>
            </a:pPr>
            <a:r>
              <a:rPr lang="en-US" sz="2800" dirty="0">
                <a:solidFill>
                  <a:prstClr val="black"/>
                </a:solidFill>
                <a:latin typeface="Calibri"/>
                <a:cs typeface="+mn-cs"/>
              </a:rPr>
              <a:t>Microsoft Teams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Google</a:t>
            </a:r>
            <a:r>
              <a:rPr lang="en-US" sz="2800" dirty="0">
                <a:solidFill>
                  <a:prstClr val="black"/>
                </a:solidFill>
                <a:latin typeface="Calibri"/>
                <a:cs typeface="+mn-cs"/>
              </a:rPr>
              <a:t> Meet</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WhatsApp</a:t>
            </a:r>
            <a:endParaRPr lang="en-US" sz="2800" dirty="0">
              <a:solidFill>
                <a:prstClr val="black"/>
              </a:solidFill>
              <a:latin typeface="Calibri"/>
              <a:cs typeface="+mn-cs"/>
            </a:endParaRP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Mandatory Meetings with supervisor</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Email </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Physical Meetings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54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Ali Akbar 11250 </a:t>
            </a:r>
          </a:p>
          <a:p>
            <a:pPr eaLnBrk="1" hangingPunct="1"/>
            <a:r>
              <a:rPr lang="en-US" dirty="0"/>
              <a:t>Salman Ahmad 13297</a:t>
            </a:r>
          </a:p>
          <a:p>
            <a:pPr eaLnBrk="1" hangingPunct="1"/>
            <a:r>
              <a:rPr lang="en-US" dirty="0"/>
              <a:t>Muhammad Haseeb 11608</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sz="2800" dirty="0"/>
              <a:t>Our Project is based on Mobile Application that will use Artificial Intelligence to detect various skin diseases. Our proposed solution will not require customer to go for a medical checkup but through real-time image processing, he/she will be able to get the skin disease diagnostics results either by uploading images of the skin or taking photos just by sitting at home.</a:t>
            </a:r>
          </a:p>
          <a:p>
            <a:endParaRPr lang="en-US" sz="2000" dirty="0"/>
          </a:p>
        </p:txBody>
      </p:sp>
    </p:spTree>
    <p:extLst>
      <p:ext uri="{BB962C8B-B14F-4D97-AF65-F5344CB8AC3E}">
        <p14:creationId xmlns:p14="http://schemas.microsoft.com/office/powerpoint/2010/main" val="153870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sz="2800" dirty="0"/>
              <a:t>Our Project is based on Mobile Application that will use Artificial Intelligence to detect various skin diseases. Our proposed solution will not require customer to go for a medical checkup but through real-time image processing, he/she will be able to get the skin disease diagnostics results either by uploading images of the skin or taking photos just by sitting at home.</a:t>
            </a:r>
          </a:p>
          <a:p>
            <a:pPr marL="0" indent="0">
              <a:buNone/>
            </a:pPr>
            <a:endParaRPr lang="en-US" sz="2000" dirty="0"/>
          </a:p>
        </p:txBody>
      </p:sp>
    </p:spTree>
    <p:extLst>
      <p:ext uri="{BB962C8B-B14F-4D97-AF65-F5344CB8AC3E}">
        <p14:creationId xmlns:p14="http://schemas.microsoft.com/office/powerpoint/2010/main" val="209038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Summary</a:t>
            </a:r>
          </a:p>
        </p:txBody>
      </p:sp>
      <p:sp>
        <p:nvSpPr>
          <p:cNvPr id="3" name="Content Placeholder 2"/>
          <p:cNvSpPr>
            <a:spLocks noGrp="1"/>
          </p:cNvSpPr>
          <p:nvPr>
            <p:ph idx="1"/>
          </p:nvPr>
        </p:nvSpPr>
        <p:spPr/>
        <p:txBody>
          <a:bodyPr/>
          <a:lstStyle/>
          <a:p>
            <a:pPr marL="0" indent="0">
              <a:buNone/>
            </a:pPr>
            <a:r>
              <a:rPr lang="en-US" sz="2400" dirty="0"/>
              <a:t>Requirement Elicitation Techniques</a:t>
            </a:r>
          </a:p>
          <a:p>
            <a:r>
              <a:rPr lang="en-US" sz="2400" dirty="0"/>
              <a:t>Brainstorming</a:t>
            </a:r>
          </a:p>
          <a:p>
            <a:r>
              <a:rPr lang="en-US" sz="2400" dirty="0"/>
              <a:t>Interviews</a:t>
            </a:r>
          </a:p>
          <a:p>
            <a:r>
              <a:rPr lang="en-US" sz="2400" dirty="0"/>
              <a:t>Comparative Study</a:t>
            </a:r>
          </a:p>
          <a:p>
            <a:pPr marL="0" indent="0">
              <a:buNone/>
            </a:pPr>
            <a:endParaRPr lang="en-US" sz="2000" dirty="0"/>
          </a:p>
        </p:txBody>
      </p:sp>
    </p:spTree>
    <p:extLst>
      <p:ext uri="{BB962C8B-B14F-4D97-AF65-F5344CB8AC3E}">
        <p14:creationId xmlns:p14="http://schemas.microsoft.com/office/powerpoint/2010/main" val="2569178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Requirements Summary</a:t>
            </a:r>
          </a:p>
        </p:txBody>
      </p:sp>
      <p:sp>
        <p:nvSpPr>
          <p:cNvPr id="3" name="Content Placeholder 2"/>
          <p:cNvSpPr>
            <a:spLocks noGrp="1"/>
          </p:cNvSpPr>
          <p:nvPr>
            <p:ph idx="1"/>
          </p:nvPr>
        </p:nvSpPr>
        <p:spPr>
          <a:xfrm>
            <a:off x="800100" y="990600"/>
            <a:ext cx="7543800" cy="3916363"/>
          </a:xfrm>
        </p:spPr>
        <p:txBody>
          <a:bodyPr/>
          <a:lstStyle/>
          <a:p>
            <a:pPr marL="0" indent="0">
              <a:buNone/>
            </a:pPr>
            <a:r>
              <a:rPr lang="en-US" sz="2800" dirty="0"/>
              <a:t>1) List of Stakeholders</a:t>
            </a:r>
          </a:p>
          <a:p>
            <a:r>
              <a:rPr lang="en-US" sz="1800" dirty="0"/>
              <a:t>User</a:t>
            </a:r>
          </a:p>
          <a:p>
            <a:r>
              <a:rPr lang="en-US" sz="1800" dirty="0"/>
              <a:t>Doctor</a:t>
            </a:r>
          </a:p>
          <a:p>
            <a:r>
              <a:rPr lang="en-US" sz="1800" dirty="0"/>
              <a:t>Pharmacist</a:t>
            </a:r>
          </a:p>
          <a:p>
            <a:r>
              <a:rPr lang="en-US" sz="1800" dirty="0"/>
              <a:t>Patient</a:t>
            </a:r>
          </a:p>
          <a:p>
            <a:r>
              <a:rPr lang="en-US" sz="1800" dirty="0"/>
              <a:t>Admin</a:t>
            </a:r>
          </a:p>
          <a:p>
            <a:pPr marL="0" indent="0">
              <a:buNone/>
            </a:pPr>
            <a:r>
              <a:rPr lang="en-US" sz="2800" dirty="0"/>
              <a:t>2) Use Cases</a:t>
            </a:r>
          </a:p>
          <a:p>
            <a:pPr marL="0" indent="0">
              <a:buNone/>
            </a:pPr>
            <a:r>
              <a:rPr lang="en-US" sz="1800" dirty="0"/>
              <a:t>We have identified </a:t>
            </a:r>
            <a:r>
              <a:rPr lang="en-US" sz="2000" dirty="0">
                <a:solidFill>
                  <a:schemeClr val="accent1"/>
                </a:solidFill>
              </a:rPr>
              <a:t>32 use cases </a:t>
            </a:r>
            <a:r>
              <a:rPr lang="en-US" sz="1800" dirty="0"/>
              <a:t>according to requirements</a:t>
            </a:r>
          </a:p>
          <a:p>
            <a:pPr marL="0" indent="0">
              <a:buNone/>
            </a:pPr>
            <a:r>
              <a:rPr lang="en-US" sz="2800" dirty="0"/>
              <a:t>3) Functional Requirements</a:t>
            </a:r>
          </a:p>
          <a:p>
            <a:r>
              <a:rPr lang="en-US" sz="1800" dirty="0"/>
              <a:t>We have identified </a:t>
            </a:r>
            <a:r>
              <a:rPr lang="en-US" sz="2000" dirty="0">
                <a:solidFill>
                  <a:schemeClr val="accent1"/>
                </a:solidFill>
              </a:rPr>
              <a:t>39 Functional Requirements.</a:t>
            </a:r>
          </a:p>
          <a:p>
            <a:r>
              <a:rPr lang="en-US" sz="1800" dirty="0"/>
              <a:t>Admin </a:t>
            </a:r>
            <a:r>
              <a:rPr lang="en-US" sz="1800" dirty="0">
                <a:solidFill>
                  <a:schemeClr val="accent1"/>
                </a:solidFill>
              </a:rPr>
              <a:t>18</a:t>
            </a:r>
            <a:r>
              <a:rPr lang="en-US" sz="1800" dirty="0"/>
              <a:t> FR’s</a:t>
            </a:r>
          </a:p>
          <a:p>
            <a:r>
              <a:rPr lang="en-US" sz="1800" dirty="0"/>
              <a:t>User </a:t>
            </a:r>
            <a:r>
              <a:rPr lang="en-US" sz="1800" dirty="0">
                <a:solidFill>
                  <a:schemeClr val="accent1"/>
                </a:solidFill>
              </a:rPr>
              <a:t>18</a:t>
            </a:r>
            <a:r>
              <a:rPr lang="en-US" sz="1800" dirty="0"/>
              <a:t> FR’s</a:t>
            </a:r>
          </a:p>
          <a:p>
            <a:r>
              <a:rPr lang="en-US" sz="1800" dirty="0"/>
              <a:t>System </a:t>
            </a:r>
            <a:r>
              <a:rPr lang="en-US" sz="1800" dirty="0">
                <a:solidFill>
                  <a:schemeClr val="accent1"/>
                </a:solidFill>
              </a:rPr>
              <a:t>3</a:t>
            </a:r>
            <a:r>
              <a:rPr lang="en-US" sz="1800" dirty="0"/>
              <a:t> FR’s</a:t>
            </a:r>
          </a:p>
        </p:txBody>
      </p:sp>
    </p:spTree>
    <p:extLst>
      <p:ext uri="{BB962C8B-B14F-4D97-AF65-F5344CB8AC3E}">
        <p14:creationId xmlns:p14="http://schemas.microsoft.com/office/powerpoint/2010/main" val="175861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Summary</a:t>
            </a:r>
          </a:p>
        </p:txBody>
      </p:sp>
      <p:sp>
        <p:nvSpPr>
          <p:cNvPr id="3" name="Content Placeholder 2"/>
          <p:cNvSpPr>
            <a:spLocks noGrp="1"/>
          </p:cNvSpPr>
          <p:nvPr>
            <p:ph idx="1"/>
          </p:nvPr>
        </p:nvSpPr>
        <p:spPr/>
        <p:txBody>
          <a:bodyPr/>
          <a:lstStyle/>
          <a:p>
            <a:r>
              <a:rPr lang="en-US" dirty="0"/>
              <a:t>Detailed Design</a:t>
            </a:r>
          </a:p>
          <a:p>
            <a:pPr>
              <a:buFont typeface="Wingdings" panose="05000000000000000000" pitchFamily="2" charset="2"/>
              <a:buChar char="ü"/>
            </a:pPr>
            <a:r>
              <a:rPr lang="en-US" sz="2400" dirty="0"/>
              <a:t>Architecture Design</a:t>
            </a:r>
          </a:p>
          <a:p>
            <a:pPr>
              <a:buFont typeface="Wingdings" panose="05000000000000000000" pitchFamily="2" charset="2"/>
              <a:buChar char="ü"/>
            </a:pPr>
            <a:r>
              <a:rPr lang="en-US" sz="2400" dirty="0"/>
              <a:t>Use Case Diagram</a:t>
            </a:r>
          </a:p>
          <a:p>
            <a:pPr>
              <a:buFont typeface="Wingdings" panose="05000000000000000000" pitchFamily="2" charset="2"/>
              <a:buChar char="ü"/>
            </a:pPr>
            <a:r>
              <a:rPr lang="en-US" sz="2400" dirty="0"/>
              <a:t>Activity Diagram</a:t>
            </a:r>
          </a:p>
          <a:p>
            <a:pPr>
              <a:buFont typeface="Wingdings" panose="05000000000000000000" pitchFamily="2" charset="2"/>
              <a:buChar char="ü"/>
            </a:pPr>
            <a:r>
              <a:rPr lang="en-US" sz="2400" dirty="0"/>
              <a:t>Sequence Diagram</a:t>
            </a:r>
          </a:p>
          <a:p>
            <a:pPr>
              <a:buFont typeface="Wingdings" panose="05000000000000000000" pitchFamily="2" charset="2"/>
              <a:buChar char="ü"/>
            </a:pPr>
            <a:r>
              <a:rPr lang="en-US" sz="2400" dirty="0"/>
              <a:t>Data Model Diagram</a:t>
            </a:r>
          </a:p>
          <a:p>
            <a:pPr>
              <a:buFont typeface="Wingdings" panose="05000000000000000000" pitchFamily="2" charset="2"/>
              <a:buChar char="ü"/>
            </a:pPr>
            <a:r>
              <a:rPr lang="en-US" sz="2400" dirty="0"/>
              <a:t>Deployment Diagram</a:t>
            </a:r>
          </a:p>
        </p:txBody>
      </p:sp>
    </p:spTree>
    <p:extLst>
      <p:ext uri="{BB962C8B-B14F-4D97-AF65-F5344CB8AC3E}">
        <p14:creationId xmlns:p14="http://schemas.microsoft.com/office/powerpoint/2010/main" val="345398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Tools</a:t>
            </a:r>
          </a:p>
          <a:p>
            <a:pPr>
              <a:buFont typeface="Arial" panose="020B0604020202020204" pitchFamily="34" charset="0"/>
              <a:buChar char="•"/>
            </a:pPr>
            <a:r>
              <a:rPr lang="en-US" sz="2800" dirty="0"/>
              <a:t>Android Studio</a:t>
            </a:r>
          </a:p>
          <a:p>
            <a:pPr>
              <a:buFont typeface="Arial" panose="020B0604020202020204" pitchFamily="34" charset="0"/>
              <a:buChar char="•"/>
            </a:pPr>
            <a:r>
              <a:rPr lang="en-US" sz="2800" dirty="0"/>
              <a:t>Visual Studio Code</a:t>
            </a:r>
          </a:p>
          <a:p>
            <a:pPr>
              <a:buFont typeface="Arial" panose="020B0604020202020204" pitchFamily="34" charset="0"/>
              <a:buChar char="•"/>
            </a:pPr>
            <a:r>
              <a:rPr lang="en-US" sz="2800" dirty="0"/>
              <a:t>Atom</a:t>
            </a:r>
          </a:p>
          <a:p>
            <a:pPr>
              <a:buFont typeface="Arial" panose="020B0604020202020204" pitchFamily="34" charset="0"/>
              <a:buChar char="•"/>
            </a:pPr>
            <a:r>
              <a:rPr lang="en-US" sz="2800" dirty="0"/>
              <a:t>Visual Paradigm</a:t>
            </a:r>
          </a:p>
          <a:p>
            <a:pPr>
              <a:buFont typeface="Arial" panose="020B0604020202020204" pitchFamily="34" charset="0"/>
              <a:buChar char="•"/>
            </a:pPr>
            <a:r>
              <a:rPr lang="en-US" sz="2800" dirty="0"/>
              <a:t>M.s Word</a:t>
            </a:r>
          </a:p>
          <a:p>
            <a:endParaRPr lang="en-US" dirty="0"/>
          </a:p>
        </p:txBody>
      </p:sp>
    </p:spTree>
    <p:extLst>
      <p:ext uri="{BB962C8B-B14F-4D97-AF65-F5344CB8AC3E}">
        <p14:creationId xmlns:p14="http://schemas.microsoft.com/office/powerpoint/2010/main" val="2923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Technologies</a:t>
            </a:r>
          </a:p>
          <a:p>
            <a:r>
              <a:rPr lang="en-US" sz="2400" dirty="0"/>
              <a:t>Flutter</a:t>
            </a:r>
          </a:p>
          <a:p>
            <a:r>
              <a:rPr lang="en-US" sz="2400" dirty="0"/>
              <a:t>Dart</a:t>
            </a:r>
          </a:p>
          <a:p>
            <a:r>
              <a:rPr lang="en-US" sz="2400" dirty="0"/>
              <a:t>Bootstrap</a:t>
            </a:r>
          </a:p>
          <a:p>
            <a:r>
              <a:rPr lang="en-US" sz="2400" dirty="0"/>
              <a:t>HTML5</a:t>
            </a:r>
          </a:p>
          <a:p>
            <a:r>
              <a:rPr lang="en-US" sz="2400" dirty="0"/>
              <a:t>CSS3</a:t>
            </a:r>
          </a:p>
          <a:p>
            <a:r>
              <a:rPr lang="en-US" sz="2400" dirty="0" err="1"/>
              <a:t>Php</a:t>
            </a:r>
            <a:endParaRPr lang="en-US" sz="2400" dirty="0"/>
          </a:p>
        </p:txBody>
      </p:sp>
    </p:spTree>
    <p:extLst>
      <p:ext uri="{BB962C8B-B14F-4D97-AF65-F5344CB8AC3E}">
        <p14:creationId xmlns:p14="http://schemas.microsoft.com/office/powerpoint/2010/main" val="1159172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Libraries/Components</a:t>
            </a:r>
          </a:p>
          <a:p>
            <a:r>
              <a:rPr lang="en-US" sz="2400" dirty="0"/>
              <a:t>Flutter dependencies</a:t>
            </a:r>
          </a:p>
          <a:p>
            <a:r>
              <a:rPr lang="en-US" sz="2400" dirty="0"/>
              <a:t>Font awesome</a:t>
            </a:r>
          </a:p>
          <a:p>
            <a:r>
              <a:rPr lang="en-US" sz="2400" dirty="0"/>
              <a:t>Material App</a:t>
            </a:r>
          </a:p>
        </p:txBody>
      </p:sp>
    </p:spTree>
    <p:extLst>
      <p:ext uri="{BB962C8B-B14F-4D97-AF65-F5344CB8AC3E}">
        <p14:creationId xmlns:p14="http://schemas.microsoft.com/office/powerpoint/2010/main" val="24778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&amp; Evaluation</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3A65B96F-1479-8ED3-24CE-5C14462B93FB}"/>
              </a:ext>
            </a:extLst>
          </p:cNvPr>
          <p:cNvSpPr txBox="1">
            <a:spLocks/>
          </p:cNvSpPr>
          <p:nvPr/>
        </p:nvSpPr>
        <p:spPr bwMode="auto">
          <a:xfrm>
            <a:off x="609600" y="134378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White Box Testing</a:t>
            </a:r>
          </a:p>
          <a:p>
            <a:pPr marL="400050" lvl="1" indent="0">
              <a:buNone/>
            </a:pPr>
            <a:r>
              <a:rPr lang="en-US" sz="1800" dirty="0"/>
              <a:t>Techniques: Equivalence Class Partitioning</a:t>
            </a:r>
          </a:p>
          <a:p>
            <a:r>
              <a:rPr lang="en-US" sz="2800" dirty="0"/>
              <a:t>Black Box Testing</a:t>
            </a:r>
          </a:p>
          <a:p>
            <a:pPr marL="400050" lvl="1" indent="0">
              <a:buNone/>
            </a:pPr>
            <a:r>
              <a:rPr lang="en-US" sz="1800" dirty="0"/>
              <a:t>Test Case Data</a:t>
            </a:r>
          </a:p>
          <a:p>
            <a:pPr marL="400050" lvl="1" indent="0">
              <a:buNone/>
            </a:pPr>
            <a:r>
              <a:rPr lang="en-US" sz="1800" dirty="0"/>
              <a:t>Test Case Design</a:t>
            </a:r>
          </a:p>
          <a:p>
            <a:pPr marL="0" indent="0">
              <a:buNone/>
            </a:pPr>
            <a:endParaRPr lang="en-US" sz="2400" dirty="0"/>
          </a:p>
        </p:txBody>
      </p:sp>
    </p:spTree>
    <p:extLst>
      <p:ext uri="{BB962C8B-B14F-4D97-AF65-F5344CB8AC3E}">
        <p14:creationId xmlns:p14="http://schemas.microsoft.com/office/powerpoint/2010/main" val="414311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400" dirty="0"/>
              <a:t>Opportunity &amp; Stakeholders </a:t>
            </a:r>
          </a:p>
          <a:p>
            <a:pPr eaLnBrk="1" hangingPunct="1"/>
            <a:r>
              <a:rPr lang="en-US" sz="2400" dirty="0"/>
              <a:t>Existing Systems</a:t>
            </a:r>
          </a:p>
          <a:p>
            <a:pPr eaLnBrk="1" hangingPunct="1"/>
            <a:r>
              <a:rPr lang="en-US" sz="2400" dirty="0"/>
              <a:t>Problem Statement</a:t>
            </a:r>
          </a:p>
          <a:p>
            <a:pPr eaLnBrk="1" hangingPunct="1"/>
            <a:r>
              <a:rPr lang="en-US" sz="2400" dirty="0"/>
              <a:t>Endeavour (Team + Work + Way of Working)</a:t>
            </a:r>
          </a:p>
          <a:p>
            <a:pPr eaLnBrk="1" hangingPunct="1"/>
            <a:r>
              <a:rPr lang="en-US" sz="2400" dirty="0"/>
              <a:t>System</a:t>
            </a:r>
          </a:p>
          <a:p>
            <a:pPr lvl="1" eaLnBrk="1" hangingPunct="1"/>
            <a:r>
              <a:rPr lang="en-US" sz="2000" dirty="0"/>
              <a:t>Requirements Summary</a:t>
            </a:r>
          </a:p>
          <a:p>
            <a:pPr lvl="1" eaLnBrk="1" hangingPunct="1"/>
            <a:r>
              <a:rPr lang="en-US" sz="2000" dirty="0"/>
              <a:t>Design Summary</a:t>
            </a:r>
          </a:p>
          <a:p>
            <a:pPr lvl="1" eaLnBrk="1" hangingPunct="1"/>
            <a:r>
              <a:rPr lang="en-US" sz="2000" dirty="0"/>
              <a:t>Implementation Summary</a:t>
            </a:r>
          </a:p>
          <a:p>
            <a:pPr lvl="1" eaLnBrk="1" hangingPunct="1"/>
            <a:r>
              <a:rPr lang="en-US" sz="2000" dirty="0"/>
              <a:t>Testing &amp; Evaluation Summary</a:t>
            </a:r>
          </a:p>
          <a:p>
            <a:pPr eaLnBrk="1" hangingPunct="1"/>
            <a:r>
              <a:rPr lang="en-US" sz="2400" dirty="0"/>
              <a:t>Conclusion and Outlook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Challenges</a:t>
            </a:r>
          </a:p>
        </p:txBody>
      </p:sp>
      <p:sp>
        <p:nvSpPr>
          <p:cNvPr id="14339" name="Content Placeholder 2"/>
          <p:cNvSpPr>
            <a:spLocks noGrp="1"/>
          </p:cNvSpPr>
          <p:nvPr>
            <p:ph idx="1"/>
          </p:nvPr>
        </p:nvSpPr>
        <p:spPr/>
        <p:txBody>
          <a:bodyPr/>
          <a:lstStyle/>
          <a:p>
            <a:pPr marL="457200" lvl="1" indent="0" eaLnBrk="1" hangingPunct="1">
              <a:buNone/>
            </a:pPr>
            <a:r>
              <a:rPr lang="en-US" sz="2000" dirty="0"/>
              <a:t>There are many challenges that we faced during the implementation of our front end, As Flutter is a new language and updates regularly after a week or two, So it is quite difficult to resolve the dependency issues and we have to keep our </a:t>
            </a:r>
            <a:r>
              <a:rPr lang="en-US" sz="2000" dirty="0" err="1"/>
              <a:t>pubspec.yaml</a:t>
            </a:r>
            <a:r>
              <a:rPr lang="en-US" sz="2000" dirty="0"/>
              <a:t> file manually updated so we cannot face any issues.</a:t>
            </a:r>
          </a:p>
          <a:p>
            <a:pPr marL="457200" lvl="1" indent="0" eaLnBrk="1" hangingPunct="1">
              <a:buNone/>
            </a:pPr>
            <a:r>
              <a:rPr lang="en-US" sz="2000" dirty="0"/>
              <a:t>Moreover, the challenges that we look forward are during the integration of our AI model with our Flutter Application.</a:t>
            </a:r>
          </a:p>
          <a:p>
            <a:pPr marL="457200" lvl="1" indent="0" eaLnBrk="1" hangingPunct="1">
              <a:buNone/>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Thank </a:t>
            </a:r>
            <a:r>
              <a:rPr lang="en-US" dirty="0" err="1"/>
              <a:t>yOU</a:t>
            </a:r>
            <a:endParaRPr lang="en-US" dirty="0"/>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90495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Skin diseases are more common than other diseases. Skin diseases can be caused by fungal infection, bacteria, allergies or viruses, etc. Advances in lasers and photonics based medical technologies have made it much faster and more accurate to diagnose skin diseases. But the cost of such a diagnosis is still limited and very expensive. </a:t>
            </a:r>
          </a:p>
          <a:p>
            <a:pPr marL="0" indent="0" eaLnBrk="1" hangingPunct="1">
              <a:buNone/>
            </a:pP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Most of the time patient don’t opt for checkup or booking an appointment for dermatologist/skin specialist in order to get their skin checked. They usually ignore it. They either don’t want to pay too much fee or sometimes too lazy to go for routine checkup. But they ignore the fact that this disease can cause life threatening consequences if left untreated. </a:t>
            </a:r>
          </a:p>
        </p:txBody>
      </p:sp>
    </p:spTree>
    <p:extLst>
      <p:ext uri="{BB962C8B-B14F-4D97-AF65-F5344CB8AC3E}">
        <p14:creationId xmlns:p14="http://schemas.microsoft.com/office/powerpoint/2010/main" val="299138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t>
            </a:r>
          </a:p>
        </p:txBody>
      </p:sp>
      <p:sp>
        <p:nvSpPr>
          <p:cNvPr id="6147" name="Content Placeholder 2"/>
          <p:cNvSpPr>
            <a:spLocks noGrp="1"/>
          </p:cNvSpPr>
          <p:nvPr>
            <p:ph idx="1"/>
          </p:nvPr>
        </p:nvSpPr>
        <p:spPr>
          <a:xfrm>
            <a:off x="457200" y="1428189"/>
            <a:ext cx="8229600" cy="4525963"/>
          </a:xfrm>
        </p:spPr>
        <p:txBody>
          <a:bodyPr/>
          <a:lstStyle/>
          <a:p>
            <a:pPr eaLnBrk="1" hangingPunct="1"/>
            <a:r>
              <a:rPr lang="en-US" sz="3000" dirty="0"/>
              <a:t>There exists an opportunity to make something that can help the patients from the hustle of booking appointment or going for a regular checkup even if some patterns suddenly show up on their skin. Thus, image processing techniques help to build an automated screening system for dermatology at an early stage. Feature extraction plays a key role in skin disease classification</a:t>
            </a:r>
          </a:p>
        </p:txBody>
      </p:sp>
    </p:spTree>
    <p:extLst>
      <p:ext uri="{BB962C8B-B14F-4D97-AF65-F5344CB8AC3E}">
        <p14:creationId xmlns:p14="http://schemas.microsoft.com/office/powerpoint/2010/main" val="6956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Computer vision plays a role in the detection of skin diseases in various techniques. Moreover, the chances of early detection of melanoma (skin cancer) can be detected and diagnosed with the help of Artificial Intelligence where it can be treated at an early stage.</a:t>
            </a:r>
          </a:p>
        </p:txBody>
      </p:sp>
    </p:spTree>
    <p:extLst>
      <p:ext uri="{BB962C8B-B14F-4D97-AF65-F5344CB8AC3E}">
        <p14:creationId xmlns:p14="http://schemas.microsoft.com/office/powerpoint/2010/main" val="26592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Stakeholders</a:t>
            </a:r>
          </a:p>
        </p:txBody>
      </p:sp>
      <p:sp>
        <p:nvSpPr>
          <p:cNvPr id="6147" name="Content Placeholder 2"/>
          <p:cNvSpPr>
            <a:spLocks noGrp="1"/>
          </p:cNvSpPr>
          <p:nvPr>
            <p:ph idx="1"/>
          </p:nvPr>
        </p:nvSpPr>
        <p:spPr/>
        <p:txBody>
          <a:bodyPr/>
          <a:lstStyle/>
          <a:p>
            <a:pPr eaLnBrk="1" hangingPunct="1"/>
            <a:r>
              <a:rPr lang="en-US" sz="3000" dirty="0"/>
              <a:t>User</a:t>
            </a:r>
          </a:p>
          <a:p>
            <a:pPr eaLnBrk="1" hangingPunct="1"/>
            <a:r>
              <a:rPr lang="en-US" sz="3000" dirty="0"/>
              <a:t>Doctor </a:t>
            </a:r>
          </a:p>
          <a:p>
            <a:pPr eaLnBrk="1" hangingPunct="1"/>
            <a:r>
              <a:rPr lang="en-US" sz="3000" dirty="0"/>
              <a:t>Pharmacist</a:t>
            </a:r>
          </a:p>
        </p:txBody>
      </p:sp>
    </p:spTree>
    <p:extLst>
      <p:ext uri="{BB962C8B-B14F-4D97-AF65-F5344CB8AC3E}">
        <p14:creationId xmlns:p14="http://schemas.microsoft.com/office/powerpoint/2010/main" val="855935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TotalTime>
  <Words>1066</Words>
  <Application>Microsoft Office PowerPoint</Application>
  <PresentationFormat>On-screen Show (4:3)</PresentationFormat>
  <Paragraphs>234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Senior Design Project-I</vt:lpstr>
      <vt:lpstr>Project Team</vt:lpstr>
      <vt:lpstr>Table of Content</vt:lpstr>
      <vt:lpstr>Opportunity &amp; Stakeholders</vt:lpstr>
      <vt:lpstr>Opportunity</vt:lpstr>
      <vt:lpstr>Opportunity</vt:lpstr>
      <vt:lpstr>Opportunity </vt:lpstr>
      <vt:lpstr>Opportunity</vt:lpstr>
      <vt:lpstr>Stakeholders</vt:lpstr>
      <vt:lpstr>Existing Systems</vt:lpstr>
      <vt:lpstr>Existing Systems</vt:lpstr>
      <vt:lpstr>Existing Systems</vt:lpstr>
      <vt:lpstr>Problem Statement</vt:lpstr>
      <vt:lpstr>Problem Statement</vt:lpstr>
      <vt:lpstr>Endeavour</vt:lpstr>
      <vt:lpstr>Endeavour</vt:lpstr>
      <vt:lpstr>Work Breakdown Structure (List of all Deliverables / Strikethrough Completed Deliverables)</vt:lpstr>
      <vt:lpstr>Software Development Process</vt:lpstr>
      <vt:lpstr>Endeavour</vt:lpstr>
      <vt:lpstr>Solution</vt:lpstr>
      <vt:lpstr>Solution</vt:lpstr>
      <vt:lpstr>Solution</vt:lpstr>
      <vt:lpstr>Requirements Summary</vt:lpstr>
      <vt:lpstr>Requirements Summary</vt:lpstr>
      <vt:lpstr>Design Summary</vt:lpstr>
      <vt:lpstr>Implementation</vt:lpstr>
      <vt:lpstr>Implementation</vt:lpstr>
      <vt:lpstr>Implementation</vt:lpstr>
      <vt:lpstr>Testing &amp; Evaluation</vt:lpstr>
      <vt:lpstr>Conclusion and Outlook</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Ali Akbar</cp:lastModifiedBy>
  <cp:revision>25</cp:revision>
  <dcterms:created xsi:type="dcterms:W3CDTF">2013-01-22T07:04:44Z</dcterms:created>
  <dcterms:modified xsi:type="dcterms:W3CDTF">2023-02-07T12:24:56Z</dcterms:modified>
</cp:coreProperties>
</file>