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41783-88D8-4708-AC55-A386BBB842EF}" v="909" dt="2021-11-15T23:21:15.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2"/>
      </p:cViewPr>
      <p:guideLst/>
    </p:cSldViewPr>
  </p:slideViewPr>
  <p:notesTextViewPr>
    <p:cViewPr>
      <p:scale>
        <a:sx n="1" d="1"/>
        <a:sy n="1" d="1"/>
      </p:scale>
      <p:origin x="0" y="0"/>
    </p:cViewPr>
  </p:notesTextViewPr>
  <p:sorterViewPr>
    <p:cViewPr>
      <p:scale>
        <a:sx n="100" d="100"/>
        <a:sy n="100" d="100"/>
      </p:scale>
      <p:origin x="0" y="-179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9DDDF-42EB-4201-8064-0D056E559D2E}"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4F3B6-9706-4A01-92A1-54CA3FD5E394}" type="slidenum">
              <a:rPr lang="en-US" smtClean="0"/>
              <a:t>‹#›</a:t>
            </a:fld>
            <a:endParaRPr lang="en-US"/>
          </a:p>
        </p:txBody>
      </p:sp>
    </p:spTree>
    <p:extLst>
      <p:ext uri="{BB962C8B-B14F-4D97-AF65-F5344CB8AC3E}">
        <p14:creationId xmlns:p14="http://schemas.microsoft.com/office/powerpoint/2010/main" val="2957971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E4F3B6-9706-4A01-92A1-54CA3FD5E394}" type="slidenum">
              <a:rPr lang="en-US" smtClean="0"/>
              <a:t>2</a:t>
            </a:fld>
            <a:endParaRPr lang="en-US"/>
          </a:p>
        </p:txBody>
      </p:sp>
    </p:spTree>
    <p:extLst>
      <p:ext uri="{BB962C8B-B14F-4D97-AF65-F5344CB8AC3E}">
        <p14:creationId xmlns:p14="http://schemas.microsoft.com/office/powerpoint/2010/main" val="16121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C261-0E15-4634-B334-40BD7F7E1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724CF-3816-4F45-A9D3-794307857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BAF253-9DCD-4152-86AE-06881CD66A01}"/>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5" name="Footer Placeholder 4">
            <a:extLst>
              <a:ext uri="{FF2B5EF4-FFF2-40B4-BE49-F238E27FC236}">
                <a16:creationId xmlns:a16="http://schemas.microsoft.com/office/drawing/2014/main" id="{0DBFA3C3-D7A2-4200-BC78-F836FE324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8DD5B-3913-45FA-AA07-30ECEBB81470}"/>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249289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5771-00F7-4848-90AE-400A39FFAE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027BC-B6A1-44FD-BAE3-9898FF5EA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007B1-850A-48C2-B4F1-D5CC23F6D5D5}"/>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5" name="Footer Placeholder 4">
            <a:extLst>
              <a:ext uri="{FF2B5EF4-FFF2-40B4-BE49-F238E27FC236}">
                <a16:creationId xmlns:a16="http://schemas.microsoft.com/office/drawing/2014/main" id="{7752F56D-BEC0-464A-98EE-1AC718499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FB592-A890-4409-A6C2-8369A4440DDB}"/>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4208507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7C419-6C0D-4CE9-A08D-E9800684A0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FEC40D-61AE-46B9-A41F-54FD61C22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CDE6F-D002-4967-A75A-DA8663B6A61A}"/>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5" name="Footer Placeholder 4">
            <a:extLst>
              <a:ext uri="{FF2B5EF4-FFF2-40B4-BE49-F238E27FC236}">
                <a16:creationId xmlns:a16="http://schemas.microsoft.com/office/drawing/2014/main" id="{FE7E880F-728C-4E8A-B72D-A5DFF1040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C854C-4D39-4FDA-8E19-3DFF009F444F}"/>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229060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EBA1-6511-447C-9D2E-CE88891CE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505FD-ADB1-4925-94E3-E606A3704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95327-862E-425F-A699-48CC817936FA}"/>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5" name="Footer Placeholder 4">
            <a:extLst>
              <a:ext uri="{FF2B5EF4-FFF2-40B4-BE49-F238E27FC236}">
                <a16:creationId xmlns:a16="http://schemas.microsoft.com/office/drawing/2014/main" id="{5E1FD60B-734B-4DCE-8C3F-7537A3F0C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3E785-4529-4D76-94E5-0FC246BD0F25}"/>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86911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989F-936A-407F-9BF8-D84CFFCD6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4923FF-4CB7-4497-955C-56BCCA3CD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35B12-58AD-4B2D-B301-453F6C0548F0}"/>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5" name="Footer Placeholder 4">
            <a:extLst>
              <a:ext uri="{FF2B5EF4-FFF2-40B4-BE49-F238E27FC236}">
                <a16:creationId xmlns:a16="http://schemas.microsoft.com/office/drawing/2014/main" id="{A5080794-10FD-450E-89C8-25C72DA13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9C15B-327A-41F7-B189-883BDDE0A81F}"/>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199964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F7C4-4A99-4BCC-8DB2-6610A021D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B612A-2DFE-4B78-BEB2-3C0267BFDD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E54C30-1A57-47C2-AC7B-867CA67FE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4AFEEB-A6B0-4B64-8454-84B89CE5AF92}"/>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6" name="Footer Placeholder 5">
            <a:extLst>
              <a:ext uri="{FF2B5EF4-FFF2-40B4-BE49-F238E27FC236}">
                <a16:creationId xmlns:a16="http://schemas.microsoft.com/office/drawing/2014/main" id="{5FC0C428-F184-4D59-994F-5532E1707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87F18-6B73-4FCA-9285-8FD5409914DB}"/>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116503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AC7C-CE1B-4709-9A21-1D4A35E4E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5D45A-5EC2-4887-8C58-DA1BC0E20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4B3E6-E499-4654-B9D8-0877B8EED0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46B1-5F26-47F7-8477-04346A2CE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7982C-4A08-4FC5-B077-0B95C19C0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3F9457-BA74-4696-B31A-92912843F87E}"/>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8" name="Footer Placeholder 7">
            <a:extLst>
              <a:ext uri="{FF2B5EF4-FFF2-40B4-BE49-F238E27FC236}">
                <a16:creationId xmlns:a16="http://schemas.microsoft.com/office/drawing/2014/main" id="{D4696AF4-C9DF-4B2D-9A8F-D5801D2416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4F97F-E2A7-4444-8187-B99A6630D0C1}"/>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312251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2339-E650-44CA-ACA2-0321C1B8A9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9E7B7-7685-4565-9E18-6D5DFD3831F8}"/>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4" name="Footer Placeholder 3">
            <a:extLst>
              <a:ext uri="{FF2B5EF4-FFF2-40B4-BE49-F238E27FC236}">
                <a16:creationId xmlns:a16="http://schemas.microsoft.com/office/drawing/2014/main" id="{5B56A6B1-C478-4B4D-9D95-EBD892804A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10E00D-1AF9-4AF7-9324-85D7E3BF0130}"/>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1965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3F86A-9873-4B14-88EB-40DD28A88D23}"/>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3" name="Footer Placeholder 2">
            <a:extLst>
              <a:ext uri="{FF2B5EF4-FFF2-40B4-BE49-F238E27FC236}">
                <a16:creationId xmlns:a16="http://schemas.microsoft.com/office/drawing/2014/main" id="{99437AF9-0147-4901-A727-0E81A9D45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5FF896-9815-4D15-A123-ECF6B92E4892}"/>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45614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9BE3-7888-4023-A6F7-B3F32F610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D919DD-7E3D-443B-BBBB-B1C443D29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76D82D-5E55-4187-B8FD-CC4733EB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4790A-483B-46D5-97BD-50B15B1BE7FA}"/>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6" name="Footer Placeholder 5">
            <a:extLst>
              <a:ext uri="{FF2B5EF4-FFF2-40B4-BE49-F238E27FC236}">
                <a16:creationId xmlns:a16="http://schemas.microsoft.com/office/drawing/2014/main" id="{08D7FA58-E8F2-4520-A1E0-F50D13F22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9577B-7FBF-420E-915A-62611EF10E31}"/>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74534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3D42-82C5-4408-8F82-7417CF441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E943F2-5DC5-442A-8DB2-0F3E41C21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E05D9-ABB1-4220-A333-F7ECAFF69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88D59-A8C7-411F-A293-7F628BDB348C}"/>
              </a:ext>
            </a:extLst>
          </p:cNvPr>
          <p:cNvSpPr>
            <a:spLocks noGrp="1"/>
          </p:cNvSpPr>
          <p:nvPr>
            <p:ph type="dt" sz="half" idx="10"/>
          </p:nvPr>
        </p:nvSpPr>
        <p:spPr/>
        <p:txBody>
          <a:bodyPr/>
          <a:lstStyle/>
          <a:p>
            <a:fld id="{34FC5B24-50B9-411A-83F1-4236B01ADD54}" type="datetimeFigureOut">
              <a:rPr lang="en-US" smtClean="0"/>
              <a:t>11/22/2021</a:t>
            </a:fld>
            <a:endParaRPr lang="en-US"/>
          </a:p>
        </p:txBody>
      </p:sp>
      <p:sp>
        <p:nvSpPr>
          <p:cNvPr id="6" name="Footer Placeholder 5">
            <a:extLst>
              <a:ext uri="{FF2B5EF4-FFF2-40B4-BE49-F238E27FC236}">
                <a16:creationId xmlns:a16="http://schemas.microsoft.com/office/drawing/2014/main" id="{0F5F5A62-9BE3-4A91-82E4-2F92FFC02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8690F-5FB1-4E50-8AE6-B18B67215263}"/>
              </a:ext>
            </a:extLst>
          </p:cNvPr>
          <p:cNvSpPr>
            <a:spLocks noGrp="1"/>
          </p:cNvSpPr>
          <p:nvPr>
            <p:ph type="sldNum" sz="quarter" idx="12"/>
          </p:nvPr>
        </p:nvSpPr>
        <p:spPr/>
        <p:txBody>
          <a:bodyPr/>
          <a:lstStyle/>
          <a:p>
            <a:fld id="{F696F380-EAB3-4328-9610-018518655A60}" type="slidenum">
              <a:rPr lang="en-US" smtClean="0"/>
              <a:t>‹#›</a:t>
            </a:fld>
            <a:endParaRPr lang="en-US"/>
          </a:p>
        </p:txBody>
      </p:sp>
    </p:spTree>
    <p:extLst>
      <p:ext uri="{BB962C8B-B14F-4D97-AF65-F5344CB8AC3E}">
        <p14:creationId xmlns:p14="http://schemas.microsoft.com/office/powerpoint/2010/main" val="333722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C3E75-F39B-4D2E-A3B9-4ACE204FB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440021-7988-4397-9227-16AFCD012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4BABC-F1C6-4C2A-8BAB-68985F950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C5B24-50B9-411A-83F1-4236B01ADD54}" type="datetimeFigureOut">
              <a:rPr lang="en-US" smtClean="0"/>
              <a:t>11/22/2021</a:t>
            </a:fld>
            <a:endParaRPr lang="en-US"/>
          </a:p>
        </p:txBody>
      </p:sp>
      <p:sp>
        <p:nvSpPr>
          <p:cNvPr id="5" name="Footer Placeholder 4">
            <a:extLst>
              <a:ext uri="{FF2B5EF4-FFF2-40B4-BE49-F238E27FC236}">
                <a16:creationId xmlns:a16="http://schemas.microsoft.com/office/drawing/2014/main" id="{7800C834-DBDE-4E79-A027-C04FF8FB6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78E5B-903F-4170-BFAB-B302D41AA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6F380-EAB3-4328-9610-018518655A60}" type="slidenum">
              <a:rPr lang="en-US" smtClean="0"/>
              <a:t>‹#›</a:t>
            </a:fld>
            <a:endParaRPr lang="en-US"/>
          </a:p>
        </p:txBody>
      </p:sp>
    </p:spTree>
    <p:extLst>
      <p:ext uri="{BB962C8B-B14F-4D97-AF65-F5344CB8AC3E}">
        <p14:creationId xmlns:p14="http://schemas.microsoft.com/office/powerpoint/2010/main" val="3066551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Support-vector_machine#cite_note-CorinnaCortes-1" TargetMode="External"/><Relationship Id="rId7" Type="http://schemas.openxmlformats.org/officeDocument/2006/relationships/hyperlink" Target="https://en.wikipedia.org/wiki/Regression_analysis"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1.xml"/><Relationship Id="rId6" Type="http://schemas.openxmlformats.org/officeDocument/2006/relationships/hyperlink" Target="https://en.wikipedia.org/wiki/Statistical_classification"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Supervised_learn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atistical_classifica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en.wikipedia.org/wiki/Data_point" TargetMode="External"/><Relationship Id="rId4" Type="http://schemas.openxmlformats.org/officeDocument/2006/relationships/hyperlink" Target="https://en.wikipedia.org/wiki/Machine_learn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Topological_subspace" TargetMode="External"/><Relationship Id="rId3" Type="http://schemas.openxmlformats.org/officeDocument/2006/relationships/hyperlink" Target="https://en.wikipedia.org/wiki/Dimension" TargetMode="External"/><Relationship Id="rId7" Type="http://schemas.openxmlformats.org/officeDocument/2006/relationships/hyperlink" Target="https://en.wikipedia.org/wiki/Space_(mathematics)" TargetMode="External"/><Relationship Id="rId2" Type="http://schemas.openxmlformats.org/officeDocument/2006/relationships/hyperlink" Target="https://en.wikipedia.org/wiki/Geometry" TargetMode="External"/><Relationship Id="rId1" Type="http://schemas.openxmlformats.org/officeDocument/2006/relationships/slideLayout" Target="../slideLayouts/slideLayout2.xml"/><Relationship Id="rId6" Type="http://schemas.openxmlformats.org/officeDocument/2006/relationships/hyperlink" Target="https://en.wikipedia.org/wiki/Line_(geometry)" TargetMode="External"/><Relationship Id="rId5" Type="http://schemas.openxmlformats.org/officeDocument/2006/relationships/hyperlink" Target="https://en.wikipedia.org/wiki/Plane_(geometry)" TargetMode="External"/><Relationship Id="rId4" Type="http://schemas.openxmlformats.org/officeDocument/2006/relationships/hyperlink" Target="https://en.wikipedia.org/wiki/Ambient_space" TargetMode="Externa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Linearly_separ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5067-2C27-4970-B54E-84EC88F71BDE}"/>
              </a:ext>
            </a:extLst>
          </p:cNvPr>
          <p:cNvSpPr>
            <a:spLocks noGrp="1"/>
          </p:cNvSpPr>
          <p:nvPr>
            <p:ph type="ctrTitle"/>
          </p:nvPr>
        </p:nvSpPr>
        <p:spPr/>
        <p:txBody>
          <a:bodyPr/>
          <a:lstStyle/>
          <a:p>
            <a:r>
              <a:rPr lang="en-US" b="0" i="0" dirty="0">
                <a:solidFill>
                  <a:srgbClr val="000000"/>
                </a:solidFill>
                <a:effectLst/>
                <a:latin typeface="Arial" panose="020B0604020202020204" pitchFamily="34" charset="0"/>
                <a:cs typeface="Arial" panose="020B0604020202020204" pitchFamily="34" charset="0"/>
              </a:rPr>
              <a:t>Support-Vector </a:t>
            </a:r>
            <a:r>
              <a:rPr lang="en-US" dirty="0">
                <a:solidFill>
                  <a:srgbClr val="000000"/>
                </a:solidFill>
                <a:latin typeface="Arial" panose="020B0604020202020204" pitchFamily="34" charset="0"/>
                <a:cs typeface="Arial" panose="020B0604020202020204" pitchFamily="34" charset="0"/>
              </a:rPr>
              <a:t>M</a:t>
            </a:r>
            <a:r>
              <a:rPr lang="en-US" b="0" i="0" dirty="0">
                <a:solidFill>
                  <a:srgbClr val="000000"/>
                </a:solidFill>
                <a:effectLst/>
                <a:latin typeface="Arial" panose="020B0604020202020204" pitchFamily="34" charset="0"/>
                <a:cs typeface="Arial" panose="020B0604020202020204" pitchFamily="34" charset="0"/>
              </a:rPr>
              <a:t>achines</a:t>
            </a:r>
          </a:p>
        </p:txBody>
      </p:sp>
      <p:sp>
        <p:nvSpPr>
          <p:cNvPr id="3" name="Subtitle 2">
            <a:extLst>
              <a:ext uri="{FF2B5EF4-FFF2-40B4-BE49-F238E27FC236}">
                <a16:creationId xmlns:a16="http://schemas.microsoft.com/office/drawing/2014/main" id="{7B6814AD-96B4-4664-8D39-973FA848AC60}"/>
              </a:ext>
            </a:extLst>
          </p:cNvPr>
          <p:cNvSpPr>
            <a:spLocks noGrp="1"/>
          </p:cNvSpPr>
          <p:nvPr>
            <p:ph type="subTitle"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0645AD"/>
                </a:solidFill>
                <a:effectLst/>
                <a:latin typeface="Arial" panose="020B0604020202020204" pitchFamily="34" charset="0"/>
                <a:hlinkClick r:id="rId2" tooltip="Machine learning"/>
              </a:rPr>
              <a:t>machine learning</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support-vector machines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SVMs</a:t>
            </a:r>
            <a:r>
              <a:rPr lang="en-US" b="0" i="0" dirty="0">
                <a:solidFill>
                  <a:srgbClr val="202122"/>
                </a:solidFill>
                <a:effectLst/>
                <a:latin typeface="Arial" panose="020B0604020202020204" pitchFamily="34" charset="0"/>
              </a:rPr>
              <a:t>, also </a:t>
            </a:r>
            <a:r>
              <a:rPr lang="en-US" b="1" i="0" dirty="0">
                <a:solidFill>
                  <a:srgbClr val="202122"/>
                </a:solidFill>
                <a:effectLst/>
                <a:latin typeface="Arial" panose="020B0604020202020204" pitchFamily="34" charset="0"/>
              </a:rPr>
              <a:t>support-vector networks</a:t>
            </a:r>
            <a:r>
              <a:rPr lang="en-US" b="0" i="0" u="none" strike="noStrike" baseline="30000" dirty="0">
                <a:solidFill>
                  <a:srgbClr val="0645AD"/>
                </a:solidFill>
                <a:effectLst/>
                <a:latin typeface="Arial" panose="020B0604020202020204" pitchFamily="34" charset="0"/>
                <a:hlinkClick r:id="rId3"/>
              </a:rPr>
              <a:t>[1]</a:t>
            </a:r>
            <a:r>
              <a:rPr lang="en-US" b="0" i="0" dirty="0">
                <a:solidFill>
                  <a:srgbClr val="202122"/>
                </a:solidFill>
                <a:effectLst/>
                <a:latin typeface="Arial" panose="020B0604020202020204" pitchFamily="34" charset="0"/>
              </a:rPr>
              <a:t>) are </a:t>
            </a:r>
            <a:r>
              <a:rPr lang="en-US" b="0" i="0" u="none" strike="noStrike" dirty="0">
                <a:solidFill>
                  <a:srgbClr val="0645AD"/>
                </a:solidFill>
                <a:effectLst/>
                <a:latin typeface="Arial" panose="020B0604020202020204" pitchFamily="34" charset="0"/>
                <a:hlinkClick r:id="rId4" tooltip="Supervised learning"/>
              </a:rPr>
              <a:t>supervised learning</a:t>
            </a:r>
            <a:r>
              <a:rPr lang="en-US" b="0" i="0" dirty="0">
                <a:solidFill>
                  <a:srgbClr val="202122"/>
                </a:solidFill>
                <a:effectLst/>
                <a:latin typeface="Arial" panose="020B0604020202020204" pitchFamily="34" charset="0"/>
              </a:rPr>
              <a:t> models with associated learning </a:t>
            </a:r>
            <a:r>
              <a:rPr lang="en-US" b="0" i="0" u="none" strike="noStrike" dirty="0">
                <a:solidFill>
                  <a:srgbClr val="0645AD"/>
                </a:solidFill>
                <a:effectLst/>
                <a:latin typeface="Arial" panose="020B0604020202020204" pitchFamily="34" charset="0"/>
                <a:hlinkClick r:id="rId5" tooltip="Algorithm"/>
              </a:rPr>
              <a:t>algorithms</a:t>
            </a:r>
            <a:r>
              <a:rPr lang="en-US" b="0" i="0" dirty="0">
                <a:solidFill>
                  <a:srgbClr val="202122"/>
                </a:solidFill>
                <a:effectLst/>
                <a:latin typeface="Arial" panose="020B0604020202020204" pitchFamily="34" charset="0"/>
              </a:rPr>
              <a:t> that analyze data for </a:t>
            </a:r>
            <a:r>
              <a:rPr lang="en-US" b="0" i="0" u="none" strike="noStrike" dirty="0">
                <a:solidFill>
                  <a:srgbClr val="0645AD"/>
                </a:solidFill>
                <a:effectLst/>
                <a:latin typeface="Arial" panose="020B0604020202020204" pitchFamily="34" charset="0"/>
                <a:hlinkClick r:id="rId6" tooltip="Statistical classification"/>
              </a:rPr>
              <a:t>classification</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7" tooltip="Regression analysis"/>
              </a:rPr>
              <a:t>regression analysis</a:t>
            </a:r>
            <a:r>
              <a:rPr lang="en-US"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77763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299BE-4589-4BC2-AAD0-1E9EB78E1A05}"/>
              </a:ext>
            </a:extLst>
          </p:cNvPr>
          <p:cNvSpPr>
            <a:spLocks noGrp="1"/>
          </p:cNvSpPr>
          <p:nvPr>
            <p:ph type="title"/>
          </p:nvPr>
        </p:nvSpPr>
        <p:spPr>
          <a:xfrm>
            <a:off x="648930" y="629266"/>
            <a:ext cx="3605572" cy="1676603"/>
          </a:xfrm>
        </p:spPr>
        <p:txBody>
          <a:bodyPr>
            <a:normAutofit/>
          </a:bodyPr>
          <a:lstStyle/>
          <a:p>
            <a:r>
              <a:rPr lang="en-US" sz="4000">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0D80A4D4-4B4E-4477-BE34-F30F04D0F442}"/>
              </a:ext>
            </a:extLst>
          </p:cNvPr>
          <p:cNvSpPr>
            <a:spLocks noGrp="1"/>
          </p:cNvSpPr>
          <p:nvPr>
            <p:ph idx="1"/>
          </p:nvPr>
        </p:nvSpPr>
        <p:spPr>
          <a:xfrm>
            <a:off x="387673" y="2065176"/>
            <a:ext cx="3605571" cy="4447591"/>
          </a:xfrm>
        </p:spPr>
        <p:txBody>
          <a:bodyPr>
            <a:noAutofit/>
          </a:bodyPr>
          <a:lstStyle/>
          <a:p>
            <a:r>
              <a:rPr lang="en-US" sz="1800" b="0" i="0" u="none" strike="noStrike" dirty="0">
                <a:effectLst/>
                <a:latin typeface="Arial" panose="020B0604020202020204" pitchFamily="34" charset="0"/>
                <a:cs typeface="Arial" panose="020B0604020202020204" pitchFamily="34" charset="0"/>
                <a:hlinkClick r:id="rId3" tooltip="Statistical classification"/>
              </a:rPr>
              <a:t>Classifying data</a:t>
            </a:r>
            <a:r>
              <a:rPr lang="en-US" sz="1800" b="0" i="0" dirty="0">
                <a:effectLst/>
                <a:latin typeface="Arial" panose="020B0604020202020204" pitchFamily="34" charset="0"/>
                <a:cs typeface="Arial" panose="020B0604020202020204" pitchFamily="34" charset="0"/>
              </a:rPr>
              <a:t> is a common task in </a:t>
            </a:r>
            <a:r>
              <a:rPr lang="en-US" sz="1800" b="0" i="0" u="none" strike="noStrike" dirty="0">
                <a:effectLst/>
                <a:latin typeface="Arial" panose="020B0604020202020204" pitchFamily="34" charset="0"/>
                <a:cs typeface="Arial" panose="020B0604020202020204" pitchFamily="34" charset="0"/>
                <a:hlinkClick r:id="rId4" tooltip="Machine learning"/>
              </a:rPr>
              <a:t>machine learning</a:t>
            </a:r>
            <a:r>
              <a:rPr lang="en-US" sz="1800" b="0" i="0" dirty="0">
                <a:effectLst/>
                <a:latin typeface="Arial" panose="020B0604020202020204" pitchFamily="34" charset="0"/>
                <a:cs typeface="Arial" panose="020B0604020202020204" pitchFamily="34" charset="0"/>
              </a:rPr>
              <a:t>.</a:t>
            </a:r>
          </a:p>
          <a:p>
            <a:r>
              <a:rPr lang="en-US" sz="1800" b="0" i="0" dirty="0">
                <a:effectLst/>
                <a:latin typeface="Arial" panose="020B0604020202020204" pitchFamily="34" charset="0"/>
                <a:cs typeface="Arial" panose="020B0604020202020204" pitchFamily="34" charset="0"/>
              </a:rPr>
              <a:t>Suppose some given data points each belong to one of two classes, and the goal is to decide which class a </a:t>
            </a:r>
            <a:r>
              <a:rPr lang="en-US" sz="1800" b="0" i="1" dirty="0">
                <a:effectLst/>
                <a:latin typeface="Arial" panose="020B0604020202020204" pitchFamily="34" charset="0"/>
                <a:cs typeface="Arial" panose="020B0604020202020204" pitchFamily="34" charset="0"/>
              </a:rPr>
              <a:t>new</a:t>
            </a:r>
            <a:r>
              <a:rPr lang="en-US" sz="1800" b="0" i="0" dirty="0">
                <a:effectLst/>
                <a:latin typeface="Arial" panose="020B0604020202020204" pitchFamily="34" charset="0"/>
                <a:cs typeface="Arial" panose="020B0604020202020204" pitchFamily="34" charset="0"/>
              </a:rPr>
              <a:t> </a:t>
            </a:r>
            <a:r>
              <a:rPr lang="en-US" sz="1800" b="0" i="0" u="none" strike="noStrike" dirty="0">
                <a:effectLst/>
                <a:latin typeface="Arial" panose="020B0604020202020204" pitchFamily="34" charset="0"/>
                <a:cs typeface="Arial" panose="020B0604020202020204" pitchFamily="34" charset="0"/>
                <a:hlinkClick r:id="rId5" tooltip="Data point"/>
              </a:rPr>
              <a:t>data point</a:t>
            </a:r>
            <a:r>
              <a:rPr lang="en-US" sz="1800" b="0" i="0" dirty="0">
                <a:effectLst/>
                <a:latin typeface="Arial" panose="020B0604020202020204" pitchFamily="34" charset="0"/>
                <a:cs typeface="Arial" panose="020B0604020202020204" pitchFamily="34" charset="0"/>
              </a:rPr>
              <a:t> will be in.</a:t>
            </a:r>
          </a:p>
          <a:p>
            <a:r>
              <a:rPr lang="en-US" sz="1800" b="0" i="0" dirty="0">
                <a:effectLst/>
                <a:latin typeface="Arial" panose="020B0604020202020204" pitchFamily="34" charset="0"/>
                <a:cs typeface="Arial" panose="020B0604020202020204" pitchFamily="34" charset="0"/>
              </a:rPr>
              <a:t>A data point is viewed a</a:t>
            </a:r>
            <a:r>
              <a:rPr lang="en-US" sz="1800" dirty="0">
                <a:latin typeface="Arial" panose="020B0604020202020204" pitchFamily="34" charset="0"/>
                <a:cs typeface="Arial" panose="020B0604020202020204" pitchFamily="34" charset="0"/>
              </a:rPr>
              <a:t>s a p-dimensional vector, and we want to know whether we can separate such points with a (p-1)-dimensional hyperplane. </a:t>
            </a:r>
            <a:r>
              <a:rPr lang="en-US" sz="1800" b="0" i="0" dirty="0">
                <a:effectLst/>
                <a:latin typeface="Arial" panose="020B0604020202020204" pitchFamily="34" charset="0"/>
                <a:cs typeface="Arial" panose="020B0604020202020204" pitchFamily="34" charset="0"/>
              </a:rPr>
              <a:t>This is called a linear classifier</a:t>
            </a:r>
          </a:p>
          <a:p>
            <a:r>
              <a:rPr lang="en-US" sz="1800" dirty="0">
                <a:latin typeface="Arial" panose="020B0604020202020204" pitchFamily="34" charset="0"/>
                <a:cs typeface="Arial" panose="020B0604020202020204" pitchFamily="34" charset="0"/>
              </a:rPr>
              <a:t>Hyperplane is a (k-1) dimensions plane in k dimensions</a:t>
            </a:r>
            <a:endParaRPr lang="en-US" sz="1800" b="0" i="0" dirty="0">
              <a:effectLst/>
              <a:latin typeface="Arial" panose="020B0604020202020204" pitchFamily="34" charset="0"/>
              <a:cs typeface="Arial" panose="020B0604020202020204" pitchFamily="34" charset="0"/>
            </a:endParaRPr>
          </a:p>
          <a:p>
            <a:endParaRPr lang="en-US" sz="1800" b="0" i="0" dirty="0">
              <a:effectLst/>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0307211-3965-40A5-A9A8-93746E50783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 b="88"/>
          <a:stretch/>
        </p:blipFill>
        <p:spPr bwMode="auto">
          <a:xfrm>
            <a:off x="5283708" y="722376"/>
            <a:ext cx="6263640" cy="541324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07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0" name="Rectangle 144">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FB7E07-1FC8-4621-B92F-E18A93CCB451}"/>
              </a:ext>
            </a:extLst>
          </p:cNvPr>
          <p:cNvSpPr txBox="1"/>
          <p:nvPr/>
        </p:nvSpPr>
        <p:spPr>
          <a:xfrm>
            <a:off x="648930" y="629266"/>
            <a:ext cx="3605572" cy="1676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i="0" dirty="0">
                <a:effectLst/>
                <a:latin typeface="Arial" panose="020B0604020202020204" pitchFamily="34" charset="0"/>
                <a:ea typeface="+mj-ea"/>
                <a:cs typeface="Arial" panose="020B0604020202020204" pitchFamily="34" charset="0"/>
              </a:rPr>
              <a:t>Hyperplane</a:t>
            </a:r>
          </a:p>
        </p:txBody>
      </p:sp>
      <p:sp>
        <p:nvSpPr>
          <p:cNvPr id="15" name="TextBox 14">
            <a:extLst>
              <a:ext uri="{FF2B5EF4-FFF2-40B4-BE49-F238E27FC236}">
                <a16:creationId xmlns:a16="http://schemas.microsoft.com/office/drawing/2014/main" id="{C61B514D-2C0E-42A4-95A5-5C75310BF52A}"/>
              </a:ext>
            </a:extLst>
          </p:cNvPr>
          <p:cNvSpPr txBox="1"/>
          <p:nvPr/>
        </p:nvSpPr>
        <p:spPr>
          <a:xfrm>
            <a:off x="648931" y="2438401"/>
            <a:ext cx="3605571" cy="3779520"/>
          </a:xfrm>
          <a:prstGeom prst="rect">
            <a:avLst/>
          </a:prstGeom>
        </p:spPr>
        <p:txBody>
          <a:bodyPr vert="horz" lIns="91440" tIns="45720" rIns="91440" bIns="45720" rtlCol="0">
            <a:normAutofit/>
          </a:bodyPr>
          <a:lstStyle/>
          <a:p>
            <a:pPr>
              <a:lnSpc>
                <a:spcPct val="90000"/>
              </a:lnSpc>
              <a:spcAft>
                <a:spcPts val="600"/>
              </a:spcAft>
            </a:pPr>
            <a:r>
              <a:rPr lang="en-US" sz="1900" b="0" i="0" dirty="0">
                <a:effectLst/>
                <a:latin typeface="Arial" panose="020B0604020202020204" pitchFamily="34" charset="0"/>
                <a:cs typeface="Arial" panose="020B0604020202020204" pitchFamily="34" charset="0"/>
              </a:rPr>
              <a:t>In </a:t>
            </a:r>
            <a:r>
              <a:rPr lang="en-US" sz="1900" b="0" i="0" u="none" strike="noStrike" dirty="0">
                <a:effectLst/>
                <a:latin typeface="Arial" panose="020B0604020202020204" pitchFamily="34" charset="0"/>
                <a:cs typeface="Arial" panose="020B0604020202020204" pitchFamily="34" charset="0"/>
                <a:hlinkClick r:id="rId2" tooltip="Geometry"/>
              </a:rPr>
              <a:t>geometry</a:t>
            </a:r>
            <a:r>
              <a:rPr lang="en-US" sz="1900" b="0" i="0" dirty="0">
                <a:effectLst/>
                <a:latin typeface="Arial" panose="020B0604020202020204" pitchFamily="34" charset="0"/>
                <a:cs typeface="Arial" panose="020B0604020202020204" pitchFamily="34" charset="0"/>
              </a:rPr>
              <a:t>, a </a:t>
            </a:r>
            <a:r>
              <a:rPr lang="en-US" sz="1900" b="1" i="0" dirty="0">
                <a:effectLst/>
                <a:latin typeface="Arial" panose="020B0604020202020204" pitchFamily="34" charset="0"/>
                <a:cs typeface="Arial" panose="020B0604020202020204" pitchFamily="34" charset="0"/>
              </a:rPr>
              <a:t>hyperplane</a:t>
            </a:r>
            <a:r>
              <a:rPr lang="en-US" sz="1900" b="0" i="0" dirty="0">
                <a:effectLst/>
                <a:latin typeface="Arial" panose="020B0604020202020204" pitchFamily="34" charset="0"/>
                <a:cs typeface="Arial" panose="020B0604020202020204" pitchFamily="34" charset="0"/>
              </a:rPr>
              <a:t> is a subspace whose </a:t>
            </a:r>
            <a:r>
              <a:rPr lang="en-US" sz="1900" b="0" i="0" u="none" strike="noStrike" dirty="0">
                <a:effectLst/>
                <a:latin typeface="Arial" panose="020B0604020202020204" pitchFamily="34" charset="0"/>
                <a:cs typeface="Arial" panose="020B0604020202020204" pitchFamily="34" charset="0"/>
                <a:hlinkClick r:id="rId3" tooltip="Dimension"/>
              </a:rPr>
              <a:t>dimension</a:t>
            </a:r>
            <a:r>
              <a:rPr lang="en-US" sz="1900" b="0" i="0" dirty="0">
                <a:effectLst/>
                <a:latin typeface="Arial" panose="020B0604020202020204" pitchFamily="34" charset="0"/>
                <a:cs typeface="Arial" panose="020B0604020202020204" pitchFamily="34" charset="0"/>
              </a:rPr>
              <a:t> is one less than that of its </a:t>
            </a:r>
            <a:r>
              <a:rPr lang="en-US" sz="1900" b="0" i="1" u="none" strike="noStrike" dirty="0">
                <a:effectLst/>
                <a:latin typeface="Arial" panose="020B0604020202020204" pitchFamily="34" charset="0"/>
                <a:cs typeface="Arial" panose="020B0604020202020204" pitchFamily="34" charset="0"/>
                <a:hlinkClick r:id="rId4" tooltip="Ambient space"/>
              </a:rPr>
              <a:t>ambient space</a:t>
            </a:r>
            <a:r>
              <a:rPr lang="en-US" sz="1900" b="0" i="0" dirty="0">
                <a:effectLst/>
                <a:latin typeface="Arial" panose="020B0604020202020204" pitchFamily="34" charset="0"/>
                <a:cs typeface="Arial" panose="020B0604020202020204" pitchFamily="34" charset="0"/>
              </a:rPr>
              <a:t>. For example, if a space is 3-dimensional then its hyperplanes are the 2-dimensional </a:t>
            </a:r>
            <a:r>
              <a:rPr lang="en-US" sz="1900" b="0" i="0" u="none" strike="noStrike" dirty="0">
                <a:effectLst/>
                <a:latin typeface="Arial" panose="020B0604020202020204" pitchFamily="34" charset="0"/>
                <a:cs typeface="Arial" panose="020B0604020202020204" pitchFamily="34" charset="0"/>
                <a:hlinkClick r:id="rId5" tooltip="Plane (geometry)"/>
              </a:rPr>
              <a:t>planes</a:t>
            </a:r>
            <a:r>
              <a:rPr lang="en-US" sz="1900" b="0" i="0" dirty="0">
                <a:effectLst/>
                <a:latin typeface="Arial" panose="020B0604020202020204" pitchFamily="34" charset="0"/>
                <a:cs typeface="Arial" panose="020B0604020202020204" pitchFamily="34" charset="0"/>
              </a:rPr>
              <a:t>, while if the space is 2-dimensional, its hyperplanes are the 1-dimensional </a:t>
            </a:r>
            <a:r>
              <a:rPr lang="en-US" sz="1900" b="0" i="0" u="none" strike="noStrike" dirty="0">
                <a:effectLst/>
                <a:latin typeface="Arial" panose="020B0604020202020204" pitchFamily="34" charset="0"/>
                <a:cs typeface="Arial" panose="020B0604020202020204" pitchFamily="34" charset="0"/>
                <a:hlinkClick r:id="rId6" tooltip="Line (geometry)"/>
              </a:rPr>
              <a:t>lines</a:t>
            </a:r>
            <a:r>
              <a:rPr lang="en-US" sz="1900" b="0" i="0" dirty="0">
                <a:effectLst/>
                <a:latin typeface="Arial" panose="020B0604020202020204" pitchFamily="34" charset="0"/>
                <a:cs typeface="Arial" panose="020B0604020202020204" pitchFamily="34" charset="0"/>
              </a:rPr>
              <a:t>. This notion can be used in any general </a:t>
            </a:r>
            <a:r>
              <a:rPr lang="en-US" sz="1900" b="0" i="0" u="none" strike="noStrike" dirty="0">
                <a:effectLst/>
                <a:latin typeface="Arial" panose="020B0604020202020204" pitchFamily="34" charset="0"/>
                <a:cs typeface="Arial" panose="020B0604020202020204" pitchFamily="34" charset="0"/>
                <a:hlinkClick r:id="rId7" tooltip="Space (mathematics)"/>
              </a:rPr>
              <a:t>space</a:t>
            </a:r>
            <a:r>
              <a:rPr lang="en-US" sz="1900" b="0" i="0" dirty="0">
                <a:effectLst/>
                <a:latin typeface="Arial" panose="020B0604020202020204" pitchFamily="34" charset="0"/>
                <a:cs typeface="Arial" panose="020B0604020202020204" pitchFamily="34" charset="0"/>
              </a:rPr>
              <a:t> in which the concept of the dimension of a </a:t>
            </a:r>
            <a:r>
              <a:rPr lang="en-US" sz="1900" b="0" i="0" u="none" strike="noStrike" dirty="0">
                <a:effectLst/>
                <a:latin typeface="Arial" panose="020B0604020202020204" pitchFamily="34" charset="0"/>
                <a:cs typeface="Arial" panose="020B0604020202020204" pitchFamily="34" charset="0"/>
                <a:hlinkClick r:id="rId8" tooltip="Topological subspace"/>
              </a:rPr>
              <a:t>subspace</a:t>
            </a:r>
            <a:r>
              <a:rPr lang="en-US" sz="1900" b="0" i="0" dirty="0">
                <a:effectLst/>
                <a:latin typeface="Arial" panose="020B0604020202020204" pitchFamily="34" charset="0"/>
                <a:cs typeface="Arial" panose="020B0604020202020204" pitchFamily="34" charset="0"/>
              </a:rPr>
              <a:t> is defined.</a:t>
            </a:r>
            <a:endParaRPr lang="en-US" sz="1900" dirty="0">
              <a:latin typeface="Arial" panose="020B0604020202020204" pitchFamily="34" charset="0"/>
              <a:cs typeface="Arial" panose="020B0604020202020204" pitchFamily="34" charset="0"/>
            </a:endParaRPr>
          </a:p>
        </p:txBody>
      </p:sp>
      <p:sp>
        <p:nvSpPr>
          <p:cNvPr id="2081" name="Rectangle 146">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a:extLst>
              <a:ext uri="{FF2B5EF4-FFF2-40B4-BE49-F238E27FC236}">
                <a16:creationId xmlns:a16="http://schemas.microsoft.com/office/drawing/2014/main" id="{6771E4CB-C182-4F30-AE7A-E21C93C8A1A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974" r="-1" b="-1"/>
          <a:stretch/>
        </p:blipFill>
        <p:spPr bwMode="auto">
          <a:xfrm>
            <a:off x="5283708" y="722376"/>
            <a:ext cx="6263640" cy="541324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6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C1F1-9029-49D0-88A6-EC95870C32B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Definition</a:t>
            </a:r>
          </a:p>
        </p:txBody>
      </p:sp>
      <p:sp>
        <p:nvSpPr>
          <p:cNvPr id="3" name="Content Placeholder 2">
            <a:extLst>
              <a:ext uri="{FF2B5EF4-FFF2-40B4-BE49-F238E27FC236}">
                <a16:creationId xmlns:a16="http://schemas.microsoft.com/office/drawing/2014/main" id="{4C92FCD1-F945-4C90-AD29-9F530DF87220}"/>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 SVM constructs a hyperplane (or set of hyperplanes), in k dimensional space, which can be used for classification or regression</a:t>
            </a:r>
          </a:p>
          <a:p>
            <a:r>
              <a:rPr lang="en-US" dirty="0">
                <a:latin typeface="Arial" panose="020B0604020202020204" pitchFamily="34" charset="0"/>
                <a:cs typeface="Arial" panose="020B0604020202020204" pitchFamily="34" charset="0"/>
              </a:rPr>
              <a:t>This is considered a good separation: a good separation is achieved by the hyperplane that has the largest distance to the nearest training-data point of any class (so-called functional margin), since in general the larger the margin, the lower the generalization error of the classifier.</a:t>
            </a:r>
          </a:p>
        </p:txBody>
      </p:sp>
    </p:spTree>
    <p:extLst>
      <p:ext uri="{BB962C8B-B14F-4D97-AF65-F5344CB8AC3E}">
        <p14:creationId xmlns:p14="http://schemas.microsoft.com/office/powerpoint/2010/main" val="378407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5A47-DEFF-4A1B-91C4-90612390DD16}"/>
              </a:ext>
            </a:extLst>
          </p:cNvPr>
          <p:cNvSpPr>
            <a:spLocks noGrp="1"/>
          </p:cNvSpPr>
          <p:nvPr>
            <p:ph type="title"/>
          </p:nvPr>
        </p:nvSpPr>
        <p:spPr/>
        <p:txBody>
          <a:bodyPr>
            <a:normAutofit/>
          </a:bodyPr>
          <a:lstStyle/>
          <a:p>
            <a:r>
              <a:rPr lang="en-US" sz="3400" b="0" i="0" dirty="0">
                <a:solidFill>
                  <a:srgbClr val="202122"/>
                </a:solidFill>
                <a:effectLst/>
                <a:latin typeface="Arial" panose="020B0604020202020204" pitchFamily="34" charset="0"/>
              </a:rPr>
              <a:t>higher-dimensional space &gt; finite-dimensional space</a:t>
            </a:r>
            <a:endParaRPr lang="en-US" sz="3400" dirty="0"/>
          </a:p>
        </p:txBody>
      </p:sp>
      <p:sp>
        <p:nvSpPr>
          <p:cNvPr id="3" name="Content Placeholder 2">
            <a:extLst>
              <a:ext uri="{FF2B5EF4-FFF2-40B4-BE49-F238E27FC236}">
                <a16:creationId xmlns:a16="http://schemas.microsoft.com/office/drawing/2014/main" id="{904FEBC4-91B7-4A13-859E-8DAD04D4DB3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Higher dimensional space makes separation easier</a:t>
            </a:r>
          </a:p>
          <a:p>
            <a:r>
              <a:rPr lang="en-US" dirty="0">
                <a:latin typeface="Arial" panose="020B0604020202020204" pitchFamily="34" charset="0"/>
                <a:cs typeface="Arial" panose="020B0604020202020204" pitchFamily="34" charset="0"/>
              </a:rPr>
              <a:t>To keep the computational load reasonable, the mappings used by SVM schemes are designed to ensure that dot products of pairs of input data vectors may be computed easily in terms of a kernel function k(x, y) selected to suit the problem.</a:t>
            </a:r>
          </a:p>
          <a:p>
            <a:r>
              <a:rPr lang="en-US" b="0" i="0" dirty="0">
                <a:effectLst/>
                <a:latin typeface="Arial" panose="020B0604020202020204" pitchFamily="34" charset="0"/>
                <a:cs typeface="Arial" panose="020B0604020202020204" pitchFamily="34" charset="0"/>
              </a:rPr>
              <a:t>The hyperplanes in the higher-dimensional space are defined as the set of points whose dot product with a vector in that space is constant, where such a set of vectors is an orthogonal (and thus minimal) set of vectors that defines a hyperplane.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25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C583-CFE4-4478-AA28-F5CC56538C9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Linear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843309-90C3-4A5F-B3E8-9788E0D3702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We are given a training dataset of n points of the form: </a:t>
                </a:r>
                <a14:m>
                  <m:oMath xmlns:m="http://schemas.openxmlformats.org/officeDocument/2006/math">
                    <m:d>
                      <m:dPr>
                        <m:ctrlPr>
                          <a:rPr lang="en-US" b="0" i="1" smtClean="0">
                            <a:latin typeface="Cambria Math" panose="02040503050406030204" pitchFamily="18" charset="0"/>
                            <a:cs typeface="Arial" panose="020B0604020202020204" pitchFamily="34" charset="0"/>
                          </a:rPr>
                        </m:ctrlPr>
                      </m:dPr>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𝑦</m:t>
                            </m:r>
                          </m:e>
                          <m:sub>
                            <m:r>
                              <a:rPr lang="en-US" b="0" i="1" smtClean="0">
                                <a:latin typeface="Cambria Math" panose="02040503050406030204" pitchFamily="18" charset="0"/>
                                <a:cs typeface="Arial" panose="020B0604020202020204" pitchFamily="34" charset="0"/>
                              </a:rPr>
                              <m:t>1</m:t>
                            </m:r>
                          </m:sub>
                        </m:sSub>
                      </m:e>
                    </m:d>
                    <m:r>
                      <a:rPr lang="en-US" b="0" i="1" smtClean="0">
                        <a:latin typeface="Cambria Math" panose="02040503050406030204" pitchFamily="18" charset="0"/>
                        <a:cs typeface="Arial" panose="020B0604020202020204" pitchFamily="34" charset="0"/>
                      </a:rPr>
                      <m:t>, …,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𝑛</m:t>
                        </m:r>
                      </m:sub>
                    </m:sSub>
                    <m:r>
                      <a:rPr lang="en-US" b="0" i="1" smtClean="0">
                        <a:latin typeface="Cambria Math" panose="02040503050406030204" pitchFamily="18" charset="0"/>
                        <a:cs typeface="Arial" panose="020B0604020202020204" pitchFamily="34" charset="0"/>
                      </a:rPr>
                      <m:t>,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𝑦</m:t>
                        </m:r>
                      </m:e>
                      <m:sub>
                        <m:r>
                          <a:rPr lang="en-US" b="0" i="1" smtClean="0">
                            <a:latin typeface="Cambria Math" panose="02040503050406030204" pitchFamily="18" charset="0"/>
                            <a:cs typeface="Arial" panose="020B0604020202020204" pitchFamily="34" charset="0"/>
                          </a:rPr>
                          <m:t>𝑛</m:t>
                        </m:r>
                      </m:sub>
                    </m:sSub>
                    <m:r>
                      <a:rPr lang="en-US" b="0" i="1" smtClean="0">
                        <a:latin typeface="Cambria Math" panose="02040503050406030204" pitchFamily="18" charset="0"/>
                        <a:cs typeface="Arial" panose="020B0604020202020204" pitchFamily="34" charset="0"/>
                      </a:rPr>
                      <m:t>)</m:t>
                    </m:r>
                  </m:oMath>
                </a14:m>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 the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𝑦</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are either 1 or -1, each indicating the class to which the point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belongs. Each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is a p-dimensional real vector. We want to find the “maximum-margin hyperplane” that divides the group of points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for which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𝑦</m:t>
                        </m:r>
                      </m:e>
                      <m:sub>
                        <m:r>
                          <a:rPr lang="en-US" b="0" i="1" smtClean="0">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=1</m:t>
                    </m:r>
                  </m:oMath>
                </a14:m>
                <a:r>
                  <a:rPr lang="en-US" dirty="0">
                    <a:latin typeface="Arial" panose="020B0604020202020204" pitchFamily="34" charset="0"/>
                    <a:cs typeface="Arial" panose="020B0604020202020204" pitchFamily="34" charset="0"/>
                  </a:rPr>
                  <a:t> from the group of points for which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𝑦</m:t>
                        </m:r>
                      </m:e>
                      <m:sub>
                        <m:r>
                          <a:rPr lang="en-US" b="0" i="1" smtClean="0">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=−1</m:t>
                    </m:r>
                  </m:oMath>
                </a14:m>
                <a:r>
                  <a:rPr lang="en-US" dirty="0">
                    <a:latin typeface="Arial" panose="020B0604020202020204" pitchFamily="34" charset="0"/>
                    <a:cs typeface="Arial" panose="020B0604020202020204" pitchFamily="34" charset="0"/>
                  </a:rPr>
                  <a:t>, which is defined so that the distance between the hyperplane and the nearest point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from either group is maximized.</a:t>
                </a:r>
              </a:p>
            </p:txBody>
          </p:sp>
        </mc:Choice>
        <mc:Fallback xmlns="">
          <p:sp>
            <p:nvSpPr>
              <p:cNvPr id="3" name="Content Placeholder 2">
                <a:extLst>
                  <a:ext uri="{FF2B5EF4-FFF2-40B4-BE49-F238E27FC236}">
                    <a16:creationId xmlns:a16="http://schemas.microsoft.com/office/drawing/2014/main" id="{69843309-90C3-4A5F-B3E8-9788E0D37028}"/>
                  </a:ext>
                </a:extLst>
              </p:cNvPr>
              <p:cNvSpPr>
                <a:spLocks noGrp="1" noRot="1" noChangeAspect="1" noMove="1" noResize="1" noEditPoints="1" noAdjustHandles="1" noChangeArrowheads="1" noChangeShapeType="1" noTextEdit="1"/>
              </p:cNvSpPr>
              <p:nvPr>
                <p:ph idx="1"/>
              </p:nvPr>
            </p:nvSpPr>
            <p:spPr>
              <a:blipFill>
                <a:blip r:embed="rId2"/>
                <a:stretch>
                  <a:fillRect l="-1043" t="-2381" r="-696"/>
                </a:stretch>
              </a:blipFill>
            </p:spPr>
            <p:txBody>
              <a:bodyPr/>
              <a:lstStyle/>
              <a:p>
                <a:r>
                  <a:rPr lang="en-US">
                    <a:noFill/>
                  </a:rPr>
                  <a:t> </a:t>
                </a:r>
              </a:p>
            </p:txBody>
          </p:sp>
        </mc:Fallback>
      </mc:AlternateContent>
    </p:spTree>
    <p:extLst>
      <p:ext uri="{BB962C8B-B14F-4D97-AF65-F5344CB8AC3E}">
        <p14:creationId xmlns:p14="http://schemas.microsoft.com/office/powerpoint/2010/main" val="100689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C69BA8-C7F3-46C2-B388-70FF7FA330D9}"/>
                  </a:ext>
                </a:extLst>
              </p:cNvPr>
              <p:cNvSpPr txBox="1"/>
              <p:nvPr/>
            </p:nvSpPr>
            <p:spPr>
              <a:xfrm>
                <a:off x="212841" y="747464"/>
                <a:ext cx="11766317" cy="5363071"/>
              </a:xfrm>
              <a:prstGeom prst="rect">
                <a:avLst/>
              </a:prstGeom>
              <a:noFill/>
            </p:spPr>
            <p:txBody>
              <a:bodyPr wrap="square">
                <a:spAutoFit/>
              </a:bodyPr>
              <a:lstStyle/>
              <a:p>
                <a:r>
                  <a:rPr lang="en-US" sz="4000" dirty="0">
                    <a:latin typeface="Arial" panose="020B0604020202020204" pitchFamily="34" charset="0"/>
                    <a:cs typeface="Arial" panose="020B0604020202020204" pitchFamily="34" charset="0"/>
                  </a:rPr>
                  <a:t>Any hyperplane can be written as the set of points x satisfying </a:t>
                </a:r>
              </a:p>
              <a:p>
                <a14:m>
                  <m:oMath xmlns:m="http://schemas.openxmlformats.org/officeDocument/2006/math">
                    <m:sSup>
                      <m:sSupPr>
                        <m:ctrlPr>
                          <a:rPr lang="en-US" sz="4000" i="1" smtClean="0">
                            <a:latin typeface="Cambria Math" panose="02040503050406030204" pitchFamily="18" charset="0"/>
                            <a:cs typeface="Arial" panose="020B0604020202020204" pitchFamily="34" charset="0"/>
                          </a:rPr>
                        </m:ctrlPr>
                      </m:sSupPr>
                      <m:e>
                        <m:r>
                          <a:rPr lang="en-US" sz="4000" b="0" i="1" smtClean="0">
                            <a:latin typeface="Cambria Math" panose="02040503050406030204" pitchFamily="18" charset="0"/>
                            <a:cs typeface="Arial" panose="020B0604020202020204" pitchFamily="34" charset="0"/>
                          </a:rPr>
                          <m:t>𝑤</m:t>
                        </m:r>
                      </m:e>
                      <m:sup>
                        <m:r>
                          <a:rPr lang="en-US" sz="4000" b="0" i="1" smtClean="0">
                            <a:latin typeface="Cambria Math" panose="02040503050406030204" pitchFamily="18" charset="0"/>
                            <a:cs typeface="Arial" panose="020B0604020202020204" pitchFamily="34" charset="0"/>
                          </a:rPr>
                          <m:t>𝑡</m:t>
                        </m:r>
                      </m:sup>
                    </m:sSup>
                    <m:r>
                      <a:rPr lang="en-US" sz="4000" b="0" i="1" smtClean="0">
                        <a:latin typeface="Cambria Math" panose="02040503050406030204" pitchFamily="18" charset="0"/>
                        <a:cs typeface="Arial" panose="020B0604020202020204" pitchFamily="34" charset="0"/>
                      </a:rPr>
                      <m:t>𝑥</m:t>
                    </m:r>
                    <m:r>
                      <a:rPr lang="en-US" sz="4000" b="0" i="1" smtClean="0">
                        <a:latin typeface="Cambria Math" panose="02040503050406030204" pitchFamily="18" charset="0"/>
                        <a:cs typeface="Arial" panose="020B0604020202020204" pitchFamily="34" charset="0"/>
                      </a:rPr>
                      <m:t> −</m:t>
                    </m:r>
                    <m:r>
                      <a:rPr lang="en-US" sz="4000" b="0" i="1" smtClean="0">
                        <a:latin typeface="Cambria Math" panose="02040503050406030204" pitchFamily="18" charset="0"/>
                        <a:cs typeface="Arial" panose="020B0604020202020204" pitchFamily="34" charset="0"/>
                      </a:rPr>
                      <m:t>𝑏</m:t>
                    </m:r>
                    <m:r>
                      <a:rPr lang="en-US" sz="4000" b="0" i="1" smtClean="0">
                        <a:latin typeface="Cambria Math" panose="02040503050406030204" pitchFamily="18" charset="0"/>
                        <a:cs typeface="Arial" panose="020B0604020202020204" pitchFamily="34" charset="0"/>
                      </a:rPr>
                      <m:t>=0</m:t>
                    </m:r>
                  </m:oMath>
                </a14:m>
                <a:r>
                  <a:rPr lang="en-US" sz="4000" dirty="0">
                    <a:latin typeface="Arial" panose="020B0604020202020204" pitchFamily="34" charset="0"/>
                    <a:cs typeface="Arial" panose="020B0604020202020204" pitchFamily="34" charset="0"/>
                  </a:rPr>
                  <a:t>, </a:t>
                </a:r>
              </a:p>
              <a:p>
                <a:r>
                  <a:rPr lang="en-US" sz="4000" dirty="0">
                    <a:latin typeface="Arial" panose="020B0604020202020204" pitchFamily="34" charset="0"/>
                    <a:cs typeface="Arial" panose="020B0604020202020204" pitchFamily="34" charset="0"/>
                  </a:rPr>
                  <a:t>where w is the normal vector to the hyperplane. This is much like Hesse normal form, except that w is not necessarily a unit vector. The problem  </a:t>
                </a:r>
                <a14:m>
                  <m:oMath xmlns:m="http://schemas.openxmlformats.org/officeDocument/2006/math">
                    <m:f>
                      <m:fPr>
                        <m:ctrlPr>
                          <a:rPr lang="en-US" sz="4000" i="1" smtClean="0">
                            <a:latin typeface="Cambria Math" panose="02040503050406030204" pitchFamily="18" charset="0"/>
                            <a:cs typeface="Arial" panose="020B0604020202020204" pitchFamily="34" charset="0"/>
                          </a:rPr>
                        </m:ctrlPr>
                      </m:fPr>
                      <m:num>
                        <m:r>
                          <a:rPr lang="en-US" sz="4000" b="0" i="1" smtClean="0">
                            <a:latin typeface="Cambria Math" panose="02040503050406030204" pitchFamily="18" charset="0"/>
                            <a:cs typeface="Arial" panose="020B0604020202020204" pitchFamily="34" charset="0"/>
                          </a:rPr>
                          <m:t>𝑏</m:t>
                        </m:r>
                      </m:num>
                      <m:den>
                        <m:r>
                          <a:rPr lang="en-US" sz="4000" b="0" i="1" smtClean="0">
                            <a:latin typeface="Cambria Math" panose="02040503050406030204" pitchFamily="18" charset="0"/>
                            <a:cs typeface="Arial" panose="020B0604020202020204" pitchFamily="34" charset="0"/>
                          </a:rPr>
                          <m:t>|</m:t>
                        </m:r>
                        <m:d>
                          <m:dPr>
                            <m:begChr m:val="|"/>
                            <m:endChr m:val="|"/>
                            <m:ctrlPr>
                              <a:rPr lang="en-US" sz="4000" b="0" i="1" smtClean="0">
                                <a:latin typeface="Cambria Math" panose="02040503050406030204" pitchFamily="18" charset="0"/>
                                <a:cs typeface="Arial" panose="020B0604020202020204" pitchFamily="34" charset="0"/>
                              </a:rPr>
                            </m:ctrlPr>
                          </m:dPr>
                          <m:e>
                            <m:r>
                              <a:rPr lang="en-US" sz="4000" b="0" i="1" smtClean="0">
                                <a:latin typeface="Cambria Math" panose="02040503050406030204" pitchFamily="18" charset="0"/>
                                <a:cs typeface="Arial" panose="020B0604020202020204" pitchFamily="34" charset="0"/>
                              </a:rPr>
                              <m:t>𝑤</m:t>
                            </m:r>
                          </m:e>
                        </m:d>
                        <m:r>
                          <a:rPr lang="en-US" sz="4000" b="0" i="1" smtClean="0">
                            <a:latin typeface="Cambria Math" panose="02040503050406030204" pitchFamily="18" charset="0"/>
                            <a:cs typeface="Arial" panose="020B0604020202020204" pitchFamily="34" charset="0"/>
                          </a:rPr>
                          <m:t>|</m:t>
                        </m:r>
                      </m:den>
                    </m:f>
                  </m:oMath>
                </a14:m>
                <a:r>
                  <a:rPr lang="en-US" sz="4000" dirty="0">
                    <a:latin typeface="Arial" panose="020B0604020202020204" pitchFamily="34" charset="0"/>
                    <a:cs typeface="Arial" panose="020B0604020202020204" pitchFamily="34" charset="0"/>
                  </a:rPr>
                  <a:t> determines the offset of the hyperplane from the origin along the normal vector w.</a:t>
                </a:r>
              </a:p>
            </p:txBody>
          </p:sp>
        </mc:Choice>
        <mc:Fallback xmlns="">
          <p:sp>
            <p:nvSpPr>
              <p:cNvPr id="7" name="TextBox 6">
                <a:extLst>
                  <a:ext uri="{FF2B5EF4-FFF2-40B4-BE49-F238E27FC236}">
                    <a16:creationId xmlns:a16="http://schemas.microsoft.com/office/drawing/2014/main" id="{5DC69BA8-C7F3-46C2-B388-70FF7FA330D9}"/>
                  </a:ext>
                </a:extLst>
              </p:cNvPr>
              <p:cNvSpPr txBox="1">
                <a:spLocks noRot="1" noChangeAspect="1" noMove="1" noResize="1" noEditPoints="1" noAdjustHandles="1" noChangeArrowheads="1" noChangeShapeType="1" noTextEdit="1"/>
              </p:cNvSpPr>
              <p:nvPr/>
            </p:nvSpPr>
            <p:spPr>
              <a:xfrm>
                <a:off x="212841" y="747464"/>
                <a:ext cx="11766317" cy="5363071"/>
              </a:xfrm>
              <a:prstGeom prst="rect">
                <a:avLst/>
              </a:prstGeom>
              <a:blipFill>
                <a:blip r:embed="rId2"/>
                <a:stretch>
                  <a:fillRect l="-1865" t="-2048" r="-2021" b="-3982"/>
                </a:stretch>
              </a:blipFill>
            </p:spPr>
            <p:txBody>
              <a:bodyPr/>
              <a:lstStyle/>
              <a:p>
                <a:r>
                  <a:rPr lang="en-US">
                    <a:noFill/>
                  </a:rPr>
                  <a:t> </a:t>
                </a:r>
              </a:p>
            </p:txBody>
          </p:sp>
        </mc:Fallback>
      </mc:AlternateContent>
    </p:spTree>
    <p:extLst>
      <p:ext uri="{BB962C8B-B14F-4D97-AF65-F5344CB8AC3E}">
        <p14:creationId xmlns:p14="http://schemas.microsoft.com/office/powerpoint/2010/main" val="28124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0249-D156-4CB6-833F-A34AA8A24301}"/>
              </a:ext>
            </a:extLst>
          </p:cNvPr>
          <p:cNvSpPr>
            <a:spLocks noGrp="1"/>
          </p:cNvSpPr>
          <p:nvPr>
            <p:ph type="title"/>
          </p:nvPr>
        </p:nvSpPr>
        <p:spPr>
          <a:xfrm>
            <a:off x="648929" y="629266"/>
            <a:ext cx="3505495" cy="1622321"/>
          </a:xfrm>
        </p:spPr>
        <p:txBody>
          <a:bodyPr>
            <a:normAutofit/>
          </a:bodyPr>
          <a:lstStyle/>
          <a:p>
            <a:r>
              <a:rPr lang="en-US" dirty="0">
                <a:latin typeface="Arial" panose="020B0604020202020204" pitchFamily="34" charset="0"/>
                <a:cs typeface="Arial" panose="020B0604020202020204" pitchFamily="34" charset="0"/>
              </a:rPr>
              <a:t>Linear SVM</a:t>
            </a:r>
          </a:p>
        </p:txBody>
      </p:sp>
      <p:sp>
        <p:nvSpPr>
          <p:cNvPr id="4" name="Content Placeholder 3">
            <a:extLst>
              <a:ext uri="{FF2B5EF4-FFF2-40B4-BE49-F238E27FC236}">
                <a16:creationId xmlns:a16="http://schemas.microsoft.com/office/drawing/2014/main" id="{02F032C9-E45B-464E-8AE6-DC0E8C4C18C7}"/>
              </a:ext>
            </a:extLst>
          </p:cNvPr>
          <p:cNvSpPr>
            <a:spLocks noGrp="1"/>
          </p:cNvSpPr>
          <p:nvPr>
            <p:ph idx="1"/>
          </p:nvPr>
        </p:nvSpPr>
        <p:spPr>
          <a:xfrm>
            <a:off x="648931" y="2438400"/>
            <a:ext cx="3505494" cy="3785419"/>
          </a:xfrm>
        </p:spPr>
        <p:txBody>
          <a:bodyPr>
            <a:normAutofit/>
          </a:bodyPr>
          <a:lstStyle/>
          <a:p>
            <a:pPr marL="0" indent="0">
              <a:buNone/>
            </a:pPr>
            <a:r>
              <a:rPr lang="en-US" sz="2500" b="0" i="0" dirty="0">
                <a:effectLst/>
                <a:latin typeface="Arial" panose="020B0604020202020204" pitchFamily="34" charset="0"/>
              </a:rPr>
              <a:t>Maximum-margin hyperplane and margins for an SVM trained with samples from two classes. Samples on the margin are called the support vectors.</a:t>
            </a:r>
            <a:endParaRPr lang="en-US" sz="2500" dirty="0"/>
          </a:p>
        </p:txBody>
      </p:sp>
      <p:sp>
        <p:nvSpPr>
          <p:cNvPr id="4114"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A close-up of a calculator&#10;&#10;Description automatically generated with low confidence">
            <a:extLst>
              <a:ext uri="{FF2B5EF4-FFF2-40B4-BE49-F238E27FC236}">
                <a16:creationId xmlns:a16="http://schemas.microsoft.com/office/drawing/2014/main" id="{0DC90F09-E3F2-4402-9A3E-FA8172875A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21662" y="807593"/>
            <a:ext cx="5387730"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8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FFBD-970F-41DC-8EFC-35C0E848A832}"/>
              </a:ext>
            </a:extLst>
          </p:cNvPr>
          <p:cNvSpPr>
            <a:spLocks noGrp="1"/>
          </p:cNvSpPr>
          <p:nvPr>
            <p:ph type="title"/>
          </p:nvPr>
        </p:nvSpPr>
        <p:spPr/>
        <p:txBody>
          <a:bodyPr>
            <a:normAutofit/>
          </a:bodyPr>
          <a:lstStyle/>
          <a:p>
            <a:r>
              <a:rPr lang="en-US" b="1" i="0">
                <a:solidFill>
                  <a:srgbClr val="000000"/>
                </a:solidFill>
                <a:effectLst/>
                <a:latin typeface="Arial" panose="020B0604020202020204" pitchFamily="34" charset="0"/>
              </a:rPr>
              <a:t>Hard-margin</a:t>
            </a:r>
            <a:endParaRPr lang="en-US" dirty="0"/>
          </a:p>
        </p:txBody>
      </p:sp>
      <p:sp>
        <p:nvSpPr>
          <p:cNvPr id="3" name="Content Placeholder 2">
            <a:extLst>
              <a:ext uri="{FF2B5EF4-FFF2-40B4-BE49-F238E27FC236}">
                <a16:creationId xmlns:a16="http://schemas.microsoft.com/office/drawing/2014/main" id="{11FC6297-1EBD-4016-B5E5-B31B6668EECB}"/>
              </a:ext>
            </a:extLst>
          </p:cNvPr>
          <p:cNvSpPr>
            <a:spLocks noGrp="1"/>
          </p:cNvSpPr>
          <p:nvPr>
            <p:ph idx="1"/>
          </p:nvPr>
        </p:nvSpPr>
        <p:spPr/>
        <p:txBody>
          <a:bodyPr/>
          <a:lstStyle/>
          <a:p>
            <a:r>
              <a:rPr lang="en-US" b="0" i="0">
                <a:effectLst/>
                <a:latin typeface="Arial" panose="020B0604020202020204" pitchFamily="34" charset="0"/>
              </a:rPr>
              <a:t>If the training data is </a:t>
            </a:r>
            <a:r>
              <a:rPr lang="en-US" b="0" i="0" strike="noStrike">
                <a:effectLst/>
                <a:latin typeface="Arial" panose="020B0604020202020204" pitchFamily="34" charset="0"/>
                <a:hlinkClick r:id="rId2" tooltip="Linearly separable">
                  <a:extLst>
                    <a:ext uri="{A12FA001-AC4F-418D-AE19-62706E023703}">
                      <ahyp:hlinkClr xmlns:ahyp="http://schemas.microsoft.com/office/drawing/2018/hyperlinkcolor" val="tx"/>
                    </a:ext>
                  </a:extLst>
                </a:hlinkClick>
              </a:rPr>
              <a:t>linearly separable</a:t>
            </a:r>
            <a:r>
              <a:rPr lang="en-US" b="0" i="0">
                <a:effectLst/>
                <a:latin typeface="Arial" panose="020B0604020202020204" pitchFamily="34" charset="0"/>
              </a:rPr>
              <a:t>, we can select two parallel hyperplanes that separate the two classes of data, so that the distance between them is as large as possible.</a:t>
            </a:r>
          </a:p>
          <a:p>
            <a:r>
              <a:rPr lang="en-US" b="0" i="0">
                <a:effectLst/>
                <a:latin typeface="Arial" panose="020B0604020202020204" pitchFamily="34" charset="0"/>
              </a:rPr>
              <a:t>The region bounded by these two hyperplanes is called the "margin", and the maximum-margin hyperplane is the hyperplane that lies halfway between them.</a:t>
            </a:r>
            <a:endParaRPr lang="en-US">
              <a:latin typeface="Arial" panose="020B0604020202020204" pitchFamily="34" charset="0"/>
            </a:endParaRPr>
          </a:p>
          <a:p>
            <a:r>
              <a:rPr lang="en-US" b="0" i="0">
                <a:effectLst/>
                <a:latin typeface="Arial" panose="020B0604020202020204" pitchFamily="34" charset="0"/>
              </a:rPr>
              <a:t>With a normalized or standardized dataset, these hyperplanes can be described by the equations</a:t>
            </a:r>
            <a:endParaRPr lang="en-US" dirty="0"/>
          </a:p>
        </p:txBody>
      </p:sp>
      <p:pic>
        <p:nvPicPr>
          <p:cNvPr id="5" name="Picture 4">
            <a:extLst>
              <a:ext uri="{FF2B5EF4-FFF2-40B4-BE49-F238E27FC236}">
                <a16:creationId xmlns:a16="http://schemas.microsoft.com/office/drawing/2014/main" id="{A3707BB6-8EC3-45F7-AD47-0DC483E75378}"/>
              </a:ext>
            </a:extLst>
          </p:cNvPr>
          <p:cNvPicPr>
            <a:picLocks noChangeAspect="1"/>
          </p:cNvPicPr>
          <p:nvPr/>
        </p:nvPicPr>
        <p:blipFill>
          <a:blip r:embed="rId3"/>
          <a:stretch>
            <a:fillRect/>
          </a:stretch>
        </p:blipFill>
        <p:spPr>
          <a:xfrm>
            <a:off x="1973222" y="5555879"/>
            <a:ext cx="8245555" cy="1242168"/>
          </a:xfrm>
          <a:prstGeom prst="rect">
            <a:avLst/>
          </a:prstGeom>
        </p:spPr>
      </p:pic>
    </p:spTree>
    <p:extLst>
      <p:ext uri="{BB962C8B-B14F-4D97-AF65-F5344CB8AC3E}">
        <p14:creationId xmlns:p14="http://schemas.microsoft.com/office/powerpoint/2010/main" val="92893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648</Words>
  <Application>Microsoft Office PowerPoint</Application>
  <PresentationFormat>Widescreen</PresentationFormat>
  <Paragraphs>29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Support-Vector Machines</vt:lpstr>
      <vt:lpstr>Motivation</vt:lpstr>
      <vt:lpstr>PowerPoint Presentation</vt:lpstr>
      <vt:lpstr>Definition</vt:lpstr>
      <vt:lpstr>higher-dimensional space &gt; finite-dimensional space</vt:lpstr>
      <vt:lpstr>Linear SVM</vt:lpstr>
      <vt:lpstr>PowerPoint Presentation</vt:lpstr>
      <vt:lpstr>Linear SVM</vt:lpstr>
      <vt:lpstr>Hard-margin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Support-Vector Machines</dc:title>
  <dc:creator>Ali El Abbassi</dc:creator>
  <cp:lastModifiedBy>Ali Hussein El Abbassi</cp:lastModifiedBy>
  <cp:revision>2</cp:revision>
  <dcterms:created xsi:type="dcterms:W3CDTF">2021-11-15T20:38:06Z</dcterms:created>
  <dcterms:modified xsi:type="dcterms:W3CDTF">2021-11-22T21:34:45Z</dcterms:modified>
</cp:coreProperties>
</file>