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1DE40-9DB8-47C0-BB0E-A4C061E4DA5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FA2F2-5A0A-4953-9AE8-3FA46E9962C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Table of contents</a:t>
          </a:r>
        </a:p>
      </dgm:t>
    </dgm:pt>
    <dgm:pt modelId="{FC3624C1-1886-477E-BACA-152D61A24D54}" type="parTrans" cxnId="{D7F4F11F-869B-4EB5-834B-1BCD0A8054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83221-FFC9-408D-8400-C14B5D9C3F87}" type="sibTrans" cxnId="{D7F4F11F-869B-4EB5-834B-1BCD0A8054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B23A5-E1ED-4704-9ED9-2DFF61BA0B6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445779F3-4352-4D84-87CB-D129E35C7F28}" type="parTrans" cxnId="{8A9BA126-7E22-43E1-8D1C-2EE9D0A810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888A8C-07A9-4696-8D83-304FA52A71FD}" type="sibTrans" cxnId="{8A9BA126-7E22-43E1-8D1C-2EE9D0A810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32FE33-24CD-4988-9C25-3CB2B615D4B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Sufficient condition for the global consensus</a:t>
          </a:r>
        </a:p>
      </dgm:t>
    </dgm:pt>
    <dgm:pt modelId="{C8FD249E-4FAB-4D83-9585-00E0D3465EC0}" type="parTrans" cxnId="{C0FDB52B-D689-4050-9B0F-C3464D488B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62D89-E225-45BC-B5CB-FE3913C52281}" type="sibTrans" cxnId="{C0FDB52B-D689-4050-9B0F-C3464D488B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2BEF71-5FD4-4F52-936B-9807DE420C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consensus region</a:t>
          </a:r>
        </a:p>
      </dgm:t>
    </dgm:pt>
    <dgm:pt modelId="{4FBF8F9C-0A95-4F42-8DF4-8AAC017B5E90}" type="parTrans" cxnId="{F7E3B86E-1088-4AED-9566-C0B690A7D6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E897FE-4CA2-4314-9C14-360901CB97B9}" type="sibTrans" cxnId="{F7E3B86E-1088-4AED-9566-C0B690A7D6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0019B1-6136-4EDC-ABEA-3CE80B4F0B9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two step algorithm to determine consensus protocol </a:t>
          </a:r>
        </a:p>
      </dgm:t>
    </dgm:pt>
    <dgm:pt modelId="{6E34EFE7-F0EB-4336-8524-84D4E13998A7}" type="parTrans" cxnId="{1498C282-5A50-47CC-8CAD-05EBCB445A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F0355-0078-474D-9FA2-3B57FCAE030E}" type="sibTrans" cxnId="{1498C282-5A50-47CC-8CAD-05EBCB445A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910D6D-490A-4AEB-994B-604A1D0ED54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Reference</a:t>
          </a:r>
        </a:p>
      </dgm:t>
    </dgm:pt>
    <dgm:pt modelId="{C09CE9F4-9D4E-44F0-B47B-4443DF4254AA}" type="parTrans" cxnId="{5E8615C7-B239-4EFD-9757-970DF9A8E9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78E3E-1D55-4FDA-87F5-270CF2C3BF19}" type="sibTrans" cxnId="{5E8615C7-B239-4EFD-9757-970DF9A8E9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79795-98DB-4E5C-9D06-BE3FA16566A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Necessary and sufficient condition for unbounded global consensus region</a:t>
          </a:r>
        </a:p>
      </dgm:t>
    </dgm:pt>
    <dgm:pt modelId="{4A6B62EE-5C42-4204-AADC-9A5800EFD38B}" type="sibTrans" cxnId="{1AA4D3D5-EC74-421E-A5BE-A0A685FDE4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56DE0-984C-43DF-B350-BE47C3857714}" type="parTrans" cxnId="{1AA4D3D5-EC74-421E-A5BE-A0A685FDE4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38068C-CA9C-4A2E-953F-AF87C5906CF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Numerical examples</a:t>
          </a:r>
        </a:p>
      </dgm:t>
    </dgm:pt>
    <dgm:pt modelId="{06B7A3EA-C1C1-453C-8800-E7D861B74262}" type="parTrans" cxnId="{4EEB8A83-34C6-4603-A38D-D362D6A172E1}">
      <dgm:prSet/>
      <dgm:spPr/>
    </dgm:pt>
    <dgm:pt modelId="{F4530542-64EE-4CC8-B3DE-013781D1419F}" type="sibTrans" cxnId="{4EEB8A83-34C6-4603-A38D-D362D6A172E1}">
      <dgm:prSet/>
      <dgm:spPr/>
    </dgm:pt>
    <dgm:pt modelId="{AB44D1C2-C183-4329-AE36-10444F2F6AB7}" type="pres">
      <dgm:prSet presAssocID="{2F21DE40-9DB8-47C0-BB0E-A4C061E4DA5C}" presName="Name0" presStyleCnt="0">
        <dgm:presLayoutVars>
          <dgm:dir/>
          <dgm:animLvl val="lvl"/>
          <dgm:resizeHandles val="exact"/>
        </dgm:presLayoutVars>
      </dgm:prSet>
      <dgm:spPr/>
    </dgm:pt>
    <dgm:pt modelId="{7FAA9D19-8181-437A-9631-ED17FE58DDFA}" type="pres">
      <dgm:prSet presAssocID="{DF5FA2F2-5A0A-4953-9AE8-3FA46E9962C0}" presName="linNode" presStyleCnt="0"/>
      <dgm:spPr/>
    </dgm:pt>
    <dgm:pt modelId="{C5E7B31B-9360-4E8A-B516-34EA534F52CB}" type="pres">
      <dgm:prSet presAssocID="{DF5FA2F2-5A0A-4953-9AE8-3FA46E9962C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74068C7-ABA7-4B2F-AED1-3D7A20A1FD1D}" type="pres">
      <dgm:prSet presAssocID="{DF5FA2F2-5A0A-4953-9AE8-3FA46E9962C0}" presName="descendantText" presStyleLbl="alignAccFollowNode1" presStyleIdx="0" presStyleCnt="1" custLinFactNeighborX="0" custLinFactNeighborY="-532">
        <dgm:presLayoutVars>
          <dgm:bulletEnabled val="1"/>
        </dgm:presLayoutVars>
      </dgm:prSet>
      <dgm:spPr/>
    </dgm:pt>
  </dgm:ptLst>
  <dgm:cxnLst>
    <dgm:cxn modelId="{ACC9C91A-9039-44ED-A0DE-7AD89E32CC97}" type="presOf" srcId="{4D579795-98DB-4E5C-9D06-BE3FA16566AB}" destId="{874068C7-ABA7-4B2F-AED1-3D7A20A1FD1D}" srcOrd="0" destOrd="3" presId="urn:microsoft.com/office/officeart/2005/8/layout/vList5"/>
    <dgm:cxn modelId="{D7F4F11F-869B-4EB5-834B-1BCD0A805474}" srcId="{2F21DE40-9DB8-47C0-BB0E-A4C061E4DA5C}" destId="{DF5FA2F2-5A0A-4953-9AE8-3FA46E9962C0}" srcOrd="0" destOrd="0" parTransId="{FC3624C1-1886-477E-BACA-152D61A24D54}" sibTransId="{6C283221-FFC9-408D-8400-C14B5D9C3F87}"/>
    <dgm:cxn modelId="{8A9BA126-7E22-43E1-8D1C-2EE9D0A810B8}" srcId="{DF5FA2F2-5A0A-4953-9AE8-3FA46E9962C0}" destId="{069B23A5-E1ED-4704-9ED9-2DFF61BA0B60}" srcOrd="0" destOrd="0" parTransId="{445779F3-4352-4D84-87CB-D129E35C7F28}" sibTransId="{9A888A8C-07A9-4696-8D83-304FA52A71FD}"/>
    <dgm:cxn modelId="{C0FDB52B-D689-4050-9B0F-C3464D488B02}" srcId="{DF5FA2F2-5A0A-4953-9AE8-3FA46E9962C0}" destId="{6932FE33-24CD-4988-9C25-3CB2B615D4B5}" srcOrd="1" destOrd="0" parTransId="{C8FD249E-4FAB-4D83-9585-00E0D3465EC0}" sibTransId="{73862D89-E225-45BC-B5CB-FE3913C52281}"/>
    <dgm:cxn modelId="{75E4A542-EEB0-4DF6-8A58-FE3206B49D02}" type="presOf" srcId="{E72BEF71-5FD4-4F52-936B-9807DE420CBB}" destId="{874068C7-ABA7-4B2F-AED1-3D7A20A1FD1D}" srcOrd="0" destOrd="2" presId="urn:microsoft.com/office/officeart/2005/8/layout/vList5"/>
    <dgm:cxn modelId="{F7E3B86E-1088-4AED-9566-C0B690A7D621}" srcId="{DF5FA2F2-5A0A-4953-9AE8-3FA46E9962C0}" destId="{E72BEF71-5FD4-4F52-936B-9807DE420CBB}" srcOrd="2" destOrd="0" parTransId="{4FBF8F9C-0A95-4F42-8DF4-8AAC017B5E90}" sibTransId="{F0E897FE-4CA2-4314-9C14-360901CB97B9}"/>
    <dgm:cxn modelId="{11F32475-33CA-4A03-A162-C6100AA3E9CF}" type="presOf" srcId="{6932FE33-24CD-4988-9C25-3CB2B615D4B5}" destId="{874068C7-ABA7-4B2F-AED1-3D7A20A1FD1D}" srcOrd="0" destOrd="1" presId="urn:microsoft.com/office/officeart/2005/8/layout/vList5"/>
    <dgm:cxn modelId="{1498C282-5A50-47CC-8CAD-05EBCB445AA5}" srcId="{DF5FA2F2-5A0A-4953-9AE8-3FA46E9962C0}" destId="{390019B1-6136-4EDC-ABEA-3CE80B4F0B92}" srcOrd="4" destOrd="0" parTransId="{6E34EFE7-F0EB-4336-8524-84D4E13998A7}" sibTransId="{7F7F0355-0078-474D-9FA2-3B57FCAE030E}"/>
    <dgm:cxn modelId="{4EEB8A83-34C6-4603-A38D-D362D6A172E1}" srcId="{DF5FA2F2-5A0A-4953-9AE8-3FA46E9962C0}" destId="{5538068C-CA9C-4A2E-953F-AF87C5906CF1}" srcOrd="5" destOrd="0" parTransId="{06B7A3EA-C1C1-453C-8800-E7D861B74262}" sibTransId="{F4530542-64EE-4CC8-B3DE-013781D1419F}"/>
    <dgm:cxn modelId="{8250CF8F-2033-45A3-8715-4A53DE4154E4}" type="presOf" srcId="{069B23A5-E1ED-4704-9ED9-2DFF61BA0B60}" destId="{874068C7-ABA7-4B2F-AED1-3D7A20A1FD1D}" srcOrd="0" destOrd="0" presId="urn:microsoft.com/office/officeart/2005/8/layout/vList5"/>
    <dgm:cxn modelId="{7E79DA9F-AC8A-4B89-8612-FB7582AB3179}" type="presOf" srcId="{5538068C-CA9C-4A2E-953F-AF87C5906CF1}" destId="{874068C7-ABA7-4B2F-AED1-3D7A20A1FD1D}" srcOrd="0" destOrd="5" presId="urn:microsoft.com/office/officeart/2005/8/layout/vList5"/>
    <dgm:cxn modelId="{D9D884A1-C749-4B2B-9E45-7AC614E67D63}" type="presOf" srcId="{42910D6D-490A-4AEB-994B-604A1D0ED54C}" destId="{874068C7-ABA7-4B2F-AED1-3D7A20A1FD1D}" srcOrd="0" destOrd="6" presId="urn:microsoft.com/office/officeart/2005/8/layout/vList5"/>
    <dgm:cxn modelId="{FAB8E0B4-EEEA-4D7E-A225-F69596BC0036}" type="presOf" srcId="{390019B1-6136-4EDC-ABEA-3CE80B4F0B92}" destId="{874068C7-ABA7-4B2F-AED1-3D7A20A1FD1D}" srcOrd="0" destOrd="4" presId="urn:microsoft.com/office/officeart/2005/8/layout/vList5"/>
    <dgm:cxn modelId="{FB3658B6-E5D0-414F-8BA1-C7989ECBCD31}" type="presOf" srcId="{DF5FA2F2-5A0A-4953-9AE8-3FA46E9962C0}" destId="{C5E7B31B-9360-4E8A-B516-34EA534F52CB}" srcOrd="0" destOrd="0" presId="urn:microsoft.com/office/officeart/2005/8/layout/vList5"/>
    <dgm:cxn modelId="{5E8615C7-B239-4EFD-9757-970DF9A8E9F0}" srcId="{DF5FA2F2-5A0A-4953-9AE8-3FA46E9962C0}" destId="{42910D6D-490A-4AEB-994B-604A1D0ED54C}" srcOrd="6" destOrd="0" parTransId="{C09CE9F4-9D4E-44F0-B47B-4443DF4254AA}" sibTransId="{B9678E3E-1D55-4FDA-87F5-270CF2C3BF19}"/>
    <dgm:cxn modelId="{1AA4D3D5-EC74-421E-A5BE-A0A685FDE462}" srcId="{DF5FA2F2-5A0A-4953-9AE8-3FA46E9962C0}" destId="{4D579795-98DB-4E5C-9D06-BE3FA16566AB}" srcOrd="3" destOrd="0" parTransId="{AEA56DE0-984C-43DF-B350-BE47C3857714}" sibTransId="{4A6B62EE-5C42-4204-AADC-9A5800EFD38B}"/>
    <dgm:cxn modelId="{CA1A5BED-0C2F-4F8F-8812-EFF9CD5D1A9B}" type="presOf" srcId="{2F21DE40-9DB8-47C0-BB0E-A4C061E4DA5C}" destId="{AB44D1C2-C183-4329-AE36-10444F2F6AB7}" srcOrd="0" destOrd="0" presId="urn:microsoft.com/office/officeart/2005/8/layout/vList5"/>
    <dgm:cxn modelId="{FFB0660F-D93F-4E00-9F84-0785F3726729}" type="presParOf" srcId="{AB44D1C2-C183-4329-AE36-10444F2F6AB7}" destId="{7FAA9D19-8181-437A-9631-ED17FE58DDFA}" srcOrd="0" destOrd="0" presId="urn:microsoft.com/office/officeart/2005/8/layout/vList5"/>
    <dgm:cxn modelId="{A207CD88-E51B-4CD2-B82F-7B352FC479CD}" type="presParOf" srcId="{7FAA9D19-8181-437A-9631-ED17FE58DDFA}" destId="{C5E7B31B-9360-4E8A-B516-34EA534F52CB}" srcOrd="0" destOrd="0" presId="urn:microsoft.com/office/officeart/2005/8/layout/vList5"/>
    <dgm:cxn modelId="{B43DD0FF-9A39-44AB-B310-78A69C244AF6}" type="presParOf" srcId="{7FAA9D19-8181-437A-9631-ED17FE58DDFA}" destId="{874068C7-ABA7-4B2F-AED1-3D7A20A1FD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068C7-ABA7-4B2F-AED1-3D7A20A1FD1D}">
      <dsp:nvSpPr>
        <dsp:cNvPr id="0" name=""/>
        <dsp:cNvSpPr/>
      </dsp:nvSpPr>
      <dsp:spPr>
        <a:xfrm rot="5400000">
          <a:off x="5304938" y="-1337299"/>
          <a:ext cx="3015568" cy="6411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Sufficient condition for the global consensus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consensus region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Necessary and sufficient condition for unbounded global consensus region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two step algorithm to determine consensus protocol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Numerical examples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</a:t>
          </a:r>
        </a:p>
      </dsp:txBody>
      <dsp:txXfrm rot="-5400000">
        <a:off x="3606735" y="508112"/>
        <a:ext cx="6264766" cy="2721152"/>
      </dsp:txXfrm>
    </dsp:sp>
    <dsp:sp modelId="{C5E7B31B-9360-4E8A-B516-34EA534F52CB}">
      <dsp:nvSpPr>
        <dsp:cNvPr id="0" name=""/>
        <dsp:cNvSpPr/>
      </dsp:nvSpPr>
      <dsp:spPr>
        <a:xfrm>
          <a:off x="0" y="0"/>
          <a:ext cx="3606735" cy="3769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imes New Roman" panose="02020603050405020304" pitchFamily="18" charset="0"/>
              <a:cs typeface="Times New Roman" panose="02020603050405020304" pitchFamily="18" charset="0"/>
            </a:rPr>
            <a:t>Table of contents</a:t>
          </a:r>
        </a:p>
      </dsp:txBody>
      <dsp:txXfrm>
        <a:off x="176066" y="176066"/>
        <a:ext cx="3254603" cy="3417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AE47-1024-44D7-8300-160B452052D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9D5A-17CF-47C2-A0C6-6AB4E6DE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718C-4C3C-478A-B906-80FBB16865B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1C55-72D9-44F9-84F3-DFF7E004DA2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0638-E4EE-494D-B0FC-87951BD86FF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BA35-8054-4027-9D97-E80CB4C9027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3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3230-6820-4D46-B7A7-328804CC3CA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FD6-80EA-42BF-9A62-3E25AD3C276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A965-4262-4477-8817-F8364248580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2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46F-CB07-46D2-8140-F96772EF81D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9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BEE8-ED7E-44F5-9B15-B37215FC726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97C1-D883-438C-9E69-316048C09D2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F290-902C-497F-8682-72B9A290704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3538-E27E-43CD-97DE-524AFDD252D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E694-D948-4306-9979-C4708CAE644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7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846F-78DA-407C-9AFC-50CF6D4FC73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F51D-A475-438F-937A-B2DBC958863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00F-BDE4-4E91-92B8-63A8769C43A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3956-599E-48BA-BA73-FF94043EE5A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9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93A-7E21-49A5-87F5-235488B3BA7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A5FCDD-75C0-461C-A6D0-74BE0B6CFD8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BFE3-8CBC-811F-4760-7AA1BE7C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Consensus Control of Lipschitz Nonlinear Multi-Agent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DD88A-C41E-48FB-8B0C-FA4E950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50218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E57B-CBE6-31B1-1F6E-5E428C8D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037"/>
            <a:ext cx="10018713" cy="175259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two step algorithm to determine consensus protocol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D38-945D-C8F9-6648-4B542578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B59B2-D589-4A37-F63E-88402E6AC586}"/>
              </a:ext>
            </a:extLst>
          </p:cNvPr>
          <p:cNvSpPr txBox="1"/>
          <p:nvPr/>
        </p:nvSpPr>
        <p:spPr>
          <a:xfrm>
            <a:off x="1484310" y="2228671"/>
            <a:ext cx="10018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1. Assume that graph G is connected. If the condition in Theorem 4 is satisfied, the consensus protocol (3) can be constructed for network (4) to achieve global consensus, as follows: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ACA83-7DD2-9226-698D-67463316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99" y="3869035"/>
            <a:ext cx="7872333" cy="17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756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37C-E37E-DFB9-CF05-56572E8E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3818-4F58-4066-855B-363D33E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A029-CBC2-CBB7-1D74-2EAC81FC2072}"/>
              </a:ext>
            </a:extLst>
          </p:cNvPr>
          <p:cNvSpPr txBox="1"/>
          <p:nvPr/>
        </p:nvSpPr>
        <p:spPr>
          <a:xfrm>
            <a:off x="1484311" y="1537593"/>
            <a:ext cx="10018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 Consider a network of 6 single-link manipulators with revolute joints actuated by a DC motor. The dynamics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manipulator is described by (1), with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BD533-ADDB-5E5E-E46D-4D379D9A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81" y="3017294"/>
            <a:ext cx="7095370" cy="185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87152-7E55-B223-274F-87BA7EA932C3}"/>
                  </a:ext>
                </a:extLst>
              </p:cNvPr>
              <p:cNvSpPr txBox="1"/>
              <p:nvPr/>
            </p:nvSpPr>
            <p:spPr>
              <a:xfrm>
                <a:off x="1484310" y="5155208"/>
                <a:ext cx="10018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satisfies (2) with a Lipschitz constant γ = 0.333.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87152-7E55-B223-274F-87BA7EA9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0" y="5155208"/>
                <a:ext cx="10018712" cy="461665"/>
              </a:xfrm>
              <a:prstGeom prst="rect">
                <a:avLst/>
              </a:prstGeom>
              <a:blipFill>
                <a:blip r:embed="rId3"/>
                <a:stretch>
                  <a:fillRect l="-9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3407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5C1-CB7B-28E1-6A14-F888C684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776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24B0C-269C-9DB0-FB7F-EA1DA320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A963A-CD63-CF72-8B2C-C35C345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16" y="1054269"/>
            <a:ext cx="5131048" cy="3848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8D29C-68D1-749A-E356-3916C3B60B94}"/>
              </a:ext>
            </a:extLst>
          </p:cNvPr>
          <p:cNvSpPr txBox="1"/>
          <p:nvPr/>
        </p:nvSpPr>
        <p:spPr>
          <a:xfrm>
            <a:off x="3733462" y="4902555"/>
            <a:ext cx="552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unbounded global consensus region.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5E2DB-FF15-D29E-87ED-461F9B6FCE2E}"/>
              </a:ext>
            </a:extLst>
          </p:cNvPr>
          <p:cNvSpPr txBox="1"/>
          <p:nvPr/>
        </p:nvSpPr>
        <p:spPr>
          <a:xfrm>
            <a:off x="2527462" y="5471845"/>
            <a:ext cx="7932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consensus region S can be obtained as S = [8.2, </a:t>
            </a:r>
            <a:r>
              <a:rPr lang="en-US" sz="2400" dirty="0"/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468317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7098F33-8D78-4D9D-F65D-D041A96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E755-0061-FB81-F7F5-EF6F4C1A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E1488-9653-B63B-14B9-3D2D64B927CC}"/>
              </a:ext>
            </a:extLst>
          </p:cNvPr>
          <p:cNvSpPr txBox="1"/>
          <p:nvPr/>
        </p:nvSpPr>
        <p:spPr>
          <a:xfrm>
            <a:off x="1484310" y="1286430"/>
            <a:ext cx="1001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LMI (13) using the LMI toolbox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a feasible 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FDBF8-D27B-9D4E-F45D-1D7D8C60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26" y="1964623"/>
            <a:ext cx="6978480" cy="2447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7514-4068-4354-362C-247C870417C4}"/>
              </a:ext>
            </a:extLst>
          </p:cNvPr>
          <p:cNvSpPr txBox="1"/>
          <p:nvPr/>
        </p:nvSpPr>
        <p:spPr>
          <a:xfrm>
            <a:off x="1484310" y="4624136"/>
            <a:ext cx="1001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by Algorithm 1, the feedback gain matrix of (3) is chosen 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298C6-2B31-2B37-2F0F-FBF068D4DCE6}"/>
              </a:ext>
            </a:extLst>
          </p:cNvPr>
          <p:cNvSpPr txBox="1"/>
          <p:nvPr/>
        </p:nvSpPr>
        <p:spPr>
          <a:xfrm>
            <a:off x="1484310" y="5142443"/>
            <a:ext cx="8498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[ −4.7240  −0.4870  2.8369  −6.6788]</a:t>
            </a:r>
          </a:p>
        </p:txBody>
      </p:sp>
    </p:spTree>
    <p:extLst>
      <p:ext uri="{BB962C8B-B14F-4D97-AF65-F5344CB8AC3E}">
        <p14:creationId xmlns:p14="http://schemas.microsoft.com/office/powerpoint/2010/main" val="40215633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C9D-029D-FEEA-12C4-BFC242CB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35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A1EA6-B016-126B-B670-2D5C7502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12E7-3F78-7B0D-69C2-DCA9A118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375" y="1407086"/>
            <a:ext cx="3243670" cy="273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E58B79-7E98-C363-1FAD-C18F1D389727}"/>
              </a:ext>
            </a:extLst>
          </p:cNvPr>
          <p:cNvSpPr txBox="1"/>
          <p:nvPr/>
        </p:nvSpPr>
        <p:spPr>
          <a:xfrm rot="10800000" flipV="1">
            <a:off x="4876375" y="4138864"/>
            <a:ext cx="324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topology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DA04E-B522-267F-C8C1-73099E129C64}"/>
              </a:ext>
            </a:extLst>
          </p:cNvPr>
          <p:cNvSpPr txBox="1"/>
          <p:nvPr/>
        </p:nvSpPr>
        <p:spPr>
          <a:xfrm>
            <a:off x="1484308" y="4846751"/>
            <a:ext cx="10018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graph in Fig. 3, protocol (3) with K chosen here solves the global consensus problem, if the coupling strength c ≥ 3.9397.</a:t>
            </a:r>
          </a:p>
        </p:txBody>
      </p:sp>
    </p:spTree>
    <p:extLst>
      <p:ext uri="{BB962C8B-B14F-4D97-AF65-F5344CB8AC3E}">
        <p14:creationId xmlns:p14="http://schemas.microsoft.com/office/powerpoint/2010/main" val="403207513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9C3-8CAA-5ED3-8B91-9A52A5B8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0E833-8FE1-03FD-67D5-EB99A94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B5470-DEF3-63A4-D05B-CA557BE3D77F}"/>
              </a:ext>
            </a:extLst>
          </p:cNvPr>
          <p:cNvSpPr txBox="1"/>
          <p:nvPr/>
        </p:nvSpPr>
        <p:spPr>
          <a:xfrm>
            <a:off x="1484310" y="1356972"/>
            <a:ext cx="10018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trajectories of the 6 manipulators under protocol (3) with K given as above and c = 10 are depicted in Fig. 4,5 from which one can see that the global consensus is indeed achieved.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ED3E2-E2AE-4347-4C24-33D70E7D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57" y="2557299"/>
            <a:ext cx="4071271" cy="3053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92BBE-3388-A871-AA79-FE69079D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75" y="2557299"/>
            <a:ext cx="4071271" cy="3053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9FBBC-E317-716C-3716-6CC504390191}"/>
              </a:ext>
            </a:extLst>
          </p:cNvPr>
          <p:cNvSpPr txBox="1"/>
          <p:nvPr/>
        </p:nvSpPr>
        <p:spPr>
          <a:xfrm>
            <a:off x="2088457" y="5684568"/>
            <a:ext cx="87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 manipulators First and Second states reach global consensus.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2861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9C3-8CAA-5ED3-8B91-9A52A5B8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0E833-8FE1-03FD-67D5-EB99A94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9FBBC-E317-716C-3716-6CC504390191}"/>
              </a:ext>
            </a:extLst>
          </p:cNvPr>
          <p:cNvSpPr txBox="1"/>
          <p:nvPr/>
        </p:nvSpPr>
        <p:spPr>
          <a:xfrm>
            <a:off x="1925688" y="4900864"/>
            <a:ext cx="87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 manipulators Third and Fourth states reach global consensus.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D8E30-EADF-DFD2-AA2D-D784050E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522558"/>
            <a:ext cx="4504408" cy="3378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7B0A7-00AC-9DB4-5943-F8798DC3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6" y="1522558"/>
            <a:ext cx="4504408" cy="33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008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651E-0851-DB02-47D8-D92BE55A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07671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EE29-073C-697C-368E-62B198F7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445584"/>
            <a:ext cx="10018713" cy="156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Zhongkui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Xiangdong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Global consensus control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lipschitz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nonlinear multi-agent systems. IFAC Proceedings Volumes, 44(1):10056–10061, 2011.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A9CA-2418-88FA-0FF3-A21392F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5606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90514-35CE-EB4D-21DF-462B54FC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22B2B-2D71-CEAA-ED4B-F3584E2A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060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50550-B89B-D28F-94AA-DC2677B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5" y="5389200"/>
            <a:ext cx="10018709" cy="146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Alaei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Amirkabir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Technology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Atrianfar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2023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B2752-2B48-F890-7A0F-813E29BA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83" y="111967"/>
            <a:ext cx="2130373" cy="218698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9F60A0-E411-3B05-9214-278248B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102543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5637758-337E-924B-B726-CCD0D9C93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131665"/>
              </p:ext>
            </p:extLst>
          </p:nvPr>
        </p:nvGraphicFramePr>
        <p:xfrm>
          <a:off x="1484313" y="1399698"/>
          <a:ext cx="10018710" cy="376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071F9-6531-DA8A-B180-0FBF60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5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882F-C3A2-57A4-F9A9-888B113C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0085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4C88-F8F4-EBED-5ACC-E0392C4C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1355E-988F-5A1E-17AC-067424A9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18" y="1666443"/>
            <a:ext cx="7559695" cy="472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22B69-4A11-47AF-3203-A7B24BA8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12" y="2483661"/>
            <a:ext cx="6999306" cy="47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3D2CB-D0F1-1617-3969-9A23A74E9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313" y="3300878"/>
            <a:ext cx="5602704" cy="961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5DFE4-A1D5-963C-17FD-9357F478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880" y="4606964"/>
            <a:ext cx="7524633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0450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19B7-1E9F-AB10-7F0F-7F7283FB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4" y="327682"/>
            <a:ext cx="10018709" cy="1468800"/>
          </a:xfrm>
        </p:spPr>
        <p:txBody>
          <a:bodyPr/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 for the global consensus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6871-4B8F-8840-C409-A32BA6DE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50B7C-07EA-51C9-7E7C-10389BC6BD5F}"/>
              </a:ext>
            </a:extLst>
          </p:cNvPr>
          <p:cNvSpPr txBox="1"/>
          <p:nvPr/>
        </p:nvSpPr>
        <p:spPr>
          <a:xfrm>
            <a:off x="2654199" y="2124164"/>
            <a:ext cx="8069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 Assume that graph G is connected. Then, the N agents in (1) can reach global consensus under protocol (3), if there exist a matrix P &gt; 0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3D110-6B74-44FB-78F1-AB610D9C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96" y="3652175"/>
            <a:ext cx="7483783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6916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46233-9380-F02D-6D8C-B9C0657C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9312"/>
            <a:ext cx="10018713" cy="175259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consensus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BFEB-145A-77CF-0802-9D31AC8D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7D51D-65B3-A0E1-04F5-70431FA732AD}"/>
              </a:ext>
            </a:extLst>
          </p:cNvPr>
          <p:cNvSpPr txBox="1"/>
          <p:nvPr/>
        </p:nvSpPr>
        <p:spPr>
          <a:xfrm>
            <a:off x="2143907" y="1735699"/>
            <a:ext cx="8807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1. The region S of the parameter σ ∈ R+, such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any of the following two statements holds: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B2523-83F6-12A9-44BE-E83ECE29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00" y="3180355"/>
            <a:ext cx="8422761" cy="21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091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7D8DC-81F5-5B90-C452-CAA3F19A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9421"/>
            <a:ext cx="10018713" cy="879661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consensus region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AE5C4-B947-EB1A-6F27-45357BB8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F381-9338-6150-08D8-FB563EE471C3}"/>
              </a:ext>
            </a:extLst>
          </p:cNvPr>
          <p:cNvSpPr txBox="1"/>
          <p:nvPr/>
        </p:nvSpPr>
        <p:spPr>
          <a:xfrm>
            <a:off x="1484310" y="1879735"/>
            <a:ext cx="101943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 The agent dynamics and the consensus protocol are given by (1) and (3), respectively, with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3A756-8072-BA3A-748D-1DADB65E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53" y="3238986"/>
            <a:ext cx="8354256" cy="954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7EDB9-F0FF-DE32-1E02-0B76085A6143}"/>
                  </a:ext>
                </a:extLst>
              </p:cNvPr>
              <p:cNvSpPr txBox="1"/>
              <p:nvPr/>
            </p:nvSpPr>
            <p:spPr>
              <a:xfrm>
                <a:off x="1484310" y="4598238"/>
                <a:ext cx="10194342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Lipschitz constant γ in (2)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7EDB9-F0FF-DE32-1E02-0B76085A6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0" y="4598238"/>
                <a:ext cx="10194342" cy="700705"/>
              </a:xfrm>
              <a:prstGeom prst="rect">
                <a:avLst/>
              </a:prstGeom>
              <a:blipFill>
                <a:blip r:embed="rId3"/>
                <a:stretch>
                  <a:fillRect l="-1195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3712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B0E0-39AF-3E5A-2DCC-51263666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23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consensus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BD7-6702-E3D0-345E-60D46CE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7D3-0EAD-EF51-FBE6-EEC0F9A2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91" y="1157062"/>
            <a:ext cx="4937545" cy="3703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9FE871-A036-CA2E-D695-B186F5FFCB2D}"/>
              </a:ext>
            </a:extLst>
          </p:cNvPr>
          <p:cNvSpPr txBox="1"/>
          <p:nvPr/>
        </p:nvSpPr>
        <p:spPr>
          <a:xfrm>
            <a:off x="4024890" y="4860221"/>
            <a:ext cx="493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bounded global consensus region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ADD33-AA54-DAFA-2E57-9E31D701AF3B}"/>
              </a:ext>
            </a:extLst>
          </p:cNvPr>
          <p:cNvSpPr txBox="1"/>
          <p:nvPr/>
        </p:nvSpPr>
        <p:spPr>
          <a:xfrm>
            <a:off x="2017498" y="5405466"/>
            <a:ext cx="8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consensus region S can be obtained as S = (0.3885, 1.4961).</a:t>
            </a:r>
          </a:p>
        </p:txBody>
      </p:sp>
    </p:spTree>
    <p:extLst>
      <p:ext uri="{BB962C8B-B14F-4D97-AF65-F5344CB8AC3E}">
        <p14:creationId xmlns:p14="http://schemas.microsoft.com/office/powerpoint/2010/main" val="38325137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6912-230A-CF0B-F784-35107034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84406"/>
            <a:ext cx="10018713" cy="175259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and sufficient condition for unbounded global consensus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D2948-B944-E8CD-DC3B-F63B410C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43AF9-2897-99F4-FFE0-73579802E026}"/>
              </a:ext>
            </a:extLst>
          </p:cNvPr>
          <p:cNvSpPr txBox="1"/>
          <p:nvPr/>
        </p:nvSpPr>
        <p:spPr>
          <a:xfrm>
            <a:off x="1484310" y="2551793"/>
            <a:ext cx="10018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 There exists a consensus protocol (3) yielding an unbounded global consensus region for network (4), if and only if there exist a matrix P &gt; 0 and a scalar τ &gt; 0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34CF8-8A46-6A59-B208-28ED0D1F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0" y="4166910"/>
            <a:ext cx="7554151" cy="9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383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689</TotalTime>
  <Words>602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Times New Roman</vt:lpstr>
      <vt:lpstr>Parallax</vt:lpstr>
      <vt:lpstr>Global Consensus Control of Lipschitz Nonlinear Multi-Agent Systems</vt:lpstr>
      <vt:lpstr>Presented by  Ali Alaei Amirkabir University of Technology   Dr. Atrianfar  Winter 2023 </vt:lpstr>
      <vt:lpstr>PowerPoint Presentation</vt:lpstr>
      <vt:lpstr>Problem statement</vt:lpstr>
      <vt:lpstr>Sufficient condition for the global consensus</vt:lpstr>
      <vt:lpstr>Global consensus region</vt:lpstr>
      <vt:lpstr>Global consensus region</vt:lpstr>
      <vt:lpstr>Global consensus region</vt:lpstr>
      <vt:lpstr>Necessary and sufficient condition for unbounded global consensus region</vt:lpstr>
      <vt:lpstr>Introducing two step algorithm to determine consensus protocol</vt:lpstr>
      <vt:lpstr>Numerical example</vt:lpstr>
      <vt:lpstr>Numerical example</vt:lpstr>
      <vt:lpstr>Numerical example</vt:lpstr>
      <vt:lpstr>Numerical example</vt:lpstr>
      <vt:lpstr>Numerical example</vt:lpstr>
      <vt:lpstr>Numerical example</vt:lpstr>
      <vt:lpstr>Reference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mobile robot with transformable wheels</dc:title>
  <dc:creator>Ali Amid</dc:creator>
  <cp:lastModifiedBy>Ali Amid</cp:lastModifiedBy>
  <cp:revision>8</cp:revision>
  <dcterms:created xsi:type="dcterms:W3CDTF">2022-05-13T15:31:09Z</dcterms:created>
  <dcterms:modified xsi:type="dcterms:W3CDTF">2023-02-22T21:01:09Z</dcterms:modified>
</cp:coreProperties>
</file>