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7"/>
  </p:notesMasterIdLst>
  <p:handoutMasterIdLst>
    <p:handoutMasterId r:id="rId28"/>
  </p:handoutMasterIdLst>
  <p:sldIdLst>
    <p:sldId id="256" r:id="rId5"/>
    <p:sldId id="309" r:id="rId6"/>
    <p:sldId id="308" r:id="rId7"/>
    <p:sldId id="274" r:id="rId8"/>
    <p:sldId id="300" r:id="rId9"/>
    <p:sldId id="310" r:id="rId10"/>
    <p:sldId id="299" r:id="rId11"/>
    <p:sldId id="278" r:id="rId12"/>
    <p:sldId id="301" r:id="rId13"/>
    <p:sldId id="282" r:id="rId14"/>
    <p:sldId id="283" r:id="rId15"/>
    <p:sldId id="287" r:id="rId16"/>
    <p:sldId id="288" r:id="rId17"/>
    <p:sldId id="314" r:id="rId18"/>
    <p:sldId id="311" r:id="rId19"/>
    <p:sldId id="312" r:id="rId20"/>
    <p:sldId id="289" r:id="rId21"/>
    <p:sldId id="291" r:id="rId22"/>
    <p:sldId id="313" r:id="rId23"/>
    <p:sldId id="303" r:id="rId24"/>
    <p:sldId id="294" r:id="rId25"/>
    <p:sldId id="298" r:id="rId26"/>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3" pos="383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EBE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4" autoAdjust="0"/>
    <p:restoredTop sz="94492" autoAdjust="0"/>
  </p:normalViewPr>
  <p:slideViewPr>
    <p:cSldViewPr>
      <p:cViewPr varScale="1">
        <p:scale>
          <a:sx n="78" d="100"/>
          <a:sy n="78" d="100"/>
        </p:scale>
        <p:origin x="1056" y="294"/>
      </p:cViewPr>
      <p:guideLst>
        <p:guide orient="horz" pos="2160"/>
        <p:guide pos="3839"/>
      </p:guideLst>
    </p:cSldViewPr>
  </p:slideViewPr>
  <p:notesTextViewPr>
    <p:cViewPr>
      <p:scale>
        <a:sx n="1" d="1"/>
        <a:sy n="1" d="1"/>
      </p:scale>
      <p:origin x="0" y="0"/>
    </p:cViewPr>
  </p:notesTextViewPr>
  <p:notesViewPr>
    <p:cSldViewPr showGuides="1">
      <p:cViewPr varScale="1">
        <p:scale>
          <a:sx n="63" d="100"/>
          <a:sy n="63" d="100"/>
        </p:scale>
        <p:origin x="1986"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05E03B7-B591-4A2A-B695-014C5A39F13E}" type="datetimeFigureOut">
              <a:rPr lang="en-US"/>
              <a:t>9/1/2025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E322BB-75AD-4A1E-9661-2724167329F0}" type="slidenum">
              <a:rPr/>
              <a:t>‹#›</a:t>
            </a:fld>
            <a:endParaRPr/>
          </a:p>
        </p:txBody>
      </p:sp>
    </p:spTree>
    <p:extLst>
      <p:ext uri="{BB962C8B-B14F-4D97-AF65-F5344CB8AC3E}">
        <p14:creationId xmlns:p14="http://schemas.microsoft.com/office/powerpoint/2010/main" val="25127057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7DFBD7B-E4FB-4AA8-9540-FD148073ACB3}" type="datetimeFigureOut">
              <a:rPr lang="en-US"/>
              <a:t>9/1/2025</a:t>
            </a:fld>
            <a:endParaRP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45B7DE-1198-4F2F-B574-CA8CAE341642}" type="slidenum">
              <a:rPr/>
              <a:t>‹#›</a:t>
            </a:fld>
            <a:endParaRPr/>
          </a:p>
        </p:txBody>
      </p:sp>
    </p:spTree>
    <p:extLst>
      <p:ext uri="{BB962C8B-B14F-4D97-AF65-F5344CB8AC3E}">
        <p14:creationId xmlns:p14="http://schemas.microsoft.com/office/powerpoint/2010/main" val="1882312455"/>
      </p:ext>
    </p:extLst>
  </p:cSld>
  <p:clrMap bg1="lt1" tx1="dk1" bg2="lt2" tx2="dk2" accent1="accent1" accent2="accent2" accent3="accent3" accent4="accent4" accent5="accent5" accent6="accent6" hlink="hlink" folHlink="folHlink"/>
  <p:notesStyle>
    <a:lvl1pPr marL="0" algn="l" defTabSz="1218987" rtl="0" eaLnBrk="1" latinLnBrk="0" hangingPunct="1">
      <a:defRPr sz="1600" kern="1200">
        <a:solidFill>
          <a:schemeClr val="tx1"/>
        </a:solidFill>
        <a:latin typeface="+mn-lt"/>
        <a:ea typeface="+mn-ea"/>
        <a:cs typeface="+mn-cs"/>
      </a:defRPr>
    </a:lvl1pPr>
    <a:lvl2pPr marL="609493" algn="l" defTabSz="1218987" rtl="0" eaLnBrk="1" latinLnBrk="0" hangingPunct="1">
      <a:defRPr sz="1600" kern="1200">
        <a:solidFill>
          <a:schemeClr val="tx1"/>
        </a:solidFill>
        <a:latin typeface="+mn-lt"/>
        <a:ea typeface="+mn-ea"/>
        <a:cs typeface="+mn-cs"/>
      </a:defRPr>
    </a:lvl2pPr>
    <a:lvl3pPr marL="1218987" algn="l" defTabSz="1218987" rtl="0" eaLnBrk="1" latinLnBrk="0" hangingPunct="1">
      <a:defRPr sz="1600" kern="1200">
        <a:solidFill>
          <a:schemeClr val="tx1"/>
        </a:solidFill>
        <a:latin typeface="+mn-lt"/>
        <a:ea typeface="+mn-ea"/>
        <a:cs typeface="+mn-cs"/>
      </a:defRPr>
    </a:lvl3pPr>
    <a:lvl4pPr marL="1828480" algn="l" defTabSz="1218987" rtl="0" eaLnBrk="1" latinLnBrk="0" hangingPunct="1">
      <a:defRPr sz="1600" kern="1200">
        <a:solidFill>
          <a:schemeClr val="tx1"/>
        </a:solidFill>
        <a:latin typeface="+mn-lt"/>
        <a:ea typeface="+mn-ea"/>
        <a:cs typeface="+mn-cs"/>
      </a:defRPr>
    </a:lvl4pPr>
    <a:lvl5pPr marL="2437973" algn="l" defTabSz="1218987" rtl="0" eaLnBrk="1" latinLnBrk="0" hangingPunct="1">
      <a:defRPr sz="1600" kern="1200">
        <a:solidFill>
          <a:schemeClr val="tx1"/>
        </a:solidFill>
        <a:latin typeface="+mn-lt"/>
        <a:ea typeface="+mn-ea"/>
        <a:cs typeface="+mn-cs"/>
      </a:defRPr>
    </a:lvl5pPr>
    <a:lvl6pPr marL="3047467" algn="l" defTabSz="1218987" rtl="0" eaLnBrk="1" latinLnBrk="0" hangingPunct="1">
      <a:defRPr sz="1600" kern="1200">
        <a:solidFill>
          <a:schemeClr val="tx1"/>
        </a:solidFill>
        <a:latin typeface="+mn-lt"/>
        <a:ea typeface="+mn-ea"/>
        <a:cs typeface="+mn-cs"/>
      </a:defRPr>
    </a:lvl6pPr>
    <a:lvl7pPr marL="3656960" algn="l" defTabSz="1218987" rtl="0" eaLnBrk="1" latinLnBrk="0" hangingPunct="1">
      <a:defRPr sz="1600" kern="1200">
        <a:solidFill>
          <a:schemeClr val="tx1"/>
        </a:solidFill>
        <a:latin typeface="+mn-lt"/>
        <a:ea typeface="+mn-ea"/>
        <a:cs typeface="+mn-cs"/>
      </a:defRPr>
    </a:lvl7pPr>
    <a:lvl8pPr marL="4266453" algn="l" defTabSz="1218987" rtl="0" eaLnBrk="1" latinLnBrk="0" hangingPunct="1">
      <a:defRPr sz="1600" kern="1200">
        <a:solidFill>
          <a:schemeClr val="tx1"/>
        </a:solidFill>
        <a:latin typeface="+mn-lt"/>
        <a:ea typeface="+mn-ea"/>
        <a:cs typeface="+mn-cs"/>
      </a:defRPr>
    </a:lvl8pPr>
    <a:lvl9pPr marL="4875947" algn="l" defTabSz="1218987"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grpSp>
        <p:nvGrpSpPr>
          <p:cNvPr id="7" name="squares"/>
          <p:cNvGrpSpPr/>
          <p:nvPr/>
        </p:nvGrpSpPr>
        <p:grpSpPr>
          <a:xfrm>
            <a:off x="0" y="1135743"/>
            <a:ext cx="1622332" cy="799981"/>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1828324" y="362396"/>
            <a:ext cx="9141619" cy="1676400"/>
          </a:xfrm>
        </p:spPr>
        <p:txBody>
          <a:bodyPr>
            <a:noAutofit/>
          </a:bodyPr>
          <a:lstStyle>
            <a:lvl1pPr>
              <a:lnSpc>
                <a:spcPct val="80000"/>
              </a:lnSpc>
              <a:defRPr sz="6000"/>
            </a:lvl1pPr>
          </a:lstStyle>
          <a:p>
            <a:r>
              <a:rPr lang="en-GB"/>
              <a:t>Click to edit Master title style</a:t>
            </a:r>
            <a:endParaRPr/>
          </a:p>
        </p:txBody>
      </p:sp>
      <p:sp>
        <p:nvSpPr>
          <p:cNvPr id="3" name="Subtitle 2"/>
          <p:cNvSpPr>
            <a:spLocks noGrp="1"/>
          </p:cNvSpPr>
          <p:nvPr>
            <p:ph type="subTitle" idx="1"/>
          </p:nvPr>
        </p:nvSpPr>
        <p:spPr>
          <a:xfrm>
            <a:off x="1828324" y="2089595"/>
            <a:ext cx="9141619" cy="886344"/>
          </a:xfrm>
        </p:spPr>
        <p:txBody>
          <a:bodyPr>
            <a:normAutofit/>
          </a:bodyPr>
          <a:lstStyle>
            <a:lvl1pPr marL="0" indent="0" algn="l">
              <a:buNone/>
              <a:defRPr sz="2800">
                <a:solidFill>
                  <a:schemeClr val="accent1">
                    <a:lumMod val="75000"/>
                  </a:schemeClr>
                </a:solidFill>
              </a:defRPr>
            </a:lvl1pPr>
            <a:lvl2pPr marL="609493" indent="0" algn="ctr">
              <a:buNone/>
              <a:defRPr>
                <a:solidFill>
                  <a:schemeClr val="tx1">
                    <a:tint val="75000"/>
                  </a:schemeClr>
                </a:solidFill>
              </a:defRPr>
            </a:lvl2pPr>
            <a:lvl3pPr marL="1218987" indent="0" algn="ctr">
              <a:buNone/>
              <a:defRPr>
                <a:solidFill>
                  <a:schemeClr val="tx1">
                    <a:tint val="75000"/>
                  </a:schemeClr>
                </a:solidFill>
              </a:defRPr>
            </a:lvl3pPr>
            <a:lvl4pPr marL="1828480" indent="0" algn="ctr">
              <a:buNone/>
              <a:defRPr>
                <a:solidFill>
                  <a:schemeClr val="tx1">
                    <a:tint val="75000"/>
                  </a:schemeClr>
                </a:solidFill>
              </a:defRPr>
            </a:lvl4pPr>
            <a:lvl5pPr marL="2437973" indent="0" algn="ctr">
              <a:buNone/>
              <a:defRPr>
                <a:solidFill>
                  <a:schemeClr val="tx1">
                    <a:tint val="75000"/>
                  </a:schemeClr>
                </a:solidFill>
              </a:defRPr>
            </a:lvl5pPr>
            <a:lvl6pPr marL="3047467" indent="0" algn="ctr">
              <a:buNone/>
              <a:defRPr>
                <a:solidFill>
                  <a:schemeClr val="tx1">
                    <a:tint val="75000"/>
                  </a:schemeClr>
                </a:solidFill>
              </a:defRPr>
            </a:lvl6pPr>
            <a:lvl7pPr marL="3656960" indent="0" algn="ctr">
              <a:buNone/>
              <a:defRPr>
                <a:solidFill>
                  <a:schemeClr val="tx1">
                    <a:tint val="75000"/>
                  </a:schemeClr>
                </a:solidFill>
              </a:defRPr>
            </a:lvl7pPr>
            <a:lvl8pPr marL="4266453" indent="0" algn="ctr">
              <a:buNone/>
              <a:defRPr>
                <a:solidFill>
                  <a:schemeClr val="tx1">
                    <a:tint val="75000"/>
                  </a:schemeClr>
                </a:solidFill>
              </a:defRPr>
            </a:lvl8pPr>
            <a:lvl9pPr marL="4875947" indent="0" algn="ctr">
              <a:buNone/>
              <a:defRPr>
                <a:solidFill>
                  <a:schemeClr val="tx1">
                    <a:tint val="75000"/>
                  </a:schemeClr>
                </a:solidFill>
              </a:defRPr>
            </a:lvl9pPr>
          </a:lstStyle>
          <a:p>
            <a:r>
              <a:rPr lang="en-GB"/>
              <a:t>Click to edit Master subtitle style</a:t>
            </a:r>
            <a:endParaRPr dirty="0"/>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0A76FA80-4490-4777-8802-E77EC8C6E2B5}" type="datetime1">
              <a:rPr lang="en-US" smtClean="0"/>
              <a:t>9/1/2025</a:t>
            </a:fld>
            <a:endParaRPr/>
          </a:p>
        </p:txBody>
      </p:sp>
      <p:sp>
        <p:nvSpPr>
          <p:cNvPr id="6" name="Slide Number Placeholder 5"/>
          <p:cNvSpPr>
            <a:spLocks noGrp="1"/>
          </p:cNvSpPr>
          <p:nvPr>
            <p:ph type="sldNum" sz="quarter" idx="12"/>
          </p:nvPr>
        </p:nvSpPr>
        <p:spPr>
          <a:xfrm>
            <a:off x="11276012" y="6613278"/>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3887510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a:lvl7pPr>
            <a:lvl8pPr>
              <a:defRPr baseline="0"/>
            </a:lvl8pPr>
            <a:lvl9pPr>
              <a:defRPr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7F58DD1D-EF12-4870-A0D6-E66B6EBBFA1D}" type="datetime1">
              <a:rPr lang="en-US" smtClean="0"/>
              <a:t>9/1/2025</a:t>
            </a:fld>
            <a:endParaRPr/>
          </a:p>
        </p:txBody>
      </p:sp>
      <p:sp>
        <p:nvSpPr>
          <p:cNvPr id="6" name="Slide Number Placeholder 5"/>
          <p:cNvSpPr>
            <a:spLocks noGrp="1"/>
          </p:cNvSpPr>
          <p:nvPr>
            <p:ph type="sldNum" sz="quarter" idx="12"/>
          </p:nvPr>
        </p:nvSpPr>
        <p:spPr>
          <a:xfrm>
            <a:off x="11342516" y="6629401"/>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2640825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7" name="squares"/>
          <p:cNvGrpSpPr/>
          <p:nvPr/>
        </p:nvGrpSpPr>
        <p:grpSpPr>
          <a:xfrm rot="5400000">
            <a:off x="9583007" y="233864"/>
            <a:ext cx="1063300" cy="524046"/>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5" name="bottom graphic"/>
          <p:cNvGrpSpPr/>
          <p:nvPr/>
        </p:nvGrpSpPr>
        <p:grpSpPr>
          <a:xfrm>
            <a:off x="0" y="5395517"/>
            <a:ext cx="12188825" cy="1462483"/>
            <a:chOff x="0" y="4046638"/>
            <a:chExt cx="9144000" cy="1096862"/>
          </a:xfrm>
        </p:grpSpPr>
        <p:sp>
          <p:nvSpPr>
            <p:cNvPr id="16" name="Freeform 15"/>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72"/>
            <p:cNvSpPr/>
            <p:nvPr/>
          </p:nvSpPr>
          <p:spPr bwMode="ltGray">
            <a:xfrm rot="5400000">
              <a:off x="4023569" y="23069"/>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Vertical Title 1"/>
          <p:cNvSpPr>
            <a:spLocks noGrp="1"/>
          </p:cNvSpPr>
          <p:nvPr>
            <p:ph type="title" orient="vert"/>
          </p:nvPr>
        </p:nvSpPr>
        <p:spPr>
          <a:xfrm>
            <a:off x="9751060" y="1150514"/>
            <a:ext cx="1828324" cy="5021685"/>
          </a:xfrm>
        </p:spPr>
        <p:txBody>
          <a:bodyPr vert="eaVert"/>
          <a:lstStyle/>
          <a:p>
            <a:r>
              <a:rPr lang="en-GB"/>
              <a:t>Click to edit Master title style</a:t>
            </a:r>
            <a:endParaRPr/>
          </a:p>
        </p:txBody>
      </p:sp>
      <p:sp>
        <p:nvSpPr>
          <p:cNvPr id="3" name="Vertical Text Placeholder 2"/>
          <p:cNvSpPr>
            <a:spLocks noGrp="1"/>
          </p:cNvSpPr>
          <p:nvPr>
            <p:ph type="body" orient="vert" idx="1"/>
          </p:nvPr>
        </p:nvSpPr>
        <p:spPr>
          <a:xfrm>
            <a:off x="1218882" y="1150514"/>
            <a:ext cx="8227457" cy="5021685"/>
          </a:xfrm>
        </p:spPr>
        <p:txBody>
          <a:bodyPr vert="eaVert"/>
          <a:lstStyle>
            <a:lvl5pPr>
              <a:defRPr/>
            </a:lvl5pPr>
            <a:lvl6pPr>
              <a:defRPr/>
            </a:lvl6pPr>
            <a:lvl7pPr>
              <a:defRPr/>
            </a:lvl7pPr>
            <a:lvl8pPr>
              <a:defRPr baseline="0"/>
            </a:lvl8pPr>
            <a:lvl9pPr>
              <a:defRPr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7F09B01-61FC-4204-8210-B421F2A6EFE3}" type="datetime1">
              <a:rPr lang="en-US" smtClean="0"/>
              <a:t>9/1/2025</a:t>
            </a:fld>
            <a:endParaRPr/>
          </a:p>
        </p:txBody>
      </p:sp>
      <p:sp>
        <p:nvSpPr>
          <p:cNvPr id="6" name="Slide Number Placeholder 5"/>
          <p:cNvSpPr>
            <a:spLocks noGrp="1"/>
          </p:cNvSpPr>
          <p:nvPr>
            <p:ph type="sldNum" sz="quarter" idx="12"/>
          </p:nvPr>
        </p:nvSpPr>
        <p:spPr>
          <a:xfrm>
            <a:off x="11376237" y="6642517"/>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816448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a:lvl7pPr>
            <a:lvl8pPr>
              <a:defRPr/>
            </a:lvl8pPr>
            <a:lvl9pPr>
              <a:defRPr/>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58692891-6F6E-4F62-AD74-88772E204901}" type="datetime1">
              <a:rPr lang="en-US" smtClean="0"/>
              <a:t>9/1/2025</a:t>
            </a:fld>
            <a:endParaRPr/>
          </a:p>
        </p:txBody>
      </p:sp>
      <p:sp>
        <p:nvSpPr>
          <p:cNvPr id="6" name="Slide Number Placeholder 5"/>
          <p:cNvSpPr>
            <a:spLocks noGrp="1"/>
          </p:cNvSpPr>
          <p:nvPr>
            <p:ph type="sldNum" sz="quarter" idx="12"/>
          </p:nvPr>
        </p:nvSpPr>
        <p:spPr>
          <a:xfrm>
            <a:off x="11376237" y="6626648"/>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34351507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7" name="squares"/>
          <p:cNvGrpSpPr/>
          <p:nvPr/>
        </p:nvGrpSpPr>
        <p:grpSpPr>
          <a:xfrm>
            <a:off x="0" y="3124415"/>
            <a:ext cx="1622332" cy="805061"/>
            <a:chOff x="0" y="2343311"/>
            <a:chExt cx="1217066" cy="603796"/>
          </a:xfrm>
        </p:grpSpPr>
        <p:sp>
          <p:nvSpPr>
            <p:cNvPr id="8" name="Rounded Rectangle 7"/>
            <p:cNvSpPr/>
            <p:nvPr/>
          </p:nvSpPr>
          <p:spPr>
            <a:xfrm>
              <a:off x="787514" y="2347123"/>
              <a:ext cx="429552" cy="599984"/>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86370" y="2347123"/>
              <a:ext cx="429552" cy="599984"/>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92604" y="2535915"/>
              <a:ext cx="599986" cy="214778"/>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grpSp>
        <p:nvGrpSpPr>
          <p:cNvPr id="19" name="bottom graphic"/>
          <p:cNvGrpSpPr/>
          <p:nvPr/>
        </p:nvGrpSpPr>
        <p:grpSpPr>
          <a:xfrm>
            <a:off x="0" y="5409216"/>
            <a:ext cx="12188825" cy="1462483"/>
            <a:chOff x="0" y="4056912"/>
            <a:chExt cx="9144000" cy="1096862"/>
          </a:xfrm>
        </p:grpSpPr>
        <p:sp>
          <p:nvSpPr>
            <p:cNvPr id="20" name="Freeform 19"/>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1"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2" name="Title 1"/>
          <p:cNvSpPr>
            <a:spLocks noGrp="1"/>
          </p:cNvSpPr>
          <p:nvPr>
            <p:ph type="title"/>
          </p:nvPr>
        </p:nvSpPr>
        <p:spPr>
          <a:xfrm>
            <a:off x="1828324" y="1932518"/>
            <a:ext cx="9141619" cy="2105367"/>
          </a:xfrm>
        </p:spPr>
        <p:txBody>
          <a:bodyPr anchor="b">
            <a:normAutofit/>
          </a:bodyPr>
          <a:lstStyle>
            <a:lvl1pPr algn="l">
              <a:defRPr sz="6000" b="0" cap="none" baseline="0"/>
            </a:lvl1pPr>
          </a:lstStyle>
          <a:p>
            <a:r>
              <a:rPr lang="en-GB"/>
              <a:t>Click to edit Master title style</a:t>
            </a:r>
            <a:endParaRPr/>
          </a:p>
        </p:txBody>
      </p:sp>
      <p:sp>
        <p:nvSpPr>
          <p:cNvPr id="3" name="Text Placeholder 2"/>
          <p:cNvSpPr>
            <a:spLocks noGrp="1"/>
          </p:cNvSpPr>
          <p:nvPr>
            <p:ph type="body" idx="1"/>
          </p:nvPr>
        </p:nvSpPr>
        <p:spPr>
          <a:xfrm>
            <a:off x="1828324" y="4084264"/>
            <a:ext cx="9141619" cy="933297"/>
          </a:xfrm>
        </p:spPr>
        <p:txBody>
          <a:bodyPr anchor="t">
            <a:normAutofit/>
          </a:bodyPr>
          <a:lstStyle>
            <a:lvl1pPr marL="0" indent="0">
              <a:buNone/>
              <a:defRPr sz="2800">
                <a:solidFill>
                  <a:schemeClr val="accent1">
                    <a:lumMod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GB"/>
              <a:t>Click to edit Master text styles</a:t>
            </a:r>
          </a:p>
        </p:txBody>
      </p:sp>
      <p:sp>
        <p:nvSpPr>
          <p:cNvPr id="5" name="Footer Placeholder 4"/>
          <p:cNvSpPr>
            <a:spLocks noGrp="1"/>
          </p:cNvSpPr>
          <p:nvPr>
            <p:ph type="ftr" sz="quarter" idx="11"/>
          </p:nvPr>
        </p:nvSpPr>
        <p:spPr/>
        <p:txBody>
          <a:bodyPr/>
          <a:lstStyle/>
          <a:p>
            <a:r>
              <a:rPr lang="en-US" dirty="0"/>
              <a:t>Add a footer</a:t>
            </a:r>
          </a:p>
        </p:txBody>
      </p:sp>
      <p:sp>
        <p:nvSpPr>
          <p:cNvPr id="4" name="Date Placeholder 3"/>
          <p:cNvSpPr>
            <a:spLocks noGrp="1"/>
          </p:cNvSpPr>
          <p:nvPr>
            <p:ph type="dt" sz="half" idx="10"/>
          </p:nvPr>
        </p:nvSpPr>
        <p:spPr/>
        <p:txBody>
          <a:bodyPr/>
          <a:lstStyle/>
          <a:p>
            <a:fld id="{34886518-2F8A-4ADE-A953-0E9CE19EB61A}" type="datetime1">
              <a:rPr lang="en-US" smtClean="0"/>
              <a:t>9/1/2025</a:t>
            </a:fld>
            <a:endParaRPr/>
          </a:p>
        </p:txBody>
      </p:sp>
      <p:sp>
        <p:nvSpPr>
          <p:cNvPr id="6" name="Slide Number Placeholder 5"/>
          <p:cNvSpPr>
            <a:spLocks noGrp="1"/>
          </p:cNvSpPr>
          <p:nvPr>
            <p:ph type="sldNum" sz="quarter" idx="12"/>
          </p:nvPr>
        </p:nvSpPr>
        <p:spPr/>
        <p:txBody>
          <a:bodyPr/>
          <a:lstStyle/>
          <a:p>
            <a:fld id="{34C99D79-8A4B-4031-B1E0-AF26F8EDF2BC}" type="slidenum">
              <a:rPr/>
              <a:t>‹#›</a:t>
            </a:fld>
            <a:endParaRPr/>
          </a:p>
        </p:txBody>
      </p:sp>
    </p:spTree>
    <p:extLst>
      <p:ext uri="{BB962C8B-B14F-4D97-AF65-F5344CB8AC3E}">
        <p14:creationId xmlns:p14="http://schemas.microsoft.com/office/powerpoint/2010/main" val="14356934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p>
            <a:r>
              <a:rPr lang="en-GB"/>
              <a:t>Click to edit Master title style</a:t>
            </a:r>
            <a:endParaRPr/>
          </a:p>
        </p:txBody>
      </p:sp>
      <p:sp>
        <p:nvSpPr>
          <p:cNvPr id="3" name="Content Placeholder 2"/>
          <p:cNvSpPr>
            <a:spLocks noGrp="1"/>
          </p:cNvSpPr>
          <p:nvPr>
            <p:ph sz="half" idx="1"/>
          </p:nvPr>
        </p:nvSpPr>
        <p:spPr>
          <a:xfrm>
            <a:off x="1141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Content Placeholder 3"/>
          <p:cNvSpPr>
            <a:spLocks noGrp="1"/>
          </p:cNvSpPr>
          <p:nvPr>
            <p:ph sz="half" idx="2"/>
          </p:nvPr>
        </p:nvSpPr>
        <p:spPr>
          <a:xfrm>
            <a:off x="6094412" y="1600200"/>
            <a:ext cx="4875530"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BF2538D9-9A28-48C3-AC0D-E12E7CB653B9}" type="datetime1">
              <a:rPr lang="en-US" smtClean="0"/>
              <a:t>9/1/2025</a:t>
            </a:fld>
            <a:endParaRPr/>
          </a:p>
        </p:txBody>
      </p:sp>
      <p:sp>
        <p:nvSpPr>
          <p:cNvPr id="7" name="Slide Number Placeholder 6"/>
          <p:cNvSpPr>
            <a:spLocks noGrp="1"/>
          </p:cNvSpPr>
          <p:nvPr>
            <p:ph type="sldNum" sz="quarter" idx="12"/>
          </p:nvPr>
        </p:nvSpPr>
        <p:spPr>
          <a:xfrm>
            <a:off x="11358124" y="6626648"/>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12977962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2" y="152400"/>
            <a:ext cx="9751060" cy="1295400"/>
          </a:xfrm>
        </p:spPr>
        <p:txBody>
          <a:bodyPr/>
          <a:lstStyle>
            <a:lvl1pPr>
              <a:defRPr/>
            </a:lvl1pPr>
          </a:lstStyle>
          <a:p>
            <a:r>
              <a:rPr lang="en-GB"/>
              <a:t>Click to edit Master title style</a:t>
            </a:r>
            <a:endParaRPr/>
          </a:p>
        </p:txBody>
      </p:sp>
      <p:sp>
        <p:nvSpPr>
          <p:cNvPr id="3" name="Text Placeholder 2"/>
          <p:cNvSpPr>
            <a:spLocks noGrp="1"/>
          </p:cNvSpPr>
          <p:nvPr>
            <p:ph type="body" idx="1"/>
          </p:nvPr>
        </p:nvSpPr>
        <p:spPr>
          <a:xfrm>
            <a:off x="1141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4" name="Content Placeholder 3"/>
          <p:cNvSpPr>
            <a:spLocks noGrp="1"/>
          </p:cNvSpPr>
          <p:nvPr>
            <p:ph sz="half" idx="2"/>
          </p:nvPr>
        </p:nvSpPr>
        <p:spPr>
          <a:xfrm>
            <a:off x="1141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5" name="Text Placeholder 4"/>
          <p:cNvSpPr>
            <a:spLocks noGrp="1"/>
          </p:cNvSpPr>
          <p:nvPr>
            <p:ph type="body" sz="quarter" idx="3"/>
          </p:nvPr>
        </p:nvSpPr>
        <p:spPr>
          <a:xfrm>
            <a:off x="6094412" y="1524000"/>
            <a:ext cx="4875530" cy="816429"/>
          </a:xfrm>
        </p:spPr>
        <p:txBody>
          <a:bodyPr anchor="ctr">
            <a:normAutofit/>
          </a:bodyPr>
          <a:lstStyle>
            <a:lvl1pPr marL="0" indent="0">
              <a:buNone/>
              <a:defRPr sz="2800" b="0">
                <a:solidFill>
                  <a:schemeClr val="accent1">
                    <a:lumMod val="75000"/>
                  </a:schemeClr>
                </a:solidFill>
              </a:defRPr>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094412" y="2413000"/>
            <a:ext cx="4875530" cy="3759199"/>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baseline="0"/>
            </a:lvl8pPr>
            <a:lvl9pPr>
              <a:defRPr sz="2000" baseline="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8" name="Footer Placeholder 7"/>
          <p:cNvSpPr>
            <a:spLocks noGrp="1"/>
          </p:cNvSpPr>
          <p:nvPr>
            <p:ph type="ftr" sz="quarter" idx="11"/>
          </p:nvPr>
        </p:nvSpPr>
        <p:spPr/>
        <p:txBody>
          <a:bodyPr/>
          <a:lstStyle/>
          <a:p>
            <a:r>
              <a:rPr lang="en-US" dirty="0"/>
              <a:t>Add a footer</a:t>
            </a:r>
          </a:p>
        </p:txBody>
      </p:sp>
      <p:sp>
        <p:nvSpPr>
          <p:cNvPr id="7" name="Date Placeholder 6"/>
          <p:cNvSpPr>
            <a:spLocks noGrp="1"/>
          </p:cNvSpPr>
          <p:nvPr>
            <p:ph type="dt" sz="half" idx="10"/>
          </p:nvPr>
        </p:nvSpPr>
        <p:spPr/>
        <p:txBody>
          <a:bodyPr/>
          <a:lstStyle/>
          <a:p>
            <a:fld id="{B768ADC4-9B4B-4364-9C6B-55096B4AA372}" type="datetime1">
              <a:rPr lang="en-US" smtClean="0"/>
              <a:t>9/1/2025</a:t>
            </a:fld>
            <a:endParaRPr/>
          </a:p>
        </p:txBody>
      </p:sp>
      <p:sp>
        <p:nvSpPr>
          <p:cNvPr id="9" name="Slide Number Placeholder 8"/>
          <p:cNvSpPr>
            <a:spLocks noGrp="1"/>
          </p:cNvSpPr>
          <p:nvPr>
            <p:ph type="sldNum" sz="quarter" idx="12"/>
          </p:nvPr>
        </p:nvSpPr>
        <p:spPr>
          <a:xfrm>
            <a:off x="11348025" y="6629401"/>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487039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a:p>
        </p:txBody>
      </p:sp>
      <p:sp>
        <p:nvSpPr>
          <p:cNvPr id="4" name="Footer Placeholder 3"/>
          <p:cNvSpPr>
            <a:spLocks noGrp="1"/>
          </p:cNvSpPr>
          <p:nvPr>
            <p:ph type="ftr" sz="quarter" idx="11"/>
          </p:nvPr>
        </p:nvSpPr>
        <p:spPr/>
        <p:txBody>
          <a:bodyPr/>
          <a:lstStyle/>
          <a:p>
            <a:r>
              <a:rPr lang="en-US" dirty="0"/>
              <a:t>Add a footer</a:t>
            </a:r>
          </a:p>
        </p:txBody>
      </p:sp>
      <p:sp>
        <p:nvSpPr>
          <p:cNvPr id="3" name="Date Placeholder 2"/>
          <p:cNvSpPr>
            <a:spLocks noGrp="1"/>
          </p:cNvSpPr>
          <p:nvPr>
            <p:ph type="dt" sz="half" idx="10"/>
          </p:nvPr>
        </p:nvSpPr>
        <p:spPr/>
        <p:txBody>
          <a:bodyPr/>
          <a:lstStyle/>
          <a:p>
            <a:fld id="{BBEE4D5B-D4E9-4F10-9BA6-876E9B88736B}" type="datetime1">
              <a:rPr lang="en-US" smtClean="0"/>
              <a:t>9/1/2025</a:t>
            </a:fld>
            <a:endParaRPr/>
          </a:p>
        </p:txBody>
      </p:sp>
      <p:sp>
        <p:nvSpPr>
          <p:cNvPr id="5" name="Slide Number Placeholder 4"/>
          <p:cNvSpPr>
            <a:spLocks noGrp="1"/>
          </p:cNvSpPr>
          <p:nvPr>
            <p:ph type="sldNum" sz="quarter" idx="12"/>
          </p:nvPr>
        </p:nvSpPr>
        <p:spPr>
          <a:xfrm>
            <a:off x="11348025" y="6629401"/>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969031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grpSp>
        <p:nvGrpSpPr>
          <p:cNvPr id="8" name="bottom graphic"/>
          <p:cNvGrpSpPr/>
          <p:nvPr/>
        </p:nvGrpSpPr>
        <p:grpSpPr>
          <a:xfrm>
            <a:off x="0" y="5409216"/>
            <a:ext cx="12188825" cy="1462483"/>
            <a:chOff x="0" y="4056912"/>
            <a:chExt cx="9144000" cy="1096862"/>
          </a:xfrm>
        </p:grpSpPr>
        <p:sp>
          <p:nvSpPr>
            <p:cNvPr id="9" name="Freeform 8"/>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sp>
        <p:nvSpPr>
          <p:cNvPr id="3" name="Footer Placeholder 2"/>
          <p:cNvSpPr>
            <a:spLocks noGrp="1"/>
          </p:cNvSpPr>
          <p:nvPr>
            <p:ph type="ftr" sz="quarter" idx="11"/>
          </p:nvPr>
        </p:nvSpPr>
        <p:spPr/>
        <p:txBody>
          <a:bodyPr/>
          <a:lstStyle/>
          <a:p>
            <a:r>
              <a:rPr lang="en-US" dirty="0"/>
              <a:t>Add a footer</a:t>
            </a:r>
          </a:p>
        </p:txBody>
      </p:sp>
      <p:sp>
        <p:nvSpPr>
          <p:cNvPr id="2" name="Date Placeholder 1"/>
          <p:cNvSpPr>
            <a:spLocks noGrp="1"/>
          </p:cNvSpPr>
          <p:nvPr>
            <p:ph type="dt" sz="half" idx="10"/>
          </p:nvPr>
        </p:nvSpPr>
        <p:spPr/>
        <p:txBody>
          <a:bodyPr/>
          <a:lstStyle/>
          <a:p>
            <a:fld id="{75A55380-ABCE-472A-9270-7BF3A19E2CB6}" type="datetime1">
              <a:rPr lang="en-US" smtClean="0"/>
              <a:t>9/1/2025</a:t>
            </a:fld>
            <a:endParaRPr/>
          </a:p>
        </p:txBody>
      </p:sp>
      <p:sp>
        <p:nvSpPr>
          <p:cNvPr id="4" name="Slide Number Placeholder 3"/>
          <p:cNvSpPr>
            <a:spLocks noGrp="1"/>
          </p:cNvSpPr>
          <p:nvPr>
            <p:ph type="sldNum" sz="quarter" idx="12"/>
          </p:nvPr>
        </p:nvSpPr>
        <p:spPr>
          <a:xfrm>
            <a:off x="11359042" y="6615631"/>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2225395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GB"/>
              <a:t>Click to edit Master title style</a:t>
            </a:r>
            <a:endParaRPr/>
          </a:p>
        </p:txBody>
      </p:sp>
      <p:sp>
        <p:nvSpPr>
          <p:cNvPr id="3" name="Content Placeholder 2"/>
          <p:cNvSpPr>
            <a:spLocks noGrp="1"/>
          </p:cNvSpPr>
          <p:nvPr>
            <p:ph idx="1"/>
          </p:nvPr>
        </p:nvSpPr>
        <p:spPr>
          <a:xfrm>
            <a:off x="4875530" y="1600200"/>
            <a:ext cx="6094413" cy="4572000"/>
          </a:xfrm>
        </p:spPr>
        <p:txBody>
          <a:bodyPr>
            <a:normAutofit/>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a:p>
        </p:txBody>
      </p:sp>
      <p:sp>
        <p:nvSpPr>
          <p:cNvPr id="4" name="Text Placeholder 3"/>
          <p:cNvSpPr>
            <a:spLocks noGrp="1"/>
          </p:cNvSpPr>
          <p:nvPr>
            <p:ph type="body" sz="half" idx="2"/>
          </p:nvPr>
        </p:nvSpPr>
        <p:spPr>
          <a:xfrm>
            <a:off x="1218883" y="1600202"/>
            <a:ext cx="3453500" cy="4571999"/>
          </a:xfrm>
        </p:spPr>
        <p:txBody>
          <a:bodyPr>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2617EB1F-E992-40BA-A666-BF69872B72BC}" type="datetime1">
              <a:rPr lang="en-US" smtClean="0"/>
              <a:t>9/1/2025</a:t>
            </a:fld>
            <a:endParaRPr/>
          </a:p>
        </p:txBody>
      </p:sp>
      <p:sp>
        <p:nvSpPr>
          <p:cNvPr id="7" name="Slide Number Placeholder 6"/>
          <p:cNvSpPr>
            <a:spLocks noGrp="1"/>
          </p:cNvSpPr>
          <p:nvPr>
            <p:ph type="sldNum" sz="quarter" idx="12"/>
          </p:nvPr>
        </p:nvSpPr>
        <p:spPr>
          <a:xfrm>
            <a:off x="11376237" y="6629401"/>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34839606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lvl1pPr algn="l">
              <a:defRPr sz="3600" b="0"/>
            </a:lvl1pPr>
          </a:lstStyle>
          <a:p>
            <a:r>
              <a:rPr lang="en-GB"/>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218887" y="1600200"/>
            <a:ext cx="6703850" cy="3657600"/>
          </a:xfrm>
          <a:prstGeom prst="roundRect">
            <a:avLst>
              <a:gd name="adj" fmla="val 3098"/>
            </a:avLst>
          </a:prstGeom>
        </p:spPr>
        <p:txBody>
          <a:bodyPr>
            <a:normAutofit/>
          </a:bodyPr>
          <a:lstStyle>
            <a:lvl1pPr marL="0" indent="0">
              <a:buNone/>
              <a:defRPr sz="27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GB"/>
              <a:t>Click icon to add picture</a:t>
            </a:r>
            <a:endParaRPr/>
          </a:p>
        </p:txBody>
      </p:sp>
      <p:sp>
        <p:nvSpPr>
          <p:cNvPr id="4" name="Text Placeholder 3"/>
          <p:cNvSpPr>
            <a:spLocks noGrp="1"/>
          </p:cNvSpPr>
          <p:nvPr>
            <p:ph type="body" sz="half" idx="2"/>
          </p:nvPr>
        </p:nvSpPr>
        <p:spPr>
          <a:xfrm>
            <a:off x="8125883" y="1600200"/>
            <a:ext cx="2844059" cy="3759200"/>
          </a:xfrm>
        </p:spPr>
        <p:txBody>
          <a:bodyPr anchor="b">
            <a:normAutofit/>
          </a:bodyPr>
          <a:lstStyle>
            <a:lvl1pPr marL="0" indent="0">
              <a:buNone/>
              <a:defRPr sz="2800">
                <a:solidFill>
                  <a:schemeClr val="accent1">
                    <a:lumMod val="75000"/>
                  </a:schemeClr>
                </a:solidFill>
              </a:defRPr>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6" name="Footer Placeholder 5"/>
          <p:cNvSpPr>
            <a:spLocks noGrp="1"/>
          </p:cNvSpPr>
          <p:nvPr>
            <p:ph type="ftr" sz="quarter" idx="11"/>
          </p:nvPr>
        </p:nvSpPr>
        <p:spPr/>
        <p:txBody>
          <a:bodyPr/>
          <a:lstStyle/>
          <a:p>
            <a:r>
              <a:rPr lang="en-US" dirty="0"/>
              <a:t>Add a footer</a:t>
            </a:r>
          </a:p>
        </p:txBody>
      </p:sp>
      <p:sp>
        <p:nvSpPr>
          <p:cNvPr id="5" name="Date Placeholder 4"/>
          <p:cNvSpPr>
            <a:spLocks noGrp="1"/>
          </p:cNvSpPr>
          <p:nvPr>
            <p:ph type="dt" sz="half" idx="10"/>
          </p:nvPr>
        </p:nvSpPr>
        <p:spPr/>
        <p:txBody>
          <a:bodyPr/>
          <a:lstStyle/>
          <a:p>
            <a:fld id="{12ED9AB1-C45A-47CE-AFF9-59CBCE8B44D9}" type="datetime1">
              <a:rPr lang="en-US" smtClean="0"/>
              <a:t>9/1/2025</a:t>
            </a:fld>
            <a:endParaRPr/>
          </a:p>
        </p:txBody>
      </p:sp>
      <p:sp>
        <p:nvSpPr>
          <p:cNvPr id="7" name="Slide Number Placeholder 6"/>
          <p:cNvSpPr>
            <a:spLocks noGrp="1"/>
          </p:cNvSpPr>
          <p:nvPr>
            <p:ph type="sldNum" sz="quarter" idx="12"/>
          </p:nvPr>
        </p:nvSpPr>
        <p:spPr>
          <a:xfrm>
            <a:off x="11348025" y="6629401"/>
            <a:ext cx="812588" cy="180976"/>
          </a:xfrm>
        </p:spPr>
        <p:txBody>
          <a:bodyPr/>
          <a:lstStyle/>
          <a:p>
            <a:fld id="{34C99D79-8A4B-4031-B1E0-AF26F8EDF2BC}" type="slidenum">
              <a:rPr/>
              <a:t>‹#›</a:t>
            </a:fld>
            <a:endParaRPr/>
          </a:p>
        </p:txBody>
      </p:sp>
    </p:spTree>
    <p:extLst>
      <p:ext uri="{BB962C8B-B14F-4D97-AF65-F5344CB8AC3E}">
        <p14:creationId xmlns:p14="http://schemas.microsoft.com/office/powerpoint/2010/main" val="14429850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1" name="bottom graphic"/>
          <p:cNvGrpSpPr/>
          <p:nvPr/>
        </p:nvGrpSpPr>
        <p:grpSpPr>
          <a:xfrm>
            <a:off x="0" y="5409216"/>
            <a:ext cx="12188825" cy="1462483"/>
            <a:chOff x="0" y="4056912"/>
            <a:chExt cx="9144000" cy="1096862"/>
          </a:xfrm>
        </p:grpSpPr>
        <p:sp>
          <p:nvSpPr>
            <p:cNvPr id="21" name="Freeform 20"/>
            <p:cNvSpPr/>
            <p:nvPr/>
          </p:nvSpPr>
          <p:spPr bwMode="ltGray">
            <a:xfrm rot="5400000">
              <a:off x="4119794" y="119293"/>
              <a:ext cx="904412" cy="9144000"/>
            </a:xfrm>
            <a:custGeom>
              <a:avLst/>
              <a:gdLst/>
              <a:ahLst/>
              <a:cxnLst/>
              <a:rect l="l" t="t" r="r" b="b"/>
              <a:pathLst>
                <a:path w="904412" h="9144000">
                  <a:moveTo>
                    <a:pt x="0" y="0"/>
                  </a:moveTo>
                  <a:lnTo>
                    <a:pt x="904412" y="0"/>
                  </a:lnTo>
                  <a:lnTo>
                    <a:pt x="904412" y="9144000"/>
                  </a:lnTo>
                  <a:lnTo>
                    <a:pt x="391235" y="9144000"/>
                  </a:lnTo>
                  <a:cubicBezTo>
                    <a:pt x="445385" y="6730684"/>
                    <a:pt x="250230" y="1995757"/>
                    <a:pt x="0" y="0"/>
                  </a:cubicBezTo>
                  <a:close/>
                </a:path>
              </a:pathLst>
            </a:custGeom>
            <a:solidFill>
              <a:schemeClr val="tx1">
                <a:alpha val="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72"/>
            <p:cNvSpPr/>
            <p:nvPr/>
          </p:nvSpPr>
          <p:spPr bwMode="ltGray">
            <a:xfrm rot="5400000">
              <a:off x="4023569" y="33343"/>
              <a:ext cx="1096862" cy="9144000"/>
            </a:xfrm>
            <a:custGeom>
              <a:avLst/>
              <a:gdLst/>
              <a:ahLst/>
              <a:cxnLst/>
              <a:rect l="l" t="t" r="r" b="b"/>
              <a:pathLst>
                <a:path w="1096862" h="9144000">
                  <a:moveTo>
                    <a:pt x="1096861" y="9136375"/>
                  </a:moveTo>
                  <a:lnTo>
                    <a:pt x="1096861" y="0"/>
                  </a:lnTo>
                  <a:lnTo>
                    <a:pt x="1096862" y="0"/>
                  </a:lnTo>
                  <a:lnTo>
                    <a:pt x="1096862" y="9136375"/>
                  </a:lnTo>
                  <a:close/>
                  <a:moveTo>
                    <a:pt x="0" y="0"/>
                  </a:moveTo>
                  <a:lnTo>
                    <a:pt x="142171" y="0"/>
                  </a:lnTo>
                  <a:cubicBezTo>
                    <a:pt x="214017" y="532804"/>
                    <a:pt x="281641" y="1260834"/>
                    <a:pt x="340913" y="2087809"/>
                  </a:cubicBezTo>
                  <a:cubicBezTo>
                    <a:pt x="492781" y="4358443"/>
                    <a:pt x="587048" y="7374964"/>
                    <a:pt x="547354" y="9144000"/>
                  </a:cubicBezTo>
                  <a:lnTo>
                    <a:pt x="452132" y="9144000"/>
                  </a:lnTo>
                  <a:cubicBezTo>
                    <a:pt x="484963" y="4670358"/>
                    <a:pt x="240277" y="2482661"/>
                    <a:pt x="0" y="0"/>
                  </a:cubicBezTo>
                  <a:close/>
                </a:path>
              </a:pathLst>
            </a:custGeom>
            <a:solidFill>
              <a:schemeClr val="tx1">
                <a:alpha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grpSp>
      <p:grpSp>
        <p:nvGrpSpPr>
          <p:cNvPr id="7" name="squares"/>
          <p:cNvGrpSpPr/>
          <p:nvPr/>
        </p:nvGrpSpPr>
        <p:grpSpPr>
          <a:xfrm>
            <a:off x="1" y="800551"/>
            <a:ext cx="1063023" cy="524183"/>
            <a:chOff x="0" y="452558"/>
            <a:chExt cx="914400" cy="524182"/>
          </a:xfrm>
        </p:grpSpPr>
        <p:sp>
          <p:nvSpPr>
            <p:cNvPr id="8" name="Rounded Rectangle 7"/>
            <p:cNvSpPr/>
            <p:nvPr/>
          </p:nvSpPr>
          <p:spPr>
            <a:xfrm>
              <a:off x="591671" y="452558"/>
              <a:ext cx="322729" cy="524180"/>
            </a:xfrm>
            <a:prstGeom prst="round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ounded Rectangle 8"/>
            <p:cNvSpPr/>
            <p:nvPr/>
          </p:nvSpPr>
          <p:spPr>
            <a:xfrm>
              <a:off x="215154" y="452558"/>
              <a:ext cx="322729" cy="52418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ound Same Side Corner Rectangle 9"/>
            <p:cNvSpPr/>
            <p:nvPr/>
          </p:nvSpPr>
          <p:spPr>
            <a:xfrm rot="5400000">
              <a:off x="-181408" y="633966"/>
              <a:ext cx="524182" cy="161366"/>
            </a:xfrm>
            <a:prstGeom prst="round2SameRect">
              <a:avLst>
                <a:gd name="adj1" fmla="val 29167"/>
                <a:gd name="adj2"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Placeholder 1"/>
          <p:cNvSpPr>
            <a:spLocks noGrp="1"/>
          </p:cNvSpPr>
          <p:nvPr>
            <p:ph type="title"/>
          </p:nvPr>
        </p:nvSpPr>
        <p:spPr>
          <a:xfrm>
            <a:off x="1218883" y="152400"/>
            <a:ext cx="9751060" cy="1295400"/>
          </a:xfrm>
          <a:prstGeom prst="rect">
            <a:avLst/>
          </a:prstGeom>
        </p:spPr>
        <p:txBody>
          <a:bodyPr vert="horz" lIns="121899" tIns="60949" rIns="121899" bIns="60949" rtlCol="0" anchor="b">
            <a:normAutofit/>
          </a:bodyPr>
          <a:lstStyle/>
          <a:p>
            <a:r>
              <a:rPr lang="en-GB"/>
              <a:t>Click to edit Master title style</a:t>
            </a:r>
            <a:endParaRPr/>
          </a:p>
        </p:txBody>
      </p:sp>
      <p:sp>
        <p:nvSpPr>
          <p:cNvPr id="3" name="Text Placeholder 2"/>
          <p:cNvSpPr>
            <a:spLocks noGrp="1"/>
          </p:cNvSpPr>
          <p:nvPr>
            <p:ph type="body" idx="1"/>
          </p:nvPr>
        </p:nvSpPr>
        <p:spPr>
          <a:xfrm>
            <a:off x="1218883" y="1600200"/>
            <a:ext cx="9751060" cy="4572000"/>
          </a:xfrm>
          <a:prstGeom prst="rect">
            <a:avLst/>
          </a:prstGeom>
        </p:spPr>
        <p:txBody>
          <a:bodyPr vert="horz" lIns="121899" tIns="60949" rIns="121899" bIns="60949"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dirty="0"/>
          </a:p>
        </p:txBody>
      </p:sp>
      <p:sp>
        <p:nvSpPr>
          <p:cNvPr id="5" name="Footer Placeholder 4"/>
          <p:cNvSpPr>
            <a:spLocks noGrp="1"/>
          </p:cNvSpPr>
          <p:nvPr>
            <p:ph type="ftr" sz="quarter" idx="3"/>
          </p:nvPr>
        </p:nvSpPr>
        <p:spPr>
          <a:xfrm>
            <a:off x="1218883" y="6448425"/>
            <a:ext cx="8288401" cy="180976"/>
          </a:xfrm>
          <a:prstGeom prst="rect">
            <a:avLst/>
          </a:prstGeom>
        </p:spPr>
        <p:txBody>
          <a:bodyPr vert="horz" lIns="121899" tIns="60949" rIns="121899" bIns="60949" rtlCol="0" anchor="ctr"/>
          <a:lstStyle>
            <a:lvl1pPr algn="l">
              <a:defRPr sz="1200">
                <a:solidFill>
                  <a:schemeClr val="tx1"/>
                </a:solidFill>
              </a:defRPr>
            </a:lvl1pPr>
          </a:lstStyle>
          <a:p>
            <a:r>
              <a:rPr lang="en-US" dirty="0"/>
              <a:t>Add a footer</a:t>
            </a:r>
          </a:p>
        </p:txBody>
      </p:sp>
      <p:sp>
        <p:nvSpPr>
          <p:cNvPr id="4" name="Date Placeholder 3"/>
          <p:cNvSpPr>
            <a:spLocks noGrp="1"/>
          </p:cNvSpPr>
          <p:nvPr>
            <p:ph type="dt" sz="half" idx="2"/>
          </p:nvPr>
        </p:nvSpPr>
        <p:spPr>
          <a:xfrm>
            <a:off x="9547913" y="6448425"/>
            <a:ext cx="1422030" cy="180976"/>
          </a:xfrm>
          <a:prstGeom prst="rect">
            <a:avLst/>
          </a:prstGeom>
        </p:spPr>
        <p:txBody>
          <a:bodyPr vert="horz" lIns="121899" tIns="60949" rIns="121899" bIns="60949" rtlCol="0" anchor="ctr"/>
          <a:lstStyle>
            <a:lvl1pPr algn="r">
              <a:defRPr sz="1200">
                <a:solidFill>
                  <a:schemeClr val="tx1"/>
                </a:solidFill>
              </a:defRPr>
            </a:lvl1pPr>
          </a:lstStyle>
          <a:p>
            <a:fld id="{F220AE31-41A0-48C6-B347-A7E9E06DEB3E}" type="datetime1">
              <a:rPr lang="en-US" smtClean="0"/>
              <a:t>9/1/2025</a:t>
            </a:fld>
            <a:endParaRPr dirty="0"/>
          </a:p>
        </p:txBody>
      </p:sp>
      <p:sp>
        <p:nvSpPr>
          <p:cNvPr id="6" name="Slide Number Placeholder 5"/>
          <p:cNvSpPr>
            <a:spLocks noGrp="1"/>
          </p:cNvSpPr>
          <p:nvPr>
            <p:ph type="sldNum" sz="quarter" idx="4"/>
          </p:nvPr>
        </p:nvSpPr>
        <p:spPr>
          <a:xfrm>
            <a:off x="11071516" y="6448425"/>
            <a:ext cx="812588" cy="180976"/>
          </a:xfrm>
          <a:prstGeom prst="rect">
            <a:avLst/>
          </a:prstGeom>
        </p:spPr>
        <p:txBody>
          <a:bodyPr vert="horz" lIns="121899" tIns="60949" rIns="121899" bIns="60949" rtlCol="0" anchor="ctr"/>
          <a:lstStyle>
            <a:lvl1pPr algn="r">
              <a:defRPr sz="1200">
                <a:solidFill>
                  <a:schemeClr val="tx1"/>
                </a:solidFill>
              </a:defRPr>
            </a:lvl1pPr>
          </a:lstStyle>
          <a:p>
            <a:fld id="{34C99D79-8A4B-4031-B1E0-AF26F8EDF2BC}" type="slidenum">
              <a:rPr/>
              <a:pPr/>
              <a:t>‹#›</a:t>
            </a:fld>
            <a:endParaRPr/>
          </a:p>
        </p:txBody>
      </p:sp>
    </p:spTree>
    <p:extLst>
      <p:ext uri="{BB962C8B-B14F-4D97-AF65-F5344CB8AC3E}">
        <p14:creationId xmlns:p14="http://schemas.microsoft.com/office/powerpoint/2010/main" val="17826826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1218987" rtl="0" eaLnBrk="1" latinLnBrk="0" hangingPunct="1">
        <a:spcBef>
          <a:spcPct val="0"/>
        </a:spcBef>
        <a:buNone/>
        <a:defRPr sz="3600" kern="1200">
          <a:solidFill>
            <a:schemeClr val="tx1"/>
          </a:solidFill>
          <a:latin typeface="+mj-lt"/>
          <a:ea typeface="+mj-ea"/>
          <a:cs typeface="+mj-cs"/>
        </a:defRPr>
      </a:lvl1pPr>
    </p:titleStyle>
    <p:body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p:bodyStyle>
    <p:otherStyle>
      <a:defPPr>
        <a:defRPr/>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Food Safety in Chicago</a:t>
            </a:r>
          </a:p>
        </p:txBody>
      </p:sp>
      <p:sp>
        <p:nvSpPr>
          <p:cNvPr id="3" name="TextBox 2">
            <a:extLst>
              <a:ext uri="{FF2B5EF4-FFF2-40B4-BE49-F238E27FC236}">
                <a16:creationId xmlns:a16="http://schemas.microsoft.com/office/drawing/2014/main" id="{641801BD-4838-9C4B-8A05-D34E1B4F66E8}"/>
              </a:ext>
            </a:extLst>
          </p:cNvPr>
          <p:cNvSpPr txBox="1"/>
          <p:nvPr/>
        </p:nvSpPr>
        <p:spPr>
          <a:xfrm>
            <a:off x="4418012" y="2038727"/>
            <a:ext cx="3352800" cy="1015663"/>
          </a:xfrm>
          <a:prstGeom prst="rect">
            <a:avLst/>
          </a:prstGeom>
          <a:noFill/>
        </p:spPr>
        <p:txBody>
          <a:bodyPr wrap="square" rtlCol="0">
            <a:spAutoFit/>
          </a:bodyPr>
          <a:lstStyle/>
          <a:p>
            <a:pPr algn="ctr"/>
            <a:r>
              <a:rPr lang="en-US" b="1" dirty="0"/>
              <a:t>Ali Alhakam</a:t>
            </a:r>
          </a:p>
          <a:p>
            <a:pPr algn="ctr"/>
            <a:r>
              <a:rPr lang="en-US" b="1" dirty="0"/>
              <a:t>DAB-</a:t>
            </a:r>
            <a:r>
              <a:rPr lang="en-US" sz="3600" dirty="0"/>
              <a:t>11</a:t>
            </a:r>
            <a:endParaRPr lang="en-US" dirty="0"/>
          </a:p>
        </p:txBody>
      </p:sp>
    </p:spTree>
    <p:extLst>
      <p:ext uri="{BB962C8B-B14F-4D97-AF65-F5344CB8AC3E}">
        <p14:creationId xmlns:p14="http://schemas.microsoft.com/office/powerpoint/2010/main" val="2801835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2FB0A15E-331A-0E5E-07D2-9C8B4644EB10}"/>
              </a:ext>
            </a:extLst>
          </p:cNvPr>
          <p:cNvSpPr txBox="1">
            <a:spLocks/>
          </p:cNvSpPr>
          <p:nvPr/>
        </p:nvSpPr>
        <p:spPr>
          <a:xfrm>
            <a:off x="1141412" y="152400"/>
            <a:ext cx="9751060" cy="1295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b="0" kern="1200">
                <a:solidFill>
                  <a:schemeClr val="tx1"/>
                </a:solidFill>
                <a:latin typeface="+mj-lt"/>
                <a:ea typeface="+mj-ea"/>
                <a:cs typeface="+mj-cs"/>
              </a:defRPr>
            </a:lvl1pPr>
          </a:lstStyle>
          <a:p>
            <a:pPr algn="ctr"/>
            <a:r>
              <a:rPr lang="en-GB" dirty="0"/>
              <a:t>Failed Inspections Overtime by Risk</a:t>
            </a:r>
          </a:p>
        </p:txBody>
      </p:sp>
      <p:sp>
        <p:nvSpPr>
          <p:cNvPr id="2" name="Slide Number Placeholder 1">
            <a:extLst>
              <a:ext uri="{FF2B5EF4-FFF2-40B4-BE49-F238E27FC236}">
                <a16:creationId xmlns:a16="http://schemas.microsoft.com/office/drawing/2014/main" id="{E6602C32-E33F-1B01-A05A-1C55654DE295}"/>
              </a:ext>
            </a:extLst>
          </p:cNvPr>
          <p:cNvSpPr>
            <a:spLocks noGrp="1"/>
          </p:cNvSpPr>
          <p:nvPr>
            <p:ph type="sldNum" sz="quarter" idx="12"/>
          </p:nvPr>
        </p:nvSpPr>
        <p:spPr/>
        <p:txBody>
          <a:bodyPr/>
          <a:lstStyle/>
          <a:p>
            <a:fld id="{34C99D79-8A4B-4031-B1E0-AF26F8EDF2BC}" type="slidenum">
              <a:rPr lang="en-US" smtClean="0"/>
              <a:t>10</a:t>
            </a:fld>
            <a:endParaRPr lang="en-US"/>
          </a:p>
        </p:txBody>
      </p:sp>
      <p:pic>
        <p:nvPicPr>
          <p:cNvPr id="5" name="Picture 4">
            <a:extLst>
              <a:ext uri="{FF2B5EF4-FFF2-40B4-BE49-F238E27FC236}">
                <a16:creationId xmlns:a16="http://schemas.microsoft.com/office/drawing/2014/main" id="{D7879A78-C217-3FBC-68EB-50BBDE106DF7}"/>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47800"/>
            <a:ext cx="11809412" cy="5410200"/>
          </a:xfrm>
          <a:prstGeom prst="rect">
            <a:avLst/>
          </a:prstGeom>
        </p:spPr>
      </p:pic>
    </p:spTree>
    <p:extLst>
      <p:ext uri="{BB962C8B-B14F-4D97-AF65-F5344CB8AC3E}">
        <p14:creationId xmlns:p14="http://schemas.microsoft.com/office/powerpoint/2010/main" val="1734338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67551F4-9901-A94F-DB04-C4F98AA106F0}"/>
              </a:ext>
            </a:extLst>
          </p:cNvPr>
          <p:cNvSpPr txBox="1">
            <a:spLocks/>
          </p:cNvSpPr>
          <p:nvPr/>
        </p:nvSpPr>
        <p:spPr>
          <a:xfrm>
            <a:off x="1141412" y="152400"/>
            <a:ext cx="9751060" cy="1295400"/>
          </a:xfrm>
          <a:prstGeom prst="rect">
            <a:avLst/>
          </a:prstGeom>
        </p:spPr>
        <p:txBody>
          <a:bodyPr vert="horz" lIns="121899" tIns="60949" rIns="121899" bIns="60949" rtlCol="0" anchor="b">
            <a:normAutofit/>
          </a:bodyPr>
          <a:lstStyle>
            <a:lvl1pPr algn="l" defTabSz="1218987" rtl="0" eaLnBrk="1" latinLnBrk="0" hangingPunct="1">
              <a:spcBef>
                <a:spcPct val="0"/>
              </a:spcBef>
              <a:buNone/>
              <a:defRPr sz="3600" b="0" kern="1200">
                <a:solidFill>
                  <a:schemeClr val="tx1"/>
                </a:solidFill>
                <a:latin typeface="+mj-lt"/>
                <a:ea typeface="+mj-ea"/>
                <a:cs typeface="+mj-cs"/>
              </a:defRPr>
            </a:lvl1pPr>
          </a:lstStyle>
          <a:p>
            <a:r>
              <a:rPr lang="en-GB" sz="3400" dirty="0"/>
              <a:t>Seasonality Link: Hotter Quarters Higher Failures</a:t>
            </a:r>
          </a:p>
        </p:txBody>
      </p:sp>
      <p:pic>
        <p:nvPicPr>
          <p:cNvPr id="3" name="Picture 2">
            <a:extLst>
              <a:ext uri="{FF2B5EF4-FFF2-40B4-BE49-F238E27FC236}">
                <a16:creationId xmlns:a16="http://schemas.microsoft.com/office/drawing/2014/main" id="{EA2F671D-C551-B6BE-A23F-C02E1CEA9EAB}"/>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47800"/>
            <a:ext cx="12188825" cy="5411046"/>
          </a:xfrm>
          <a:prstGeom prst="rect">
            <a:avLst/>
          </a:prstGeom>
        </p:spPr>
      </p:pic>
      <p:sp>
        <p:nvSpPr>
          <p:cNvPr id="2" name="Slide Number Placeholder 1">
            <a:extLst>
              <a:ext uri="{FF2B5EF4-FFF2-40B4-BE49-F238E27FC236}">
                <a16:creationId xmlns:a16="http://schemas.microsoft.com/office/drawing/2014/main" id="{C98C909A-3C4D-7DFA-05B9-60276485C57B}"/>
              </a:ext>
            </a:extLst>
          </p:cNvPr>
          <p:cNvSpPr>
            <a:spLocks noGrp="1"/>
          </p:cNvSpPr>
          <p:nvPr>
            <p:ph type="sldNum" sz="quarter" idx="12"/>
          </p:nvPr>
        </p:nvSpPr>
        <p:spPr/>
        <p:txBody>
          <a:bodyPr/>
          <a:lstStyle/>
          <a:p>
            <a:fld id="{34C99D79-8A4B-4031-B1E0-AF26F8EDF2BC}" type="slidenum">
              <a:rPr lang="en-US" smtClean="0"/>
              <a:t>11</a:t>
            </a:fld>
            <a:endParaRPr lang="en-US"/>
          </a:p>
        </p:txBody>
      </p:sp>
    </p:spTree>
    <p:extLst>
      <p:ext uri="{BB962C8B-B14F-4D97-AF65-F5344CB8AC3E}">
        <p14:creationId xmlns:p14="http://schemas.microsoft.com/office/powerpoint/2010/main" val="3205662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B102C-D3A8-0D5D-1240-6B42317A8200}"/>
              </a:ext>
            </a:extLst>
          </p:cNvPr>
          <p:cNvSpPr>
            <a:spLocks noGrp="1"/>
          </p:cNvSpPr>
          <p:nvPr>
            <p:ph type="title"/>
          </p:nvPr>
        </p:nvSpPr>
        <p:spPr/>
        <p:txBody>
          <a:bodyPr>
            <a:normAutofit/>
          </a:bodyPr>
          <a:lstStyle/>
          <a:p>
            <a:pPr algn="ctr"/>
            <a:r>
              <a:rPr lang="en-GB" dirty="0"/>
              <a:t>Inspection Outcomes by Establishment</a:t>
            </a:r>
            <a:endParaRPr lang="en-US" dirty="0"/>
          </a:p>
        </p:txBody>
      </p:sp>
      <p:sp>
        <p:nvSpPr>
          <p:cNvPr id="12" name="Content Placeholder 3">
            <a:extLst>
              <a:ext uri="{FF2B5EF4-FFF2-40B4-BE49-F238E27FC236}">
                <a16:creationId xmlns:a16="http://schemas.microsoft.com/office/drawing/2014/main" id="{E10D15DC-1D3D-259A-9FA6-645A7FF6E3B3}"/>
              </a:ext>
            </a:extLst>
          </p:cNvPr>
          <p:cNvSpPr txBox="1">
            <a:spLocks/>
          </p:cNvSpPr>
          <p:nvPr/>
        </p:nvSpPr>
        <p:spPr>
          <a:xfrm>
            <a:off x="3198812" y="2590800"/>
            <a:ext cx="6094413" cy="457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GB" sz="1800" b="1" dirty="0"/>
              <a:t>Restaurants dominate: </a:t>
            </a:r>
            <a:r>
              <a:rPr lang="en-GB" sz="1800" dirty="0"/>
              <a:t>Over 170K inspections, totalling about 70% of inspections.</a:t>
            </a:r>
          </a:p>
          <a:p>
            <a:r>
              <a:rPr lang="en-GB" sz="1800" b="1" dirty="0"/>
              <a:t>Grocery stores &amp; schools: </a:t>
            </a:r>
            <a:r>
              <a:rPr lang="en-GB" sz="1800" dirty="0"/>
              <a:t>Grocery stores show a mix of outcomes, while schools mostly pass but failures remain concerning.</a:t>
            </a:r>
          </a:p>
          <a:p>
            <a:r>
              <a:rPr lang="en-GB" sz="1800" b="1" dirty="0"/>
              <a:t>Smaller facilities matter: </a:t>
            </a:r>
            <a:r>
              <a:rPr lang="en-GB" sz="1800" dirty="0"/>
              <a:t>Daycares and long-term care centres have fewer inspections, but failures pose high risk to vulnerable groups (children &amp; elderly).</a:t>
            </a:r>
            <a:endParaRPr lang="en-US" sz="1800" dirty="0"/>
          </a:p>
        </p:txBody>
      </p:sp>
      <p:pic>
        <p:nvPicPr>
          <p:cNvPr id="4" name="Picture 3">
            <a:extLst>
              <a:ext uri="{FF2B5EF4-FFF2-40B4-BE49-F238E27FC236}">
                <a16:creationId xmlns:a16="http://schemas.microsoft.com/office/drawing/2014/main" id="{14B6429C-483D-6A5B-EB90-53F5851A4EF4}"/>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47800"/>
            <a:ext cx="12188825" cy="5410200"/>
          </a:xfrm>
          <a:prstGeom prst="rect">
            <a:avLst/>
          </a:prstGeom>
        </p:spPr>
      </p:pic>
      <p:sp>
        <p:nvSpPr>
          <p:cNvPr id="3" name="Slide Number Placeholder 2">
            <a:extLst>
              <a:ext uri="{FF2B5EF4-FFF2-40B4-BE49-F238E27FC236}">
                <a16:creationId xmlns:a16="http://schemas.microsoft.com/office/drawing/2014/main" id="{F934F69C-5EF1-BCFE-B40A-4567838E525A}"/>
              </a:ext>
            </a:extLst>
          </p:cNvPr>
          <p:cNvSpPr>
            <a:spLocks noGrp="1"/>
          </p:cNvSpPr>
          <p:nvPr>
            <p:ph type="sldNum" sz="quarter" idx="12"/>
          </p:nvPr>
        </p:nvSpPr>
        <p:spPr/>
        <p:txBody>
          <a:bodyPr/>
          <a:lstStyle/>
          <a:p>
            <a:fld id="{34C99D79-8A4B-4031-B1E0-AF26F8EDF2BC}" type="slidenum">
              <a:rPr lang="en-US" smtClean="0"/>
              <a:t>12</a:t>
            </a:fld>
            <a:endParaRPr lang="en-US"/>
          </a:p>
        </p:txBody>
      </p:sp>
    </p:spTree>
    <p:extLst>
      <p:ext uri="{BB962C8B-B14F-4D97-AF65-F5344CB8AC3E}">
        <p14:creationId xmlns:p14="http://schemas.microsoft.com/office/powerpoint/2010/main" val="1943370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32215C4E-4BEB-AEC2-6970-E96A75999268}"/>
              </a:ext>
            </a:extLst>
          </p:cNvPr>
          <p:cNvSpPr>
            <a:spLocks noGrp="1"/>
          </p:cNvSpPr>
          <p:nvPr>
            <p:ph type="title"/>
          </p:nvPr>
        </p:nvSpPr>
        <p:spPr>
          <a:xfrm>
            <a:off x="1218883" y="152400"/>
            <a:ext cx="9751060" cy="1295400"/>
          </a:xfrm>
        </p:spPr>
        <p:txBody>
          <a:bodyPr>
            <a:normAutofit/>
          </a:bodyPr>
          <a:lstStyle/>
          <a:p>
            <a:pPr algn="ctr"/>
            <a:r>
              <a:rPr lang="en-GB" dirty="0"/>
              <a:t>Inspection Outcomes by Establishment</a:t>
            </a:r>
            <a:endParaRPr lang="en-US" dirty="0"/>
          </a:p>
        </p:txBody>
      </p:sp>
      <p:sp>
        <p:nvSpPr>
          <p:cNvPr id="9" name="Content Placeholder 3">
            <a:extLst>
              <a:ext uri="{FF2B5EF4-FFF2-40B4-BE49-F238E27FC236}">
                <a16:creationId xmlns:a16="http://schemas.microsoft.com/office/drawing/2014/main" id="{C772D949-0E7B-6DB3-127F-6EC74B3DD1DB}"/>
              </a:ext>
            </a:extLst>
          </p:cNvPr>
          <p:cNvSpPr txBox="1">
            <a:spLocks/>
          </p:cNvSpPr>
          <p:nvPr/>
        </p:nvSpPr>
        <p:spPr>
          <a:xfrm>
            <a:off x="3198812" y="2590800"/>
            <a:ext cx="6094413" cy="457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GB" sz="1800" b="1" dirty="0"/>
              <a:t>Restaurants dominate: </a:t>
            </a:r>
            <a:r>
              <a:rPr lang="en-GB" sz="1800" dirty="0"/>
              <a:t>Over 170K inspections, totalling about 70% of inspections.</a:t>
            </a:r>
          </a:p>
          <a:p>
            <a:r>
              <a:rPr lang="en-GB" sz="1800" b="1" dirty="0"/>
              <a:t>Grocery stores &amp; schools: </a:t>
            </a:r>
            <a:r>
              <a:rPr lang="en-GB" sz="1800" dirty="0"/>
              <a:t>Grocery stores show a mix of outcomes, while schools mostly pass but failures remain concerning.</a:t>
            </a:r>
          </a:p>
          <a:p>
            <a:r>
              <a:rPr lang="en-GB" sz="1800" b="1" dirty="0"/>
              <a:t>Smaller facilities matter: </a:t>
            </a:r>
            <a:r>
              <a:rPr lang="en-GB" sz="1800" dirty="0"/>
              <a:t>Daycares and long-term care centres have fewer inspections, but failures pose high risk to vulnerable groups (children &amp; elderly).</a:t>
            </a:r>
            <a:endParaRPr lang="en-US" sz="1800" dirty="0"/>
          </a:p>
        </p:txBody>
      </p:sp>
      <p:pic>
        <p:nvPicPr>
          <p:cNvPr id="3" name="Picture 2">
            <a:extLst>
              <a:ext uri="{FF2B5EF4-FFF2-40B4-BE49-F238E27FC236}">
                <a16:creationId xmlns:a16="http://schemas.microsoft.com/office/drawing/2014/main" id="{88346A1D-31E9-2D2D-0F40-6F3546058D18}"/>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47800"/>
            <a:ext cx="12188825" cy="5411046"/>
          </a:xfrm>
          <a:prstGeom prst="rect">
            <a:avLst/>
          </a:prstGeom>
        </p:spPr>
      </p:pic>
      <p:sp>
        <p:nvSpPr>
          <p:cNvPr id="2" name="Slide Number Placeholder 1">
            <a:extLst>
              <a:ext uri="{FF2B5EF4-FFF2-40B4-BE49-F238E27FC236}">
                <a16:creationId xmlns:a16="http://schemas.microsoft.com/office/drawing/2014/main" id="{E92AC925-AD0E-B8E1-0DF1-A344CA20CFF5}"/>
              </a:ext>
            </a:extLst>
          </p:cNvPr>
          <p:cNvSpPr>
            <a:spLocks noGrp="1"/>
          </p:cNvSpPr>
          <p:nvPr>
            <p:ph type="sldNum" sz="quarter" idx="12"/>
          </p:nvPr>
        </p:nvSpPr>
        <p:spPr/>
        <p:txBody>
          <a:bodyPr/>
          <a:lstStyle/>
          <a:p>
            <a:fld id="{34C99D79-8A4B-4031-B1E0-AF26F8EDF2BC}" type="slidenum">
              <a:rPr lang="en-US" smtClean="0"/>
              <a:t>13</a:t>
            </a:fld>
            <a:endParaRPr lang="en-US"/>
          </a:p>
        </p:txBody>
      </p:sp>
    </p:spTree>
    <p:extLst>
      <p:ext uri="{BB962C8B-B14F-4D97-AF65-F5344CB8AC3E}">
        <p14:creationId xmlns:p14="http://schemas.microsoft.com/office/powerpoint/2010/main" val="35947848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0A3D68-941D-A9EC-09F1-4E517E2996F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8C16439-096D-4914-DF96-8DD5A300F23E}"/>
              </a:ext>
            </a:extLst>
          </p:cNvPr>
          <p:cNvSpPr>
            <a:spLocks noGrp="1"/>
          </p:cNvSpPr>
          <p:nvPr>
            <p:ph type="title"/>
          </p:nvPr>
        </p:nvSpPr>
        <p:spPr>
          <a:xfrm>
            <a:off x="1218883" y="152400"/>
            <a:ext cx="9751060" cy="1295400"/>
          </a:xfrm>
        </p:spPr>
        <p:txBody>
          <a:bodyPr>
            <a:normAutofit/>
          </a:bodyPr>
          <a:lstStyle/>
          <a:p>
            <a:pPr algn="ctr"/>
            <a:r>
              <a:rPr lang="en-GB" dirty="0"/>
              <a:t>Inspection Outcomes by Establishment</a:t>
            </a:r>
            <a:br>
              <a:rPr lang="en-GB" dirty="0"/>
            </a:br>
            <a:r>
              <a:rPr lang="en-GB" dirty="0"/>
              <a:t>(by Risk Levels)</a:t>
            </a:r>
            <a:endParaRPr lang="en-US" dirty="0"/>
          </a:p>
        </p:txBody>
      </p:sp>
      <p:sp>
        <p:nvSpPr>
          <p:cNvPr id="20" name="Content Placeholder 3">
            <a:extLst>
              <a:ext uri="{FF2B5EF4-FFF2-40B4-BE49-F238E27FC236}">
                <a16:creationId xmlns:a16="http://schemas.microsoft.com/office/drawing/2014/main" id="{B953D8D4-52B7-36AB-E004-F450EDCFEF3F}"/>
              </a:ext>
            </a:extLst>
          </p:cNvPr>
          <p:cNvSpPr txBox="1">
            <a:spLocks/>
          </p:cNvSpPr>
          <p:nvPr/>
        </p:nvSpPr>
        <p:spPr>
          <a:xfrm>
            <a:off x="3198812" y="2590800"/>
            <a:ext cx="6094413" cy="457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GB" sz="1600" b="1" dirty="0"/>
              <a:t>Restaurants dominate high-risk failures: </a:t>
            </a:r>
            <a:r>
              <a:rPr lang="en-GB" sz="1600" dirty="0"/>
              <a:t>The overwhelming majority of high-risk inspection failures come from restaurants, far more than any other facility type.</a:t>
            </a:r>
          </a:p>
          <a:p>
            <a:r>
              <a:rPr lang="en-GB" sz="1600" b="1" dirty="0"/>
              <a:t>Schools are the next concern: </a:t>
            </a:r>
            <a:r>
              <a:rPr lang="en-GB" sz="1600" dirty="0"/>
              <a:t>Although smaller in total, nearly all failures in schools fall under high-risk, which is especially critical since they serve children.</a:t>
            </a:r>
          </a:p>
          <a:p>
            <a:r>
              <a:rPr lang="en-GB" sz="1600" b="1" dirty="0"/>
              <a:t>Other sensitive facilities: </a:t>
            </a:r>
            <a:r>
              <a:rPr lang="en-GB" sz="1600" dirty="0"/>
              <a:t>Daycares and long-term care facilities show smaller counts, but when they fail, it is almost entirely high-risk, making them priority targets for public health monitoring.</a:t>
            </a:r>
            <a:endParaRPr lang="en-US" sz="1600" dirty="0"/>
          </a:p>
        </p:txBody>
      </p:sp>
      <p:pic>
        <p:nvPicPr>
          <p:cNvPr id="5" name="Picture 4">
            <a:extLst>
              <a:ext uri="{FF2B5EF4-FFF2-40B4-BE49-F238E27FC236}">
                <a16:creationId xmlns:a16="http://schemas.microsoft.com/office/drawing/2014/main" id="{3001BC86-5916-ECC5-A537-EA194482A029}"/>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 y="1447800"/>
            <a:ext cx="12188825" cy="5410200"/>
          </a:xfrm>
          <a:prstGeom prst="rect">
            <a:avLst/>
          </a:prstGeom>
        </p:spPr>
      </p:pic>
      <p:sp>
        <p:nvSpPr>
          <p:cNvPr id="2" name="Slide Number Placeholder 1">
            <a:extLst>
              <a:ext uri="{FF2B5EF4-FFF2-40B4-BE49-F238E27FC236}">
                <a16:creationId xmlns:a16="http://schemas.microsoft.com/office/drawing/2014/main" id="{CEE7758D-BA0F-5BB2-604F-496033CE7F74}"/>
              </a:ext>
            </a:extLst>
          </p:cNvPr>
          <p:cNvSpPr>
            <a:spLocks noGrp="1"/>
          </p:cNvSpPr>
          <p:nvPr>
            <p:ph type="sldNum" sz="quarter" idx="12"/>
          </p:nvPr>
        </p:nvSpPr>
        <p:spPr/>
        <p:txBody>
          <a:bodyPr/>
          <a:lstStyle/>
          <a:p>
            <a:fld id="{34C99D79-8A4B-4031-B1E0-AF26F8EDF2BC}" type="slidenum">
              <a:rPr lang="en-US" smtClean="0"/>
              <a:t>14</a:t>
            </a:fld>
            <a:endParaRPr lang="en-US"/>
          </a:p>
        </p:txBody>
      </p:sp>
    </p:spTree>
    <p:extLst>
      <p:ext uri="{BB962C8B-B14F-4D97-AF65-F5344CB8AC3E}">
        <p14:creationId xmlns:p14="http://schemas.microsoft.com/office/powerpoint/2010/main" val="7232490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70076-7F73-FFCB-9500-3415B205825B}"/>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725E5392-2631-1240-46EA-D0A65CA9B116}"/>
              </a:ext>
            </a:extLst>
          </p:cNvPr>
          <p:cNvSpPr>
            <a:spLocks noGrp="1"/>
          </p:cNvSpPr>
          <p:nvPr>
            <p:ph type="title"/>
          </p:nvPr>
        </p:nvSpPr>
        <p:spPr>
          <a:xfrm>
            <a:off x="1218883" y="152400"/>
            <a:ext cx="9751060" cy="1295400"/>
          </a:xfrm>
        </p:spPr>
        <p:txBody>
          <a:bodyPr>
            <a:normAutofit/>
          </a:bodyPr>
          <a:lstStyle/>
          <a:p>
            <a:pPr algn="ctr"/>
            <a:r>
              <a:rPr lang="en-GB" dirty="0"/>
              <a:t>Inspection Outcomes by Establishment</a:t>
            </a:r>
            <a:br>
              <a:rPr lang="en-GB" dirty="0"/>
            </a:br>
            <a:r>
              <a:rPr lang="en-GB" dirty="0"/>
              <a:t>(by Risk Levels)</a:t>
            </a:r>
            <a:endParaRPr lang="en-US" dirty="0"/>
          </a:p>
        </p:txBody>
      </p:sp>
      <p:sp>
        <p:nvSpPr>
          <p:cNvPr id="20" name="Content Placeholder 3">
            <a:extLst>
              <a:ext uri="{FF2B5EF4-FFF2-40B4-BE49-F238E27FC236}">
                <a16:creationId xmlns:a16="http://schemas.microsoft.com/office/drawing/2014/main" id="{4F997DB2-ACC2-27FC-F178-CD83D9818EAD}"/>
              </a:ext>
            </a:extLst>
          </p:cNvPr>
          <p:cNvSpPr txBox="1">
            <a:spLocks/>
          </p:cNvSpPr>
          <p:nvPr/>
        </p:nvSpPr>
        <p:spPr>
          <a:xfrm>
            <a:off x="3198812" y="2590800"/>
            <a:ext cx="6094413" cy="4572000"/>
          </a:xfrm>
          <a:prstGeom prst="rect">
            <a:avLst/>
          </a:prstGeom>
        </p:spPr>
        <p:txBody>
          <a:bodyPr vert="horz" lIns="121899" tIns="60949" rIns="121899" bIns="60949" rtlCol="0">
            <a:norm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GB" sz="1600" b="1" dirty="0"/>
              <a:t>Restaurants dominate high-risk failures: </a:t>
            </a:r>
            <a:r>
              <a:rPr lang="en-GB" sz="1600" dirty="0"/>
              <a:t>The overwhelming majority of high-risk inspection failures come from restaurants, far more than any other facility type.</a:t>
            </a:r>
          </a:p>
          <a:p>
            <a:r>
              <a:rPr lang="en-GB" sz="1600" b="1" dirty="0"/>
              <a:t>Schools are the next concern: </a:t>
            </a:r>
            <a:r>
              <a:rPr lang="en-GB" sz="1600" dirty="0"/>
              <a:t>Although smaller in total, nearly all failures in schools fall under high-risk, which is especially critical since they serve children.</a:t>
            </a:r>
          </a:p>
          <a:p>
            <a:r>
              <a:rPr lang="en-GB" sz="1600" b="1" dirty="0"/>
              <a:t>Other sensitive facilities: </a:t>
            </a:r>
            <a:r>
              <a:rPr lang="en-GB" sz="1600" dirty="0"/>
              <a:t>Daycares and long-term care facilities show smaller counts, but when they fail, it is almost entirely high-risk, making them priority targets for public health monitoring.</a:t>
            </a:r>
            <a:endParaRPr lang="en-US" sz="1600" dirty="0"/>
          </a:p>
        </p:txBody>
      </p:sp>
      <p:pic>
        <p:nvPicPr>
          <p:cNvPr id="5" name="Picture 4">
            <a:extLst>
              <a:ext uri="{FF2B5EF4-FFF2-40B4-BE49-F238E27FC236}">
                <a16:creationId xmlns:a16="http://schemas.microsoft.com/office/drawing/2014/main" id="{74B5AE68-6C0C-C809-7528-92F9E03D4420}"/>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 y="1447800"/>
            <a:ext cx="12188825" cy="5410200"/>
          </a:xfrm>
          <a:prstGeom prst="rect">
            <a:avLst/>
          </a:prstGeom>
        </p:spPr>
      </p:pic>
      <p:sp>
        <p:nvSpPr>
          <p:cNvPr id="2" name="Slide Number Placeholder 1">
            <a:extLst>
              <a:ext uri="{FF2B5EF4-FFF2-40B4-BE49-F238E27FC236}">
                <a16:creationId xmlns:a16="http://schemas.microsoft.com/office/drawing/2014/main" id="{5FAC4786-E489-1764-3BD3-BEF3099B6F6F}"/>
              </a:ext>
            </a:extLst>
          </p:cNvPr>
          <p:cNvSpPr>
            <a:spLocks noGrp="1"/>
          </p:cNvSpPr>
          <p:nvPr>
            <p:ph type="sldNum" sz="quarter" idx="12"/>
          </p:nvPr>
        </p:nvSpPr>
        <p:spPr/>
        <p:txBody>
          <a:bodyPr/>
          <a:lstStyle/>
          <a:p>
            <a:fld id="{34C99D79-8A4B-4031-B1E0-AF26F8EDF2BC}" type="slidenum">
              <a:rPr lang="en-US" smtClean="0"/>
              <a:t>15</a:t>
            </a:fld>
            <a:endParaRPr lang="en-US"/>
          </a:p>
        </p:txBody>
      </p:sp>
    </p:spTree>
    <p:extLst>
      <p:ext uri="{BB962C8B-B14F-4D97-AF65-F5344CB8AC3E}">
        <p14:creationId xmlns:p14="http://schemas.microsoft.com/office/powerpoint/2010/main" val="32360192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A9CC72-DC37-60A2-6AF1-F4BE4021FB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417B4E5-609C-6D18-EC2C-3C93511FCAE0}"/>
              </a:ext>
            </a:extLst>
          </p:cNvPr>
          <p:cNvSpPr>
            <a:spLocks noGrp="1"/>
          </p:cNvSpPr>
          <p:nvPr>
            <p:ph type="title"/>
          </p:nvPr>
        </p:nvSpPr>
        <p:spPr/>
        <p:txBody>
          <a:bodyPr>
            <a:normAutofit/>
          </a:bodyPr>
          <a:lstStyle/>
          <a:p>
            <a:pPr algn="ctr"/>
            <a:r>
              <a:rPr lang="en-GB" sz="3400" dirty="0"/>
              <a:t>Chronic High-Risk Failures: Who Fails the Most?</a:t>
            </a:r>
            <a:endParaRPr lang="en-US" sz="3400" dirty="0"/>
          </a:p>
        </p:txBody>
      </p:sp>
      <p:sp>
        <p:nvSpPr>
          <p:cNvPr id="11" name="Content Placeholder 3">
            <a:extLst>
              <a:ext uri="{FF2B5EF4-FFF2-40B4-BE49-F238E27FC236}">
                <a16:creationId xmlns:a16="http://schemas.microsoft.com/office/drawing/2014/main" id="{0F261602-F387-41AC-68E5-523A3B8CFFCB}"/>
              </a:ext>
            </a:extLst>
          </p:cNvPr>
          <p:cNvSpPr txBox="1">
            <a:spLocks/>
          </p:cNvSpPr>
          <p:nvPr/>
        </p:nvSpPr>
        <p:spPr>
          <a:xfrm>
            <a:off x="7237412" y="2133600"/>
            <a:ext cx="4799013" cy="45720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2000" b="1" dirty="0"/>
              <a:t>Repeat offenders: </a:t>
            </a:r>
            <a:r>
              <a:rPr lang="en-US" sz="2000" dirty="0"/>
              <a:t>Soho House &amp; Luigi’s Pizza average 24 failures per site, showing chronic issues. </a:t>
            </a:r>
          </a:p>
          <a:p>
            <a:r>
              <a:rPr lang="en-US" sz="2000" b="1" dirty="0"/>
              <a:t>Not just big chains: </a:t>
            </a:r>
            <a:r>
              <a:rPr lang="en-US" sz="2000" dirty="0"/>
              <a:t>Small or single-site places (Iyanze, Lumes) also rank high.</a:t>
            </a:r>
          </a:p>
          <a:p>
            <a:r>
              <a:rPr lang="en-US" sz="2000" b="1" dirty="0"/>
              <a:t>Across types: </a:t>
            </a:r>
            <a:r>
              <a:rPr lang="en-US" sz="2000" dirty="0"/>
              <a:t>Problems span major chains, pizza, ethnic dining, and diners.</a:t>
            </a:r>
          </a:p>
          <a:p>
            <a:r>
              <a:rPr lang="en-US" sz="2000" b="1" dirty="0"/>
              <a:t>Popeyes exception: </a:t>
            </a:r>
            <a:r>
              <a:rPr lang="en-US" sz="2000" dirty="0"/>
              <a:t>Only major chain in top 5, with 21 fails per site, higher than most other national brands.</a:t>
            </a:r>
          </a:p>
        </p:txBody>
      </p:sp>
      <p:pic>
        <p:nvPicPr>
          <p:cNvPr id="13" name="Picture 12">
            <a:extLst>
              <a:ext uri="{FF2B5EF4-FFF2-40B4-BE49-F238E27FC236}">
                <a16:creationId xmlns:a16="http://schemas.microsoft.com/office/drawing/2014/main" id="{0485ABC6-40BE-E9C9-DF62-8956FACC35A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 y="1447800"/>
            <a:ext cx="7237412" cy="5411046"/>
          </a:xfrm>
          <a:prstGeom prst="rect">
            <a:avLst/>
          </a:prstGeom>
        </p:spPr>
      </p:pic>
      <p:sp>
        <p:nvSpPr>
          <p:cNvPr id="3" name="Slide Number Placeholder 2">
            <a:extLst>
              <a:ext uri="{FF2B5EF4-FFF2-40B4-BE49-F238E27FC236}">
                <a16:creationId xmlns:a16="http://schemas.microsoft.com/office/drawing/2014/main" id="{25A4578D-B60B-2B6A-B8DB-E17C7F35CB54}"/>
              </a:ext>
            </a:extLst>
          </p:cNvPr>
          <p:cNvSpPr>
            <a:spLocks noGrp="1"/>
          </p:cNvSpPr>
          <p:nvPr>
            <p:ph type="sldNum" sz="quarter" idx="12"/>
          </p:nvPr>
        </p:nvSpPr>
        <p:spPr/>
        <p:txBody>
          <a:bodyPr/>
          <a:lstStyle/>
          <a:p>
            <a:fld id="{34C99D79-8A4B-4031-B1E0-AF26F8EDF2BC}" type="slidenum">
              <a:rPr lang="en-US" smtClean="0"/>
              <a:t>16</a:t>
            </a:fld>
            <a:endParaRPr lang="en-US"/>
          </a:p>
        </p:txBody>
      </p:sp>
      <p:sp>
        <p:nvSpPr>
          <p:cNvPr id="4" name="Rectangle 3">
            <a:extLst>
              <a:ext uri="{FF2B5EF4-FFF2-40B4-BE49-F238E27FC236}">
                <a16:creationId xmlns:a16="http://schemas.microsoft.com/office/drawing/2014/main" id="{1C052E4E-914F-E4FA-DD2F-661AC1498449}"/>
              </a:ext>
            </a:extLst>
          </p:cNvPr>
          <p:cNvSpPr/>
          <p:nvPr/>
        </p:nvSpPr>
        <p:spPr>
          <a:xfrm>
            <a:off x="4646612" y="6591300"/>
            <a:ext cx="229869" cy="228600"/>
          </a:xfrm>
          <a:prstGeom prst="rect">
            <a:avLst/>
          </a:prstGeom>
          <a:solidFill>
            <a:srgbClr val="EBEBEB"/>
          </a:solidFill>
          <a:ln>
            <a:solidFill>
              <a:srgbClr val="EBEB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564044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5C80C-53DF-6F00-774C-7AA3B5E72D6D}"/>
              </a:ext>
            </a:extLst>
          </p:cNvPr>
          <p:cNvSpPr>
            <a:spLocks noGrp="1"/>
          </p:cNvSpPr>
          <p:nvPr>
            <p:ph type="title"/>
          </p:nvPr>
        </p:nvSpPr>
        <p:spPr/>
        <p:txBody>
          <a:bodyPr/>
          <a:lstStyle/>
          <a:p>
            <a:pPr algn="ctr"/>
            <a:r>
              <a:rPr lang="en-GB" dirty="0"/>
              <a:t>Key Drivers of Food Inspection Failures</a:t>
            </a:r>
          </a:p>
        </p:txBody>
      </p:sp>
      <p:sp>
        <p:nvSpPr>
          <p:cNvPr id="14" name="Content Placeholder 3">
            <a:extLst>
              <a:ext uri="{FF2B5EF4-FFF2-40B4-BE49-F238E27FC236}">
                <a16:creationId xmlns:a16="http://schemas.microsoft.com/office/drawing/2014/main" id="{B316790D-6F81-DDC1-4B57-02B6430F8BCB}"/>
              </a:ext>
            </a:extLst>
          </p:cNvPr>
          <p:cNvSpPr txBox="1">
            <a:spLocks/>
          </p:cNvSpPr>
          <p:nvPr/>
        </p:nvSpPr>
        <p:spPr>
          <a:xfrm>
            <a:off x="7421175" y="3124200"/>
            <a:ext cx="4799013" cy="45720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GB" sz="1600" b="1" dirty="0"/>
              <a:t>Basic hygiene lapses </a:t>
            </a:r>
            <a:r>
              <a:rPr lang="en-GB" sz="1600" dirty="0"/>
              <a:t>like unclean floors, walls, and food equipment are </a:t>
            </a:r>
            <a:r>
              <a:rPr lang="en-GB" sz="1600" b="1" dirty="0"/>
              <a:t>the leading causes </a:t>
            </a:r>
            <a:r>
              <a:rPr lang="en-GB" sz="1600" dirty="0"/>
              <a:t>of </a:t>
            </a:r>
            <a:r>
              <a:rPr lang="en-GB" sz="1600" b="1" dirty="0"/>
              <a:t>failure</a:t>
            </a:r>
            <a:r>
              <a:rPr lang="en-GB" sz="1600" dirty="0"/>
              <a:t>. </a:t>
            </a:r>
          </a:p>
          <a:p>
            <a:r>
              <a:rPr lang="en-GB" sz="1600" b="1" dirty="0"/>
              <a:t>Pest control issues </a:t>
            </a:r>
            <a:r>
              <a:rPr lang="en-GB" sz="1600" dirty="0"/>
              <a:t>remain a major challenge, with unsealed entry points and evidence of infestations. </a:t>
            </a:r>
          </a:p>
          <a:p>
            <a:r>
              <a:rPr lang="en-GB" sz="1600" b="1" dirty="0"/>
              <a:t>Facility maintenance problems </a:t>
            </a:r>
            <a:r>
              <a:rPr lang="en-GB" sz="1600" dirty="0"/>
              <a:t>(ventilation, plumbing, upkeep) also contribute significantly to the failure rate. </a:t>
            </a:r>
          </a:p>
          <a:p>
            <a:r>
              <a:rPr lang="en-GB" sz="1600" dirty="0"/>
              <a:t>Critical risks such as </a:t>
            </a:r>
            <a:r>
              <a:rPr lang="en-GB" sz="1600" b="1" dirty="0"/>
              <a:t>wastewater disposal</a:t>
            </a:r>
            <a:r>
              <a:rPr lang="en-GB" sz="1600" dirty="0"/>
              <a:t>, while less common, pose severe health hazards.</a:t>
            </a:r>
            <a:endParaRPr lang="en-US" sz="1600" dirty="0"/>
          </a:p>
        </p:txBody>
      </p:sp>
      <p:pic>
        <p:nvPicPr>
          <p:cNvPr id="20" name="Picture 19">
            <a:extLst>
              <a:ext uri="{FF2B5EF4-FFF2-40B4-BE49-F238E27FC236}">
                <a16:creationId xmlns:a16="http://schemas.microsoft.com/office/drawing/2014/main" id="{F400DCC3-BE4F-0B7D-7C22-196A08CC033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 y="1447800"/>
            <a:ext cx="8761412" cy="5411046"/>
          </a:xfrm>
          <a:prstGeom prst="rect">
            <a:avLst/>
          </a:prstGeom>
        </p:spPr>
      </p:pic>
      <p:sp>
        <p:nvSpPr>
          <p:cNvPr id="3" name="Slide Number Placeholder 2">
            <a:extLst>
              <a:ext uri="{FF2B5EF4-FFF2-40B4-BE49-F238E27FC236}">
                <a16:creationId xmlns:a16="http://schemas.microsoft.com/office/drawing/2014/main" id="{C30FEC51-DACB-1B01-346D-1AFEC2CE6D45}"/>
              </a:ext>
            </a:extLst>
          </p:cNvPr>
          <p:cNvSpPr>
            <a:spLocks noGrp="1"/>
          </p:cNvSpPr>
          <p:nvPr>
            <p:ph type="sldNum" sz="quarter" idx="12"/>
          </p:nvPr>
        </p:nvSpPr>
        <p:spPr/>
        <p:txBody>
          <a:bodyPr/>
          <a:lstStyle/>
          <a:p>
            <a:fld id="{34C99D79-8A4B-4031-B1E0-AF26F8EDF2BC}" type="slidenum">
              <a:rPr lang="en-US" smtClean="0"/>
              <a:t>17</a:t>
            </a:fld>
            <a:endParaRPr lang="en-US"/>
          </a:p>
        </p:txBody>
      </p:sp>
      <p:sp>
        <p:nvSpPr>
          <p:cNvPr id="4" name="Rectangle 3">
            <a:extLst>
              <a:ext uri="{FF2B5EF4-FFF2-40B4-BE49-F238E27FC236}">
                <a16:creationId xmlns:a16="http://schemas.microsoft.com/office/drawing/2014/main" id="{94DC06BE-4E79-5D5A-11F3-8C392EBB69D8}"/>
              </a:ext>
            </a:extLst>
          </p:cNvPr>
          <p:cNvSpPr/>
          <p:nvPr/>
        </p:nvSpPr>
        <p:spPr>
          <a:xfrm>
            <a:off x="5103812" y="6591300"/>
            <a:ext cx="229869" cy="228600"/>
          </a:xfrm>
          <a:prstGeom prst="rect">
            <a:avLst/>
          </a:prstGeom>
          <a:solidFill>
            <a:srgbClr val="EBEBEB"/>
          </a:solidFill>
          <a:ln>
            <a:solidFill>
              <a:srgbClr val="EBEBE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07810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CD8570-B0A2-D9B4-5B10-75866C9C85BB}"/>
              </a:ext>
            </a:extLst>
          </p:cNvPr>
          <p:cNvSpPr>
            <a:spLocks noGrp="1"/>
          </p:cNvSpPr>
          <p:nvPr>
            <p:ph type="title"/>
          </p:nvPr>
        </p:nvSpPr>
        <p:spPr/>
        <p:txBody>
          <a:bodyPr>
            <a:normAutofit/>
          </a:bodyPr>
          <a:lstStyle/>
          <a:p>
            <a:pPr algn="ctr"/>
            <a:r>
              <a:rPr lang="en-GB" dirty="0"/>
              <a:t>Where Establishments Cluster Across Chicago</a:t>
            </a:r>
            <a:endParaRPr lang="en-US" dirty="0"/>
          </a:p>
        </p:txBody>
      </p:sp>
      <p:pic>
        <p:nvPicPr>
          <p:cNvPr id="17" name="Picture 16">
            <a:extLst>
              <a:ext uri="{FF2B5EF4-FFF2-40B4-BE49-F238E27FC236}">
                <a16:creationId xmlns:a16="http://schemas.microsoft.com/office/drawing/2014/main" id="{F7A1402A-2D66-52AE-A4CC-9385900633D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27205"/>
            <a:ext cx="6856412" cy="5410200"/>
          </a:xfrm>
          <a:prstGeom prst="rect">
            <a:avLst/>
          </a:prstGeom>
        </p:spPr>
      </p:pic>
      <p:sp>
        <p:nvSpPr>
          <p:cNvPr id="20" name="Content Placeholder 3">
            <a:extLst>
              <a:ext uri="{FF2B5EF4-FFF2-40B4-BE49-F238E27FC236}">
                <a16:creationId xmlns:a16="http://schemas.microsoft.com/office/drawing/2014/main" id="{B9E9064F-49B8-B628-10CC-8765E961656D}"/>
              </a:ext>
            </a:extLst>
          </p:cNvPr>
          <p:cNvSpPr txBox="1">
            <a:spLocks/>
          </p:cNvSpPr>
          <p:nvPr/>
        </p:nvSpPr>
        <p:spPr>
          <a:xfrm>
            <a:off x="7008812" y="1474572"/>
            <a:ext cx="4800600" cy="5688227"/>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GB" sz="2000" b="1" dirty="0"/>
              <a:t>Downtown &amp; North Side: </a:t>
            </a:r>
            <a:r>
              <a:rPr lang="en-GB" sz="2000" dirty="0"/>
              <a:t>Highest concentration of establishments, reflecting dense dining hubs.  This reflects the clustering of restaurants, bars, and high-traffic dining areas in central and northern Chicago. </a:t>
            </a:r>
          </a:p>
          <a:p>
            <a:r>
              <a:rPr lang="en-GB" sz="2000" b="1" dirty="0"/>
              <a:t>South &amp; West Sides: </a:t>
            </a:r>
            <a:r>
              <a:rPr lang="en-GB" sz="2000" dirty="0"/>
              <a:t>Moderate density, still key community centres, suggests fewer establishments compared to the downtown area up north.</a:t>
            </a:r>
          </a:p>
          <a:p>
            <a:r>
              <a:rPr lang="en-GB" sz="2000" b="1" dirty="0"/>
              <a:t>City edges: </a:t>
            </a:r>
            <a:r>
              <a:rPr lang="en-GB" sz="2000" dirty="0"/>
              <a:t>Sparse, more residential/industrial.</a:t>
            </a:r>
          </a:p>
          <a:p>
            <a:r>
              <a:rPr lang="en-GB" sz="2000" b="1" dirty="0"/>
              <a:t>Implication:</a:t>
            </a:r>
            <a:r>
              <a:rPr lang="en-GB" sz="2000" dirty="0"/>
              <a:t> Prioritize inspections in dense ZIP areas; use outreach programs for low-density areas.</a:t>
            </a:r>
          </a:p>
          <a:p>
            <a:endParaRPr lang="en-US" sz="1600" dirty="0"/>
          </a:p>
        </p:txBody>
      </p:sp>
      <p:sp>
        <p:nvSpPr>
          <p:cNvPr id="3" name="Slide Number Placeholder 2">
            <a:extLst>
              <a:ext uri="{FF2B5EF4-FFF2-40B4-BE49-F238E27FC236}">
                <a16:creationId xmlns:a16="http://schemas.microsoft.com/office/drawing/2014/main" id="{C93E495B-2189-6A7A-76C4-762EF0BC2A68}"/>
              </a:ext>
            </a:extLst>
          </p:cNvPr>
          <p:cNvSpPr>
            <a:spLocks noGrp="1"/>
          </p:cNvSpPr>
          <p:nvPr>
            <p:ph type="sldNum" sz="quarter" idx="12"/>
          </p:nvPr>
        </p:nvSpPr>
        <p:spPr/>
        <p:txBody>
          <a:bodyPr/>
          <a:lstStyle/>
          <a:p>
            <a:fld id="{34C99D79-8A4B-4031-B1E0-AF26F8EDF2BC}" type="slidenum">
              <a:rPr lang="en-US" smtClean="0"/>
              <a:t>18</a:t>
            </a:fld>
            <a:endParaRPr lang="en-US"/>
          </a:p>
        </p:txBody>
      </p:sp>
    </p:spTree>
    <p:extLst>
      <p:ext uri="{BB962C8B-B14F-4D97-AF65-F5344CB8AC3E}">
        <p14:creationId xmlns:p14="http://schemas.microsoft.com/office/powerpoint/2010/main" val="8529605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8A3D5-7025-6FBB-C933-DB63CFA4B21E}"/>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2F2F15C5-20DC-444B-4E00-86F3FA8A6196}"/>
              </a:ext>
            </a:extLst>
          </p:cNvPr>
          <p:cNvPicPr>
            <a:picLocks noChangeAspect="1"/>
          </p:cNvPicPr>
          <p:nvPr/>
        </p:nvPicPr>
        <p:blipFill>
          <a:blip r:embed="rId2"/>
          <a:stretch>
            <a:fillRect/>
          </a:stretch>
        </p:blipFill>
        <p:spPr>
          <a:xfrm>
            <a:off x="0" y="1458097"/>
            <a:ext cx="6496479" cy="5411046"/>
          </a:xfrm>
          <a:prstGeom prst="rect">
            <a:avLst/>
          </a:prstGeom>
        </p:spPr>
      </p:pic>
      <p:pic>
        <p:nvPicPr>
          <p:cNvPr id="13" name="Picture 12">
            <a:extLst>
              <a:ext uri="{FF2B5EF4-FFF2-40B4-BE49-F238E27FC236}">
                <a16:creationId xmlns:a16="http://schemas.microsoft.com/office/drawing/2014/main" id="{BA3E0EBE-3E3D-2389-546C-7CB4FBFE49AC}"/>
              </a:ext>
            </a:extLst>
          </p:cNvPr>
          <p:cNvPicPr>
            <a:picLocks noChangeAspect="1"/>
          </p:cNvPicPr>
          <p:nvPr/>
        </p:nvPicPr>
        <p:blipFill>
          <a:blip r:embed="rId3"/>
          <a:stretch>
            <a:fillRect/>
          </a:stretch>
        </p:blipFill>
        <p:spPr>
          <a:xfrm>
            <a:off x="5705174" y="1471299"/>
            <a:ext cx="6496479" cy="5397844"/>
          </a:xfrm>
          <a:prstGeom prst="rect">
            <a:avLst/>
          </a:prstGeom>
        </p:spPr>
      </p:pic>
      <p:sp>
        <p:nvSpPr>
          <p:cNvPr id="2" name="Title 1">
            <a:extLst>
              <a:ext uri="{FF2B5EF4-FFF2-40B4-BE49-F238E27FC236}">
                <a16:creationId xmlns:a16="http://schemas.microsoft.com/office/drawing/2014/main" id="{33F04EAC-A9FC-9810-7AC3-1263D1CAFF2F}"/>
              </a:ext>
            </a:extLst>
          </p:cNvPr>
          <p:cNvSpPr>
            <a:spLocks noGrp="1"/>
          </p:cNvSpPr>
          <p:nvPr>
            <p:ph type="title"/>
          </p:nvPr>
        </p:nvSpPr>
        <p:spPr/>
        <p:txBody>
          <a:bodyPr>
            <a:normAutofit/>
          </a:bodyPr>
          <a:lstStyle/>
          <a:p>
            <a:pPr algn="ctr"/>
            <a:r>
              <a:rPr lang="en-GB" dirty="0"/>
              <a:t>Comparing High-Risk Inspections &amp; Community Sanitation Requests</a:t>
            </a:r>
            <a:endParaRPr lang="en-US" dirty="0"/>
          </a:p>
        </p:txBody>
      </p:sp>
      <p:sp>
        <p:nvSpPr>
          <p:cNvPr id="3" name="Slide Number Placeholder 2">
            <a:extLst>
              <a:ext uri="{FF2B5EF4-FFF2-40B4-BE49-F238E27FC236}">
                <a16:creationId xmlns:a16="http://schemas.microsoft.com/office/drawing/2014/main" id="{78938D63-2A0B-F0C0-B4CD-F487EC86F25C}"/>
              </a:ext>
            </a:extLst>
          </p:cNvPr>
          <p:cNvSpPr>
            <a:spLocks noGrp="1"/>
          </p:cNvSpPr>
          <p:nvPr>
            <p:ph type="sldNum" sz="quarter" idx="12"/>
          </p:nvPr>
        </p:nvSpPr>
        <p:spPr/>
        <p:txBody>
          <a:bodyPr/>
          <a:lstStyle/>
          <a:p>
            <a:fld id="{34C99D79-8A4B-4031-B1E0-AF26F8EDF2BC}" type="slidenum">
              <a:rPr lang="en-US" smtClean="0"/>
              <a:t>19</a:t>
            </a:fld>
            <a:endParaRPr lang="en-US"/>
          </a:p>
        </p:txBody>
      </p:sp>
    </p:spTree>
    <p:extLst>
      <p:ext uri="{BB962C8B-B14F-4D97-AF65-F5344CB8AC3E}">
        <p14:creationId xmlns:p14="http://schemas.microsoft.com/office/powerpoint/2010/main" val="32373784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CD7EAF-8AA6-E7B5-C696-FA68A6869152}"/>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024E5EB6-17A8-1E93-04E9-D487B15F7307}"/>
              </a:ext>
            </a:extLst>
          </p:cNvPr>
          <p:cNvSpPr>
            <a:spLocks noGrp="1"/>
          </p:cNvSpPr>
          <p:nvPr>
            <p:ph idx="1"/>
          </p:nvPr>
        </p:nvSpPr>
        <p:spPr/>
        <p:txBody>
          <a:bodyPr/>
          <a:lstStyle/>
          <a:p>
            <a:r>
              <a:rPr lang="en-US" dirty="0"/>
              <a:t>Food is essential to health and the community, but unsafe food is a major global issue.  According to the World Health Organization (WHO) </a:t>
            </a:r>
            <a:r>
              <a:rPr lang="en-US" b="1" dirty="0"/>
              <a:t>1 in 10 </a:t>
            </a:r>
            <a:r>
              <a:rPr lang="en-US" dirty="0"/>
              <a:t>people fall ill each year, that’s around </a:t>
            </a:r>
            <a:r>
              <a:rPr lang="en-US" b="1" dirty="0"/>
              <a:t>600 million annually</a:t>
            </a:r>
            <a:r>
              <a:rPr lang="en-US" dirty="0"/>
              <a:t>.  And over </a:t>
            </a:r>
            <a:r>
              <a:rPr lang="en-US" b="1" dirty="0"/>
              <a:t>420,000</a:t>
            </a:r>
            <a:r>
              <a:rPr lang="en-US" dirty="0"/>
              <a:t> die from contaminated food.</a:t>
            </a:r>
          </a:p>
          <a:p>
            <a:r>
              <a:rPr lang="en-US" dirty="0"/>
              <a:t>This analysis focuses on the </a:t>
            </a:r>
            <a:r>
              <a:rPr lang="en-US" b="1" dirty="0"/>
              <a:t>City of Chicago</a:t>
            </a:r>
            <a:r>
              <a:rPr lang="en-US" dirty="0"/>
              <a:t>, which has more than </a:t>
            </a:r>
            <a:r>
              <a:rPr lang="en-US" b="1" dirty="0"/>
              <a:t>16,000 food establishments</a:t>
            </a:r>
            <a:r>
              <a:rPr lang="en-US" dirty="0"/>
              <a:t>, hence food safety is critical.  The analysis will use inspection data from 2010 to the present to uncover patterns in compliance, violations and risk.</a:t>
            </a:r>
          </a:p>
        </p:txBody>
      </p:sp>
      <p:sp>
        <p:nvSpPr>
          <p:cNvPr id="4" name="Slide Number Placeholder 3">
            <a:extLst>
              <a:ext uri="{FF2B5EF4-FFF2-40B4-BE49-F238E27FC236}">
                <a16:creationId xmlns:a16="http://schemas.microsoft.com/office/drawing/2014/main" id="{AB60401B-865F-3C72-D443-375E85CBFADD}"/>
              </a:ext>
            </a:extLst>
          </p:cNvPr>
          <p:cNvSpPr>
            <a:spLocks noGrp="1"/>
          </p:cNvSpPr>
          <p:nvPr>
            <p:ph type="sldNum" sz="quarter" idx="12"/>
          </p:nvPr>
        </p:nvSpPr>
        <p:spPr/>
        <p:txBody>
          <a:bodyPr/>
          <a:lstStyle/>
          <a:p>
            <a:fld id="{34C99D79-8A4B-4031-B1E0-AF26F8EDF2BC}" type="slidenum">
              <a:rPr lang="en-US" smtClean="0"/>
              <a:t>2</a:t>
            </a:fld>
            <a:endParaRPr lang="en-US"/>
          </a:p>
        </p:txBody>
      </p:sp>
    </p:spTree>
    <p:extLst>
      <p:ext uri="{BB962C8B-B14F-4D97-AF65-F5344CB8AC3E}">
        <p14:creationId xmlns:p14="http://schemas.microsoft.com/office/powerpoint/2010/main" val="31009075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E571EB-FFD9-513D-D30A-AA898CAF756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51E265-D8B8-B282-909D-0FE31F203DBC}"/>
              </a:ext>
            </a:extLst>
          </p:cNvPr>
          <p:cNvSpPr>
            <a:spLocks noGrp="1"/>
          </p:cNvSpPr>
          <p:nvPr>
            <p:ph type="title"/>
          </p:nvPr>
        </p:nvSpPr>
        <p:spPr/>
        <p:txBody>
          <a:bodyPr>
            <a:normAutofit/>
          </a:bodyPr>
          <a:lstStyle/>
          <a:p>
            <a:pPr algn="ctr"/>
            <a:r>
              <a:rPr lang="en-GB" dirty="0"/>
              <a:t>Overlapping Hotspots: When Sanitation Issues &amp; Food Failure Aligns</a:t>
            </a:r>
            <a:endParaRPr lang="en-US" dirty="0"/>
          </a:p>
        </p:txBody>
      </p:sp>
      <p:pic>
        <p:nvPicPr>
          <p:cNvPr id="5" name="Picture 4">
            <a:extLst>
              <a:ext uri="{FF2B5EF4-FFF2-40B4-BE49-F238E27FC236}">
                <a16:creationId xmlns:a16="http://schemas.microsoft.com/office/drawing/2014/main" id="{9AB3D031-FB51-C52E-6943-031893F312BB}"/>
              </a:ext>
            </a:extLst>
          </p:cNvPr>
          <p:cNvPicPr>
            <a:picLocks noChangeAspect="1"/>
          </p:cNvPicPr>
          <p:nvPr/>
        </p:nvPicPr>
        <p:blipFill>
          <a:blip r:embed="rId2"/>
          <a:stretch>
            <a:fillRect/>
          </a:stretch>
        </p:blipFill>
        <p:spPr>
          <a:xfrm>
            <a:off x="1" y="1447800"/>
            <a:ext cx="12188824" cy="5410200"/>
          </a:xfrm>
          <a:prstGeom prst="rect">
            <a:avLst/>
          </a:prstGeom>
        </p:spPr>
      </p:pic>
      <p:sp>
        <p:nvSpPr>
          <p:cNvPr id="10" name="Content Placeholder 3">
            <a:extLst>
              <a:ext uri="{FF2B5EF4-FFF2-40B4-BE49-F238E27FC236}">
                <a16:creationId xmlns:a16="http://schemas.microsoft.com/office/drawing/2014/main" id="{820CB983-D816-785C-C9A8-4AECCF8540DF}"/>
              </a:ext>
            </a:extLst>
          </p:cNvPr>
          <p:cNvSpPr txBox="1">
            <a:spLocks/>
          </p:cNvSpPr>
          <p:nvPr/>
        </p:nvSpPr>
        <p:spPr>
          <a:xfrm>
            <a:off x="7923211" y="2286000"/>
            <a:ext cx="4296977" cy="5410200"/>
          </a:xfrm>
          <a:prstGeom prst="rect">
            <a:avLst/>
          </a:prstGeom>
        </p:spPr>
        <p:txBody>
          <a:bodyPr vert="horz" lIns="121899" tIns="60949" rIns="121899" bIns="60949" rtlCol="0">
            <a:noAutofit/>
          </a:bodyPr>
          <a:lstStyle>
            <a:lvl1pPr marL="304747" indent="-304747" algn="l" defTabSz="1218987" rtl="0" eaLnBrk="1" latinLnBrk="0" hangingPunct="1">
              <a:lnSpc>
                <a:spcPct val="90000"/>
              </a:lnSpc>
              <a:spcBef>
                <a:spcPts val="1800"/>
              </a:spcBef>
              <a:buClr>
                <a:schemeClr val="accent1">
                  <a:lumMod val="75000"/>
                </a:schemeClr>
              </a:buClr>
              <a:buFont typeface="Arial" pitchFamily="34" charset="0"/>
              <a:buChar char="•"/>
              <a:defRPr sz="2800" kern="1200">
                <a:solidFill>
                  <a:schemeClr val="tx1"/>
                </a:solidFill>
                <a:latin typeface="+mn-lt"/>
                <a:ea typeface="+mn-ea"/>
                <a:cs typeface="+mn-cs"/>
              </a:defRPr>
            </a:lvl1pPr>
            <a:lvl2pPr marL="755772" indent="-304747" algn="l" defTabSz="1218987" rtl="0" eaLnBrk="1" latinLnBrk="0" hangingPunct="1">
              <a:lnSpc>
                <a:spcPct val="90000"/>
              </a:lnSpc>
              <a:spcBef>
                <a:spcPts val="1200"/>
              </a:spcBef>
              <a:buClr>
                <a:schemeClr val="accent1">
                  <a:lumMod val="75000"/>
                </a:schemeClr>
              </a:buClr>
              <a:buFont typeface="Arial" pitchFamily="34" charset="0"/>
              <a:buChar char="–"/>
              <a:defRPr sz="2400" kern="1200">
                <a:solidFill>
                  <a:schemeClr val="tx1"/>
                </a:solidFill>
                <a:latin typeface="+mn-lt"/>
                <a:ea typeface="+mn-ea"/>
                <a:cs typeface="+mn-cs"/>
              </a:defRPr>
            </a:lvl2pPr>
            <a:lvl3pPr marL="120679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3pPr>
            <a:lvl4pPr marL="1657822"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4pPr>
            <a:lvl5pPr marL="2108847" indent="-304747" algn="l" defTabSz="1218987" rtl="0" eaLnBrk="1" latinLnBrk="0" hangingPunct="1">
              <a:lnSpc>
                <a:spcPct val="90000"/>
              </a:lnSpc>
              <a:spcBef>
                <a:spcPts val="800"/>
              </a:spcBef>
              <a:buClr>
                <a:schemeClr val="accent1">
                  <a:lumMod val="75000"/>
                </a:schemeClr>
              </a:buClr>
              <a:buFont typeface="Arial" pitchFamily="34" charset="0"/>
              <a:buChar char="•"/>
              <a:defRPr sz="2000" kern="1200">
                <a:solidFill>
                  <a:schemeClr val="tx1"/>
                </a:solidFill>
                <a:latin typeface="+mn-lt"/>
                <a:ea typeface="+mn-ea"/>
                <a:cs typeface="+mn-cs"/>
              </a:defRPr>
            </a:lvl5pPr>
            <a:lvl6pPr marL="255987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6pPr>
            <a:lvl7pPr marL="301089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7pPr>
            <a:lvl8pPr marL="3461922"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8pPr>
            <a:lvl9pPr marL="3912947" indent="-304747" algn="l" defTabSz="1218987" rtl="0" eaLnBrk="1" latinLnBrk="0" hangingPunct="1">
              <a:lnSpc>
                <a:spcPct val="90000"/>
              </a:lnSpc>
              <a:spcBef>
                <a:spcPts val="800"/>
              </a:spcBef>
              <a:buClr>
                <a:schemeClr val="accent1"/>
              </a:buClr>
              <a:buFont typeface="Arial" pitchFamily="34" charset="0"/>
              <a:buChar char="•"/>
              <a:defRPr sz="2000" kern="1200" baseline="0">
                <a:solidFill>
                  <a:schemeClr val="tx1"/>
                </a:solidFill>
                <a:latin typeface="+mn-lt"/>
                <a:ea typeface="+mn-ea"/>
                <a:cs typeface="+mn-cs"/>
              </a:defRPr>
            </a:lvl9pPr>
          </a:lstStyle>
          <a:p>
            <a:r>
              <a:rPr lang="en-US" sz="1800" b="1" dirty="0"/>
              <a:t>Hotspots:</a:t>
            </a:r>
            <a:r>
              <a:rPr lang="en-US" sz="1800" dirty="0"/>
              <a:t> Dark purple shows areas where 311 sanitation issues and high-risk inspection failures overlap. </a:t>
            </a:r>
          </a:p>
          <a:p>
            <a:r>
              <a:rPr lang="en-US" sz="1800" b="1" dirty="0"/>
              <a:t>Systemic risk: </a:t>
            </a:r>
            <a:r>
              <a:rPr lang="en-US" sz="1800" dirty="0"/>
              <a:t>Community sanitation problems possibly drive food establishment failures. </a:t>
            </a:r>
          </a:p>
          <a:p>
            <a:r>
              <a:rPr lang="en-GB" sz="1800" dirty="0"/>
              <a:t>Instead of only focusing on </a:t>
            </a:r>
            <a:r>
              <a:rPr lang="en-GB" sz="1800" b="1" dirty="0"/>
              <a:t>restaurant issues</a:t>
            </a:r>
            <a:r>
              <a:rPr lang="en-GB" sz="1800" dirty="0"/>
              <a:t> (e.g., inspections, citations), the city should also address </a:t>
            </a:r>
            <a:r>
              <a:rPr lang="en-GB" sz="1800" b="1" dirty="0"/>
              <a:t>neighbourhood-level sanitation issues</a:t>
            </a:r>
            <a:r>
              <a:rPr lang="en-GB" sz="1800" dirty="0"/>
              <a:t> (trash collection, pest control, waste disposal).</a:t>
            </a:r>
            <a:endParaRPr lang="en-US" sz="1800" dirty="0"/>
          </a:p>
        </p:txBody>
      </p:sp>
      <p:sp>
        <p:nvSpPr>
          <p:cNvPr id="3" name="Slide Number Placeholder 2">
            <a:extLst>
              <a:ext uri="{FF2B5EF4-FFF2-40B4-BE49-F238E27FC236}">
                <a16:creationId xmlns:a16="http://schemas.microsoft.com/office/drawing/2014/main" id="{1D394F66-6F74-15E2-EB7C-A5908CE3ECB9}"/>
              </a:ext>
            </a:extLst>
          </p:cNvPr>
          <p:cNvSpPr>
            <a:spLocks noGrp="1"/>
          </p:cNvSpPr>
          <p:nvPr>
            <p:ph type="sldNum" sz="quarter" idx="12"/>
          </p:nvPr>
        </p:nvSpPr>
        <p:spPr/>
        <p:txBody>
          <a:bodyPr/>
          <a:lstStyle/>
          <a:p>
            <a:fld id="{34C99D79-8A4B-4031-B1E0-AF26F8EDF2BC}" type="slidenum">
              <a:rPr lang="en-US" smtClean="0"/>
              <a:t>20</a:t>
            </a:fld>
            <a:endParaRPr lang="en-US"/>
          </a:p>
        </p:txBody>
      </p:sp>
    </p:spTree>
    <p:extLst>
      <p:ext uri="{BB962C8B-B14F-4D97-AF65-F5344CB8AC3E}">
        <p14:creationId xmlns:p14="http://schemas.microsoft.com/office/powerpoint/2010/main" val="38490915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3BEACE9D-5FF2-2C54-25E8-11A4FDF9FD8A}"/>
              </a:ext>
            </a:extLst>
          </p:cNvPr>
          <p:cNvSpPr>
            <a:spLocks noGrp="1"/>
          </p:cNvSpPr>
          <p:nvPr>
            <p:ph type="title"/>
          </p:nvPr>
        </p:nvSpPr>
        <p:spPr>
          <a:xfrm>
            <a:off x="1218883" y="152400"/>
            <a:ext cx="9751060" cy="1295400"/>
          </a:xfrm>
        </p:spPr>
        <p:txBody>
          <a:bodyPr/>
          <a:lstStyle/>
          <a:p>
            <a:r>
              <a:rPr lang="en-US" dirty="0"/>
              <a:t>Recommendations</a:t>
            </a:r>
          </a:p>
        </p:txBody>
      </p:sp>
      <p:sp>
        <p:nvSpPr>
          <p:cNvPr id="8" name="Content Placeholder 7">
            <a:extLst>
              <a:ext uri="{FF2B5EF4-FFF2-40B4-BE49-F238E27FC236}">
                <a16:creationId xmlns:a16="http://schemas.microsoft.com/office/drawing/2014/main" id="{D7704248-A27D-A9E1-4036-6B015125D383}"/>
              </a:ext>
            </a:extLst>
          </p:cNvPr>
          <p:cNvSpPr>
            <a:spLocks noGrp="1"/>
          </p:cNvSpPr>
          <p:nvPr>
            <p:ph idx="1"/>
          </p:nvPr>
        </p:nvSpPr>
        <p:spPr>
          <a:xfrm>
            <a:off x="1218884" y="1600200"/>
            <a:ext cx="9751060" cy="4572000"/>
          </a:xfrm>
        </p:spPr>
        <p:txBody>
          <a:bodyPr>
            <a:normAutofit fontScale="77500" lnSpcReduction="20000"/>
          </a:bodyPr>
          <a:lstStyle/>
          <a:p>
            <a:r>
              <a:rPr lang="en-US" b="1" dirty="0"/>
              <a:t>Target High-Risk Facilities &amp; Core Violations</a:t>
            </a:r>
          </a:p>
          <a:p>
            <a:pPr lvl="1"/>
            <a:r>
              <a:rPr lang="en-US" dirty="0"/>
              <a:t>Focus inspections and awareness on High-Risk establishments and the violations most linked to failure: sanitation(floors/walls), equipment upkeep and pest control.</a:t>
            </a:r>
          </a:p>
          <a:p>
            <a:r>
              <a:rPr lang="en-US" b="1" dirty="0"/>
              <a:t>Adapt to Seasonal &amp; Environmental Risks</a:t>
            </a:r>
          </a:p>
          <a:p>
            <a:pPr lvl="1"/>
            <a:r>
              <a:rPr lang="en-US" dirty="0"/>
              <a:t>Provide seasonal guidance and training (temperature control, storage, pest prevention) to businesses in preparation for Q3 (Summer) seasonal peaks.</a:t>
            </a:r>
          </a:p>
          <a:p>
            <a:r>
              <a:rPr lang="en-US" b="1" dirty="0"/>
              <a:t>Geographic Coordinated Programs</a:t>
            </a:r>
          </a:p>
          <a:p>
            <a:pPr lvl="1"/>
            <a:r>
              <a:rPr lang="en-US" dirty="0"/>
              <a:t>Prioritize locations where inspection failures overlap with sanitation issues by combining targeted inspections, pest control and waste management outreach programs in the locations with the highest density too help more establishments.</a:t>
            </a:r>
          </a:p>
          <a:p>
            <a:r>
              <a:rPr lang="en-US" b="1" dirty="0"/>
              <a:t>Protect Sensitive &amp; Underrepresented Establishments </a:t>
            </a:r>
          </a:p>
          <a:p>
            <a:pPr lvl="1"/>
            <a:r>
              <a:rPr lang="en-US" dirty="0"/>
              <a:t>Schools, daycares and long-term care centers serve vulnerable populations.  Even with fewer inspections, maintaining strict oversight and tailored training is highly recommended.</a:t>
            </a:r>
          </a:p>
          <a:p>
            <a:pPr marL="451025" lvl="1" indent="0">
              <a:buNone/>
            </a:pPr>
            <a:endParaRPr lang="en-US" dirty="0"/>
          </a:p>
        </p:txBody>
      </p:sp>
      <p:sp>
        <p:nvSpPr>
          <p:cNvPr id="2" name="Slide Number Placeholder 1">
            <a:extLst>
              <a:ext uri="{FF2B5EF4-FFF2-40B4-BE49-F238E27FC236}">
                <a16:creationId xmlns:a16="http://schemas.microsoft.com/office/drawing/2014/main" id="{1D13D965-17BE-64E3-6EE5-A6BCE746E9FD}"/>
              </a:ext>
            </a:extLst>
          </p:cNvPr>
          <p:cNvSpPr>
            <a:spLocks noGrp="1"/>
          </p:cNvSpPr>
          <p:nvPr>
            <p:ph type="sldNum" sz="quarter" idx="12"/>
          </p:nvPr>
        </p:nvSpPr>
        <p:spPr/>
        <p:txBody>
          <a:bodyPr/>
          <a:lstStyle/>
          <a:p>
            <a:fld id="{34C99D79-8A4B-4031-B1E0-AF26F8EDF2BC}" type="slidenum">
              <a:rPr lang="en-US" smtClean="0"/>
              <a:t>21</a:t>
            </a:fld>
            <a:endParaRPr lang="en-US"/>
          </a:p>
        </p:txBody>
      </p:sp>
    </p:spTree>
    <p:extLst>
      <p:ext uri="{BB962C8B-B14F-4D97-AF65-F5344CB8AC3E}">
        <p14:creationId xmlns:p14="http://schemas.microsoft.com/office/powerpoint/2010/main" val="21952163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C22DD-B474-EEE7-B621-C3A92AC1A14C}"/>
              </a:ext>
            </a:extLst>
          </p:cNvPr>
          <p:cNvSpPr>
            <a:spLocks noGrp="1"/>
          </p:cNvSpPr>
          <p:nvPr>
            <p:ph type="title"/>
          </p:nvPr>
        </p:nvSpPr>
        <p:spPr>
          <a:xfrm>
            <a:off x="2437765" y="457200"/>
            <a:ext cx="9751060" cy="1295400"/>
          </a:xfrm>
        </p:spPr>
        <p:txBody>
          <a:bodyPr>
            <a:noAutofit/>
          </a:bodyPr>
          <a:lstStyle/>
          <a:p>
            <a:r>
              <a:rPr lang="en-US" sz="9600" b="1" dirty="0"/>
              <a:t>Thank You</a:t>
            </a:r>
          </a:p>
        </p:txBody>
      </p:sp>
      <p:sp>
        <p:nvSpPr>
          <p:cNvPr id="4" name="Slide Number Placeholder 3">
            <a:extLst>
              <a:ext uri="{FF2B5EF4-FFF2-40B4-BE49-F238E27FC236}">
                <a16:creationId xmlns:a16="http://schemas.microsoft.com/office/drawing/2014/main" id="{074D4580-723D-5E5A-9052-ADF555C42283}"/>
              </a:ext>
            </a:extLst>
          </p:cNvPr>
          <p:cNvSpPr>
            <a:spLocks noGrp="1"/>
          </p:cNvSpPr>
          <p:nvPr>
            <p:ph type="sldNum" sz="quarter" idx="12"/>
          </p:nvPr>
        </p:nvSpPr>
        <p:spPr/>
        <p:txBody>
          <a:bodyPr/>
          <a:lstStyle/>
          <a:p>
            <a:fld id="{34C99D79-8A4B-4031-B1E0-AF26F8EDF2BC}" type="slidenum">
              <a:rPr lang="en-US" smtClean="0"/>
              <a:t>22</a:t>
            </a:fld>
            <a:endParaRPr lang="en-US"/>
          </a:p>
        </p:txBody>
      </p:sp>
    </p:spTree>
    <p:extLst>
      <p:ext uri="{BB962C8B-B14F-4D97-AF65-F5344CB8AC3E}">
        <p14:creationId xmlns:p14="http://schemas.microsoft.com/office/powerpoint/2010/main" val="3654845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677BC-70EF-F0BB-64F2-143FF43D8A90}"/>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C7BA8EA6-4A39-1423-C35E-6A13E1CA8A6F}"/>
              </a:ext>
            </a:extLst>
          </p:cNvPr>
          <p:cNvSpPr>
            <a:spLocks noGrp="1"/>
          </p:cNvSpPr>
          <p:nvPr>
            <p:ph type="title"/>
          </p:nvPr>
        </p:nvSpPr>
        <p:spPr/>
        <p:txBody>
          <a:bodyPr>
            <a:normAutofit/>
          </a:bodyPr>
          <a:lstStyle/>
          <a:p>
            <a:r>
              <a:rPr lang="en-US" dirty="0"/>
              <a:t>Problem Statement</a:t>
            </a:r>
          </a:p>
        </p:txBody>
      </p:sp>
      <p:sp>
        <p:nvSpPr>
          <p:cNvPr id="6" name="Content Placeholder 5">
            <a:extLst>
              <a:ext uri="{FF2B5EF4-FFF2-40B4-BE49-F238E27FC236}">
                <a16:creationId xmlns:a16="http://schemas.microsoft.com/office/drawing/2014/main" id="{1355A017-A89B-DC21-3A06-DBDD731A672C}"/>
              </a:ext>
            </a:extLst>
          </p:cNvPr>
          <p:cNvSpPr>
            <a:spLocks noGrp="1"/>
          </p:cNvSpPr>
          <p:nvPr>
            <p:ph idx="1"/>
          </p:nvPr>
        </p:nvSpPr>
        <p:spPr/>
        <p:txBody>
          <a:bodyPr>
            <a:normAutofit/>
          </a:bodyPr>
          <a:lstStyle/>
          <a:p>
            <a:pPr>
              <a:lnSpc>
                <a:spcPct val="100000"/>
              </a:lnSpc>
            </a:pPr>
            <a:r>
              <a:rPr lang="en-US" b="1" dirty="0"/>
              <a:t>Since 2010 to the present</a:t>
            </a:r>
            <a:r>
              <a:rPr lang="en-US" dirty="0"/>
              <a:t>, the Chicago Department of Public Health(CDPH) has inspected thousands of food establishments, </a:t>
            </a:r>
            <a:r>
              <a:rPr lang="en-US" b="1" dirty="0">
                <a:solidFill>
                  <a:srgbClr val="FF0000"/>
                </a:solidFill>
              </a:rPr>
              <a:t>75%</a:t>
            </a:r>
            <a:r>
              <a:rPr lang="en-US" dirty="0"/>
              <a:t> of which are considered </a:t>
            </a:r>
            <a:r>
              <a:rPr lang="en-US" b="1" dirty="0">
                <a:solidFill>
                  <a:srgbClr val="FF0000"/>
                </a:solidFill>
              </a:rPr>
              <a:t>high-risk</a:t>
            </a:r>
            <a:r>
              <a:rPr lang="en-US" dirty="0"/>
              <a:t>. However, about </a:t>
            </a:r>
            <a:r>
              <a:rPr lang="en-US" dirty="0">
                <a:solidFill>
                  <a:schemeClr val="accent6"/>
                </a:solidFill>
              </a:rPr>
              <a:t>59%</a:t>
            </a:r>
            <a:r>
              <a:rPr lang="en-US" dirty="0"/>
              <a:t> of those </a:t>
            </a:r>
            <a:r>
              <a:rPr lang="en-US" dirty="0">
                <a:solidFill>
                  <a:schemeClr val="accent6"/>
                </a:solidFill>
              </a:rPr>
              <a:t>pass</a:t>
            </a:r>
            <a:r>
              <a:rPr lang="en-US" dirty="0"/>
              <a:t> their inspections. This persistent failure rate poses a serious risk to public health and suggests the need for better understanding of the factors that contribute to these outcomes.</a:t>
            </a:r>
            <a:endParaRPr lang="en-GB" dirty="0">
              <a:latin typeface="Constantia (Body)"/>
            </a:endParaRPr>
          </a:p>
        </p:txBody>
      </p:sp>
      <p:sp>
        <p:nvSpPr>
          <p:cNvPr id="2" name="Slide Number Placeholder 1">
            <a:extLst>
              <a:ext uri="{FF2B5EF4-FFF2-40B4-BE49-F238E27FC236}">
                <a16:creationId xmlns:a16="http://schemas.microsoft.com/office/drawing/2014/main" id="{3D132E38-C1F0-BA14-A557-7E32F962B30D}"/>
              </a:ext>
            </a:extLst>
          </p:cNvPr>
          <p:cNvSpPr>
            <a:spLocks noGrp="1"/>
          </p:cNvSpPr>
          <p:nvPr>
            <p:ph type="sldNum" sz="quarter" idx="12"/>
          </p:nvPr>
        </p:nvSpPr>
        <p:spPr/>
        <p:txBody>
          <a:bodyPr/>
          <a:lstStyle/>
          <a:p>
            <a:fld id="{34C99D79-8A4B-4031-B1E0-AF26F8EDF2BC}" type="slidenum">
              <a:rPr lang="en-US" smtClean="0"/>
              <a:t>3</a:t>
            </a:fld>
            <a:endParaRPr lang="en-US"/>
          </a:p>
        </p:txBody>
      </p:sp>
    </p:spTree>
    <p:extLst>
      <p:ext uri="{BB962C8B-B14F-4D97-AF65-F5344CB8AC3E}">
        <p14:creationId xmlns:p14="http://schemas.microsoft.com/office/powerpoint/2010/main" val="1565009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25ACD3-869B-6A9E-6481-95EF6595964E}"/>
              </a:ext>
            </a:extLst>
          </p:cNvPr>
          <p:cNvSpPr>
            <a:spLocks noGrp="1"/>
          </p:cNvSpPr>
          <p:nvPr>
            <p:ph type="title"/>
          </p:nvPr>
        </p:nvSpPr>
        <p:spPr/>
        <p:txBody>
          <a:bodyPr/>
          <a:lstStyle/>
          <a:p>
            <a:r>
              <a:rPr lang="en-US" dirty="0"/>
              <a:t>Goal and Objectives</a:t>
            </a:r>
          </a:p>
        </p:txBody>
      </p:sp>
      <p:sp>
        <p:nvSpPr>
          <p:cNvPr id="3" name="Content Placeholder 2">
            <a:extLst>
              <a:ext uri="{FF2B5EF4-FFF2-40B4-BE49-F238E27FC236}">
                <a16:creationId xmlns:a16="http://schemas.microsoft.com/office/drawing/2014/main" id="{9AD28904-D344-3E35-2F1D-701604BC2206}"/>
              </a:ext>
            </a:extLst>
          </p:cNvPr>
          <p:cNvSpPr>
            <a:spLocks noGrp="1"/>
          </p:cNvSpPr>
          <p:nvPr>
            <p:ph idx="1"/>
          </p:nvPr>
        </p:nvSpPr>
        <p:spPr/>
        <p:txBody>
          <a:bodyPr>
            <a:normAutofit fontScale="70000" lnSpcReduction="20000"/>
          </a:bodyPr>
          <a:lstStyle/>
          <a:p>
            <a:pPr marL="0" indent="0">
              <a:lnSpc>
                <a:spcPct val="120000"/>
              </a:lnSpc>
              <a:buNone/>
            </a:pPr>
            <a:r>
              <a:rPr lang="en-US" sz="3200" dirty="0"/>
              <a:t>The goal is to analyze inspection results, violation types, location, and establishments to identify the most common factors or trends linked to inspection failures and to improve the risk and result of the inspections. </a:t>
            </a:r>
            <a:endParaRPr lang="en-GB" sz="3100" dirty="0"/>
          </a:p>
          <a:p>
            <a:pPr marL="0" indent="0">
              <a:buNone/>
            </a:pPr>
            <a:r>
              <a:rPr lang="en-GB" b="1" dirty="0"/>
              <a:t>Objectives:</a:t>
            </a:r>
            <a:endParaRPr lang="en-GB" dirty="0"/>
          </a:p>
          <a:p>
            <a:r>
              <a:rPr lang="en-GB" b="1" dirty="0"/>
              <a:t>What</a:t>
            </a:r>
            <a:r>
              <a:rPr lang="en-GB" dirty="0"/>
              <a:t> are the trends in inspection outcomes over time?</a:t>
            </a:r>
          </a:p>
          <a:p>
            <a:r>
              <a:rPr lang="en-GB" b="1" dirty="0"/>
              <a:t>How</a:t>
            </a:r>
            <a:r>
              <a:rPr lang="en-GB" dirty="0"/>
              <a:t> do different types of food establishments compare in compliance?</a:t>
            </a:r>
          </a:p>
          <a:p>
            <a:r>
              <a:rPr lang="en-GB" b="1" dirty="0"/>
              <a:t>Which</a:t>
            </a:r>
            <a:r>
              <a:rPr lang="en-GB" dirty="0"/>
              <a:t> high-risk establishments are repeatedly failing, and how can they be supported?</a:t>
            </a:r>
          </a:p>
          <a:p>
            <a:r>
              <a:rPr lang="en-GB" b="1" dirty="0"/>
              <a:t>Which</a:t>
            </a:r>
            <a:r>
              <a:rPr lang="en-GB" dirty="0"/>
              <a:t> violations are most strongly associated with failure?</a:t>
            </a:r>
          </a:p>
          <a:p>
            <a:r>
              <a:rPr lang="en-GB" b="1" dirty="0"/>
              <a:t>Where</a:t>
            </a:r>
            <a:r>
              <a:rPr lang="en-GB" dirty="0"/>
              <a:t> are the highest concentrations of failed inspections geographically?</a:t>
            </a:r>
          </a:p>
          <a:p>
            <a:pPr marL="0" indent="0">
              <a:buNone/>
            </a:pPr>
            <a:endParaRPr lang="en-GB" dirty="0"/>
          </a:p>
        </p:txBody>
      </p:sp>
      <p:sp>
        <p:nvSpPr>
          <p:cNvPr id="4" name="Slide Number Placeholder 3">
            <a:extLst>
              <a:ext uri="{FF2B5EF4-FFF2-40B4-BE49-F238E27FC236}">
                <a16:creationId xmlns:a16="http://schemas.microsoft.com/office/drawing/2014/main" id="{1D08E773-5649-3AA5-C433-01E5B4AC2332}"/>
              </a:ext>
            </a:extLst>
          </p:cNvPr>
          <p:cNvSpPr>
            <a:spLocks noGrp="1"/>
          </p:cNvSpPr>
          <p:nvPr>
            <p:ph type="sldNum" sz="quarter" idx="12"/>
          </p:nvPr>
        </p:nvSpPr>
        <p:spPr/>
        <p:txBody>
          <a:bodyPr/>
          <a:lstStyle/>
          <a:p>
            <a:fld id="{34C99D79-8A4B-4031-B1E0-AF26F8EDF2BC}" type="slidenum">
              <a:rPr lang="en-US" smtClean="0"/>
              <a:t>4</a:t>
            </a:fld>
            <a:endParaRPr lang="en-US"/>
          </a:p>
        </p:txBody>
      </p:sp>
    </p:spTree>
    <p:extLst>
      <p:ext uri="{BB962C8B-B14F-4D97-AF65-F5344CB8AC3E}">
        <p14:creationId xmlns:p14="http://schemas.microsoft.com/office/powerpoint/2010/main" val="3355841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F5C33-70D7-792A-1EBF-050EC6E0B7DE}"/>
              </a:ext>
            </a:extLst>
          </p:cNvPr>
          <p:cNvSpPr>
            <a:spLocks noGrp="1"/>
          </p:cNvSpPr>
          <p:nvPr>
            <p:ph type="title"/>
          </p:nvPr>
        </p:nvSpPr>
        <p:spPr/>
        <p:txBody>
          <a:bodyPr/>
          <a:lstStyle/>
          <a:p>
            <a:pPr algn="ctr"/>
            <a:r>
              <a:rPr lang="en-US" dirty="0"/>
              <a:t>Inspection Results Overview </a:t>
            </a:r>
          </a:p>
        </p:txBody>
      </p:sp>
      <p:pic>
        <p:nvPicPr>
          <p:cNvPr id="6" name="Picture 5">
            <a:extLst>
              <a:ext uri="{FF2B5EF4-FFF2-40B4-BE49-F238E27FC236}">
                <a16:creationId xmlns:a16="http://schemas.microsoft.com/office/drawing/2014/main" id="{2547FE20-C91D-6935-E501-25E916DE85AD}"/>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47800"/>
            <a:ext cx="12188825" cy="5410200"/>
          </a:xfrm>
          <a:prstGeom prst="rect">
            <a:avLst/>
          </a:prstGeom>
        </p:spPr>
      </p:pic>
      <p:sp>
        <p:nvSpPr>
          <p:cNvPr id="3" name="Slide Number Placeholder 2">
            <a:extLst>
              <a:ext uri="{FF2B5EF4-FFF2-40B4-BE49-F238E27FC236}">
                <a16:creationId xmlns:a16="http://schemas.microsoft.com/office/drawing/2014/main" id="{DDD00EA7-B55C-D3DE-F41A-83AA1D592FA9}"/>
              </a:ext>
            </a:extLst>
          </p:cNvPr>
          <p:cNvSpPr>
            <a:spLocks noGrp="1"/>
          </p:cNvSpPr>
          <p:nvPr>
            <p:ph type="sldNum" sz="quarter" idx="12"/>
          </p:nvPr>
        </p:nvSpPr>
        <p:spPr/>
        <p:txBody>
          <a:bodyPr/>
          <a:lstStyle/>
          <a:p>
            <a:fld id="{34C99D79-8A4B-4031-B1E0-AF26F8EDF2BC}" type="slidenum">
              <a:rPr lang="en-US" smtClean="0"/>
              <a:t>5</a:t>
            </a:fld>
            <a:endParaRPr lang="en-US"/>
          </a:p>
        </p:txBody>
      </p:sp>
    </p:spTree>
    <p:extLst>
      <p:ext uri="{BB962C8B-B14F-4D97-AF65-F5344CB8AC3E}">
        <p14:creationId xmlns:p14="http://schemas.microsoft.com/office/powerpoint/2010/main" val="3633924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2E473C-97A0-431A-C946-216D284DA9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0A0C86-A00D-8A58-ACA8-BEB0A48B8BD0}"/>
              </a:ext>
            </a:extLst>
          </p:cNvPr>
          <p:cNvSpPr>
            <a:spLocks noGrp="1"/>
          </p:cNvSpPr>
          <p:nvPr>
            <p:ph type="title"/>
          </p:nvPr>
        </p:nvSpPr>
        <p:spPr/>
        <p:txBody>
          <a:bodyPr/>
          <a:lstStyle/>
          <a:p>
            <a:pPr algn="ctr"/>
            <a:r>
              <a:rPr lang="en-US" dirty="0"/>
              <a:t>Inspection Results Overview (by Risk)</a:t>
            </a:r>
          </a:p>
        </p:txBody>
      </p:sp>
      <p:pic>
        <p:nvPicPr>
          <p:cNvPr id="6" name="Picture 5">
            <a:extLst>
              <a:ext uri="{FF2B5EF4-FFF2-40B4-BE49-F238E27FC236}">
                <a16:creationId xmlns:a16="http://schemas.microsoft.com/office/drawing/2014/main" id="{E86AA45D-D83D-71A7-C85E-8EAFD2FF2AD7}"/>
              </a:ext>
            </a:extLst>
          </p:cNvPr>
          <p:cNvPicPr>
            <a:picLocks noChangeAspect="1"/>
          </p:cNvPicPr>
          <p:nvPr/>
        </p:nvPicPr>
        <p:blipFill>
          <a:blip r:embed="rId2"/>
          <a:stretch>
            <a:fillRect/>
          </a:stretch>
        </p:blipFill>
        <p:spPr>
          <a:xfrm>
            <a:off x="0" y="1447800"/>
            <a:ext cx="12188825" cy="5410200"/>
          </a:xfrm>
          <a:prstGeom prst="rect">
            <a:avLst/>
          </a:prstGeom>
        </p:spPr>
      </p:pic>
      <p:sp>
        <p:nvSpPr>
          <p:cNvPr id="3" name="Slide Number Placeholder 2">
            <a:extLst>
              <a:ext uri="{FF2B5EF4-FFF2-40B4-BE49-F238E27FC236}">
                <a16:creationId xmlns:a16="http://schemas.microsoft.com/office/drawing/2014/main" id="{69991742-F0B6-0793-C245-88DAD38C6AFF}"/>
              </a:ext>
            </a:extLst>
          </p:cNvPr>
          <p:cNvSpPr>
            <a:spLocks noGrp="1"/>
          </p:cNvSpPr>
          <p:nvPr>
            <p:ph type="sldNum" sz="quarter" idx="12"/>
          </p:nvPr>
        </p:nvSpPr>
        <p:spPr/>
        <p:txBody>
          <a:bodyPr/>
          <a:lstStyle/>
          <a:p>
            <a:fld id="{34C99D79-8A4B-4031-B1E0-AF26F8EDF2BC}" type="slidenum">
              <a:rPr lang="en-US" smtClean="0"/>
              <a:t>6</a:t>
            </a:fld>
            <a:endParaRPr lang="en-US"/>
          </a:p>
        </p:txBody>
      </p:sp>
    </p:spTree>
    <p:extLst>
      <p:ext uri="{BB962C8B-B14F-4D97-AF65-F5344CB8AC3E}">
        <p14:creationId xmlns:p14="http://schemas.microsoft.com/office/powerpoint/2010/main" val="8230079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3BD20-6AB7-9CFD-715E-E669F4A7CC55}"/>
              </a:ext>
            </a:extLst>
          </p:cNvPr>
          <p:cNvSpPr>
            <a:spLocks noGrp="1"/>
          </p:cNvSpPr>
          <p:nvPr>
            <p:ph type="title"/>
          </p:nvPr>
        </p:nvSpPr>
        <p:spPr/>
        <p:txBody>
          <a:bodyPr/>
          <a:lstStyle/>
          <a:p>
            <a:pPr algn="ctr"/>
            <a:r>
              <a:rPr lang="en-US" dirty="0"/>
              <a:t>Inspection Results Overview (by Risk)</a:t>
            </a:r>
          </a:p>
        </p:txBody>
      </p:sp>
      <p:pic>
        <p:nvPicPr>
          <p:cNvPr id="4" name="Picture 3">
            <a:extLst>
              <a:ext uri="{FF2B5EF4-FFF2-40B4-BE49-F238E27FC236}">
                <a16:creationId xmlns:a16="http://schemas.microsoft.com/office/drawing/2014/main" id="{78F80879-6E2F-CB1A-A122-800694F3DB05}"/>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0" y="1447800"/>
            <a:ext cx="12188825" cy="5410200"/>
          </a:xfrm>
          <a:prstGeom prst="rect">
            <a:avLst/>
          </a:prstGeom>
        </p:spPr>
      </p:pic>
      <p:sp>
        <p:nvSpPr>
          <p:cNvPr id="3" name="Slide Number Placeholder 2">
            <a:extLst>
              <a:ext uri="{FF2B5EF4-FFF2-40B4-BE49-F238E27FC236}">
                <a16:creationId xmlns:a16="http://schemas.microsoft.com/office/drawing/2014/main" id="{9399FBBD-065F-D0A0-F78A-6705ADF63A39}"/>
              </a:ext>
            </a:extLst>
          </p:cNvPr>
          <p:cNvSpPr>
            <a:spLocks noGrp="1"/>
          </p:cNvSpPr>
          <p:nvPr>
            <p:ph type="sldNum" sz="quarter" idx="12"/>
          </p:nvPr>
        </p:nvSpPr>
        <p:spPr/>
        <p:txBody>
          <a:bodyPr/>
          <a:lstStyle/>
          <a:p>
            <a:fld id="{34C99D79-8A4B-4031-B1E0-AF26F8EDF2BC}" type="slidenum">
              <a:rPr lang="en-US" smtClean="0"/>
              <a:t>7</a:t>
            </a:fld>
            <a:endParaRPr lang="en-US"/>
          </a:p>
        </p:txBody>
      </p:sp>
    </p:spTree>
    <p:extLst>
      <p:ext uri="{BB962C8B-B14F-4D97-AF65-F5344CB8AC3E}">
        <p14:creationId xmlns:p14="http://schemas.microsoft.com/office/powerpoint/2010/main" val="32680516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895C3-6311-FF40-5715-3ECD37CE82E3}"/>
              </a:ext>
            </a:extLst>
          </p:cNvPr>
          <p:cNvSpPr>
            <a:spLocks noGrp="1"/>
          </p:cNvSpPr>
          <p:nvPr>
            <p:ph type="title"/>
          </p:nvPr>
        </p:nvSpPr>
        <p:spPr>
          <a:xfrm>
            <a:off x="1141412" y="152400"/>
            <a:ext cx="9751060" cy="1295400"/>
          </a:xfrm>
        </p:spPr>
        <p:txBody>
          <a:bodyPr vert="horz" lIns="121899" tIns="60949" rIns="121899" bIns="60949" rtlCol="0" anchor="b">
            <a:normAutofit/>
          </a:bodyPr>
          <a:lstStyle/>
          <a:p>
            <a:pPr algn="ctr"/>
            <a:r>
              <a:rPr lang="en-GB" dirty="0"/>
              <a:t>Inspection Seasonal Trends</a:t>
            </a:r>
          </a:p>
        </p:txBody>
      </p:sp>
      <p:sp>
        <p:nvSpPr>
          <p:cNvPr id="14" name="TextBox 13">
            <a:extLst>
              <a:ext uri="{FF2B5EF4-FFF2-40B4-BE49-F238E27FC236}">
                <a16:creationId xmlns:a16="http://schemas.microsoft.com/office/drawing/2014/main" id="{70C0C528-D298-3B6D-DE6F-3679DE4928C9}"/>
              </a:ext>
            </a:extLst>
          </p:cNvPr>
          <p:cNvSpPr txBox="1"/>
          <p:nvPr/>
        </p:nvSpPr>
        <p:spPr>
          <a:xfrm>
            <a:off x="7845743" y="2819400"/>
            <a:ext cx="4419599" cy="5395784"/>
          </a:xfrm>
          <a:prstGeom prst="rect">
            <a:avLst/>
          </a:prstGeom>
        </p:spPr>
        <p:txBody>
          <a:bodyPr vert="horz" lIns="121899" tIns="60949" rIns="121899" bIns="60949" rtlCol="0">
            <a:normAutofit/>
          </a:bodyPr>
          <a:lstStyle/>
          <a:p>
            <a:pPr marL="304747" indent="-304747">
              <a:lnSpc>
                <a:spcPct val="90000"/>
              </a:lnSpc>
              <a:spcBef>
                <a:spcPts val="1800"/>
              </a:spcBef>
              <a:buClr>
                <a:schemeClr val="accent1">
                  <a:lumMod val="75000"/>
                </a:schemeClr>
              </a:buClr>
              <a:buFont typeface="Arial" pitchFamily="34" charset="0"/>
              <a:buChar char="•"/>
            </a:pPr>
            <a:r>
              <a:rPr lang="en-GB" sz="2000" b="1" dirty="0"/>
              <a:t>2010–2017: </a:t>
            </a:r>
            <a:r>
              <a:rPr lang="en-GB" sz="2000" dirty="0"/>
              <a:t>Most places either passed or failed. “Pass with Conditions” was small.</a:t>
            </a:r>
          </a:p>
          <a:p>
            <a:pPr marL="304747" indent="-304747">
              <a:lnSpc>
                <a:spcPct val="90000"/>
              </a:lnSpc>
              <a:spcBef>
                <a:spcPts val="1800"/>
              </a:spcBef>
              <a:buClr>
                <a:schemeClr val="accent1">
                  <a:lumMod val="75000"/>
                </a:schemeClr>
              </a:buClr>
              <a:buFont typeface="Arial" pitchFamily="34" charset="0"/>
              <a:buChar char="•"/>
            </a:pPr>
            <a:r>
              <a:rPr lang="en-GB" sz="2000" b="1" dirty="0"/>
              <a:t>2018–2019: </a:t>
            </a:r>
            <a:r>
              <a:rPr lang="en-GB" sz="2000" dirty="0"/>
              <a:t>Big rise in conditional passes due to new policy, peaking in 2019. Passes dropped, failures dipped.</a:t>
            </a:r>
          </a:p>
          <a:p>
            <a:pPr marL="304747" indent="-304747">
              <a:lnSpc>
                <a:spcPct val="90000"/>
              </a:lnSpc>
              <a:spcBef>
                <a:spcPts val="1800"/>
              </a:spcBef>
              <a:buClr>
                <a:schemeClr val="accent1">
                  <a:lumMod val="75000"/>
                </a:schemeClr>
              </a:buClr>
              <a:buFont typeface="Arial" pitchFamily="34" charset="0"/>
              <a:buChar char="•"/>
            </a:pPr>
            <a:r>
              <a:rPr lang="en-GB" sz="2000" b="1" dirty="0"/>
              <a:t>2020–2024: </a:t>
            </a:r>
            <a:r>
              <a:rPr lang="en-GB" sz="2000" dirty="0"/>
              <a:t>Inspections volume fell during COVID, then partially recovered. Passes rose, failures stayed constant.</a:t>
            </a:r>
            <a:endParaRPr lang="en-US" sz="2000" dirty="0"/>
          </a:p>
        </p:txBody>
      </p:sp>
      <p:pic>
        <p:nvPicPr>
          <p:cNvPr id="5" name="Picture 4">
            <a:extLst>
              <a:ext uri="{FF2B5EF4-FFF2-40B4-BE49-F238E27FC236}">
                <a16:creationId xmlns:a16="http://schemas.microsoft.com/office/drawing/2014/main" id="{282FEF94-2259-BF0C-80C1-085B7CACEB9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 y="1447800"/>
            <a:ext cx="9294812" cy="5410200"/>
          </a:xfrm>
          <a:prstGeom prst="rect">
            <a:avLst/>
          </a:prstGeom>
        </p:spPr>
      </p:pic>
      <p:sp>
        <p:nvSpPr>
          <p:cNvPr id="3" name="Slide Number Placeholder 2">
            <a:extLst>
              <a:ext uri="{FF2B5EF4-FFF2-40B4-BE49-F238E27FC236}">
                <a16:creationId xmlns:a16="http://schemas.microsoft.com/office/drawing/2014/main" id="{155673D6-DAA3-E656-90FF-019ECF1FED40}"/>
              </a:ext>
            </a:extLst>
          </p:cNvPr>
          <p:cNvSpPr>
            <a:spLocks noGrp="1"/>
          </p:cNvSpPr>
          <p:nvPr>
            <p:ph type="sldNum" sz="quarter" idx="12"/>
          </p:nvPr>
        </p:nvSpPr>
        <p:spPr/>
        <p:txBody>
          <a:bodyPr/>
          <a:lstStyle/>
          <a:p>
            <a:fld id="{34C99D79-8A4B-4031-B1E0-AF26F8EDF2BC}" type="slidenum">
              <a:rPr lang="en-US" smtClean="0"/>
              <a:t>8</a:t>
            </a:fld>
            <a:endParaRPr lang="en-US"/>
          </a:p>
        </p:txBody>
      </p:sp>
    </p:spTree>
    <p:extLst>
      <p:ext uri="{BB962C8B-B14F-4D97-AF65-F5344CB8AC3E}">
        <p14:creationId xmlns:p14="http://schemas.microsoft.com/office/powerpoint/2010/main" val="41554879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72E3C-752A-BA9D-48E6-6672C46AB7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6F6483-9C95-0835-CB73-807BBD13718D}"/>
              </a:ext>
            </a:extLst>
          </p:cNvPr>
          <p:cNvSpPr>
            <a:spLocks noGrp="1"/>
          </p:cNvSpPr>
          <p:nvPr>
            <p:ph type="title"/>
          </p:nvPr>
        </p:nvSpPr>
        <p:spPr>
          <a:xfrm>
            <a:off x="1141412" y="152400"/>
            <a:ext cx="9751060" cy="1295400"/>
          </a:xfrm>
        </p:spPr>
        <p:txBody>
          <a:bodyPr vert="horz" lIns="121899" tIns="60949" rIns="121899" bIns="60949" rtlCol="0" anchor="b">
            <a:normAutofit/>
          </a:bodyPr>
          <a:lstStyle/>
          <a:p>
            <a:pPr algn="ctr"/>
            <a:r>
              <a:rPr lang="en-GB" dirty="0"/>
              <a:t>Inspection Seasonal Trends</a:t>
            </a:r>
          </a:p>
        </p:txBody>
      </p:sp>
      <p:sp>
        <p:nvSpPr>
          <p:cNvPr id="14" name="TextBox 13">
            <a:extLst>
              <a:ext uri="{FF2B5EF4-FFF2-40B4-BE49-F238E27FC236}">
                <a16:creationId xmlns:a16="http://schemas.microsoft.com/office/drawing/2014/main" id="{55356FED-D5C6-8A50-28C6-05390782225F}"/>
              </a:ext>
            </a:extLst>
          </p:cNvPr>
          <p:cNvSpPr txBox="1"/>
          <p:nvPr/>
        </p:nvSpPr>
        <p:spPr>
          <a:xfrm>
            <a:off x="7845743" y="2819400"/>
            <a:ext cx="4419599" cy="5395784"/>
          </a:xfrm>
          <a:prstGeom prst="rect">
            <a:avLst/>
          </a:prstGeom>
        </p:spPr>
        <p:txBody>
          <a:bodyPr vert="horz" lIns="121899" tIns="60949" rIns="121899" bIns="60949" rtlCol="0">
            <a:normAutofit/>
          </a:bodyPr>
          <a:lstStyle/>
          <a:p>
            <a:pPr marL="304747" indent="-304747">
              <a:lnSpc>
                <a:spcPct val="90000"/>
              </a:lnSpc>
              <a:spcBef>
                <a:spcPts val="1800"/>
              </a:spcBef>
              <a:buClr>
                <a:schemeClr val="accent1">
                  <a:lumMod val="75000"/>
                </a:schemeClr>
              </a:buClr>
              <a:buFont typeface="Arial" pitchFamily="34" charset="0"/>
              <a:buChar char="•"/>
            </a:pPr>
            <a:r>
              <a:rPr lang="en-GB" sz="2000" b="1" dirty="0"/>
              <a:t>2010–2017: </a:t>
            </a:r>
            <a:r>
              <a:rPr lang="en-GB" sz="2000" dirty="0"/>
              <a:t>Most places either passed or failed. “Pass with Conditions” was small.</a:t>
            </a:r>
          </a:p>
          <a:p>
            <a:pPr marL="304747" indent="-304747">
              <a:lnSpc>
                <a:spcPct val="90000"/>
              </a:lnSpc>
              <a:spcBef>
                <a:spcPts val="1800"/>
              </a:spcBef>
              <a:buClr>
                <a:schemeClr val="accent1">
                  <a:lumMod val="75000"/>
                </a:schemeClr>
              </a:buClr>
              <a:buFont typeface="Arial" pitchFamily="34" charset="0"/>
              <a:buChar char="•"/>
            </a:pPr>
            <a:r>
              <a:rPr lang="en-GB" sz="2000" b="1" dirty="0"/>
              <a:t>2018–2019: </a:t>
            </a:r>
            <a:r>
              <a:rPr lang="en-GB" sz="2000" dirty="0"/>
              <a:t>Big rise in conditional passes due to new policy, peaking in 2019. Passes dropped, failures dipped.</a:t>
            </a:r>
          </a:p>
          <a:p>
            <a:pPr marL="304747" indent="-304747">
              <a:lnSpc>
                <a:spcPct val="90000"/>
              </a:lnSpc>
              <a:spcBef>
                <a:spcPts val="1800"/>
              </a:spcBef>
              <a:buClr>
                <a:schemeClr val="accent1">
                  <a:lumMod val="75000"/>
                </a:schemeClr>
              </a:buClr>
              <a:buFont typeface="Arial" pitchFamily="34" charset="0"/>
              <a:buChar char="•"/>
            </a:pPr>
            <a:r>
              <a:rPr lang="en-GB" sz="2000" b="1" dirty="0"/>
              <a:t>2020–2024: </a:t>
            </a:r>
            <a:r>
              <a:rPr lang="en-GB" sz="2000" dirty="0"/>
              <a:t>Inspections volume fell during COVID, then partially recovered. Passes rose, failures stayed constant.</a:t>
            </a:r>
            <a:endParaRPr lang="en-US" sz="2000" dirty="0"/>
          </a:p>
        </p:txBody>
      </p:sp>
      <p:pic>
        <p:nvPicPr>
          <p:cNvPr id="4" name="Picture 3">
            <a:extLst>
              <a:ext uri="{FF2B5EF4-FFF2-40B4-BE49-F238E27FC236}">
                <a16:creationId xmlns:a16="http://schemas.microsoft.com/office/drawing/2014/main" id="{37ADE7C6-FA94-8F83-5B0E-500368ABAFEE}"/>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1" y="1447800"/>
            <a:ext cx="9294811" cy="5411046"/>
          </a:xfrm>
          <a:prstGeom prst="rect">
            <a:avLst/>
          </a:prstGeom>
        </p:spPr>
      </p:pic>
      <p:sp>
        <p:nvSpPr>
          <p:cNvPr id="3" name="Slide Number Placeholder 2">
            <a:extLst>
              <a:ext uri="{FF2B5EF4-FFF2-40B4-BE49-F238E27FC236}">
                <a16:creationId xmlns:a16="http://schemas.microsoft.com/office/drawing/2014/main" id="{4BD48020-496A-7F5B-165D-924EB9B2115F}"/>
              </a:ext>
            </a:extLst>
          </p:cNvPr>
          <p:cNvSpPr>
            <a:spLocks noGrp="1"/>
          </p:cNvSpPr>
          <p:nvPr>
            <p:ph type="sldNum" sz="quarter" idx="12"/>
          </p:nvPr>
        </p:nvSpPr>
        <p:spPr/>
        <p:txBody>
          <a:bodyPr/>
          <a:lstStyle/>
          <a:p>
            <a:fld id="{34C99D79-8A4B-4031-B1E0-AF26F8EDF2BC}" type="slidenum">
              <a:rPr lang="en-US" smtClean="0"/>
              <a:t>9</a:t>
            </a:fld>
            <a:endParaRPr lang="en-US"/>
          </a:p>
        </p:txBody>
      </p:sp>
    </p:spTree>
    <p:extLst>
      <p:ext uri="{BB962C8B-B14F-4D97-AF65-F5344CB8AC3E}">
        <p14:creationId xmlns:p14="http://schemas.microsoft.com/office/powerpoint/2010/main" val="38507614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Cooking 16x9">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extLst>
    <a:ext uri="{05A4C25C-085E-4340-85A3-A5531E510DB2}">
      <thm15:themeFamily xmlns:thm15="http://schemas.microsoft.com/office/thememl/2012/main" name="Fresh food presentation (widescreen).potx" id="{63DD3034-9CB5-4B6F-BCA0-530A5E267AB2}" vid="{9783A5E3-1DF2-4F3C-8902-0C2EB8A188D6}"/>
    </a:ext>
  </a:extLst>
</a:theme>
</file>

<file path=ppt/theme/theme2.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ppt/theme/theme3.xml><?xml version="1.0" encoding="utf-8"?>
<a:theme xmlns:a="http://schemas.openxmlformats.org/drawingml/2006/main" name="Office Theme">
  <a:themeElements>
    <a:clrScheme name="Cooking_16x9">
      <a:dk1>
        <a:srgbClr val="000000"/>
      </a:dk1>
      <a:lt1>
        <a:sysClr val="window" lastClr="FFFFFF"/>
      </a:lt1>
      <a:dk2>
        <a:srgbClr val="7F7F7F"/>
      </a:dk2>
      <a:lt2>
        <a:srgbClr val="E6E6E6"/>
      </a:lt2>
      <a:accent1>
        <a:srgbClr val="89C01C"/>
      </a:accent1>
      <a:accent2>
        <a:srgbClr val="FCB22C"/>
      </a:accent2>
      <a:accent3>
        <a:srgbClr val="FE750E"/>
      </a:accent3>
      <a:accent4>
        <a:srgbClr val="F23610"/>
      </a:accent4>
      <a:accent5>
        <a:srgbClr val="7C283A"/>
      </a:accent5>
      <a:accent6>
        <a:srgbClr val="3E7520"/>
      </a:accent6>
      <a:hlink>
        <a:srgbClr val="89C01C"/>
      </a:hlink>
      <a:folHlink>
        <a:srgbClr val="A6A6A6"/>
      </a:folHlink>
    </a:clrScheme>
    <a:fontScheme name="Constantia">
      <a:maj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nstantia"/>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gradFill rotWithShape="1">
          <a:gsLst>
            <a:gs pos="0">
              <a:schemeClr val="phClr">
                <a:tint val="50000"/>
                <a:satMod val="180000"/>
              </a:schemeClr>
            </a:gs>
            <a:gs pos="100000">
              <a:schemeClr val="phClr">
                <a:shade val="45000"/>
                <a:satMod val="120000"/>
              </a:schemeClr>
            </a:gs>
          </a:gsLst>
          <a:path path="circle">
            <a:fillToRect l="180000" t="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A3F7D94069FF64A86F7DFF56D60E3BE" ma:contentTypeVersion="6" ma:contentTypeDescription="Create a new document." ma:contentTypeScope="" ma:versionID="c32302c77d4085ecf495bdddb7f5e889">
  <xsd:schema xmlns:xsd="http://www.w3.org/2001/XMLSchema" xmlns:xs="http://www.w3.org/2001/XMLSchema" xmlns:p="http://schemas.microsoft.com/office/2006/metadata/properties" xmlns:ns2="a4f35948-e619-41b3-aa29-22878b09cfd2" xmlns:ns3="40262f94-9f35-4ac3-9a90-690165a166b7" targetNamespace="http://schemas.microsoft.com/office/2006/metadata/properties" ma:root="true" ma:fieldsID="4ab5ae46be95f9d0be6107e8200be7a2" ns2:_="" ns3:_="">
    <xsd:import namespace="a4f35948-e619-41b3-aa29-22878b09cfd2"/>
    <xsd:import namespace="40262f94-9f35-4ac3-9a90-690165a166b7"/>
    <xsd:element name="properties">
      <xsd:complexType>
        <xsd:sequence>
          <xsd:element name="documentManagement">
            <xsd:complexType>
              <xsd:all>
                <xsd:element ref="ns2:SharedWithUsers" minOccurs="0"/>
                <xsd:element ref="ns2:SharedWithDetails" minOccurs="0"/>
                <xsd:element ref="ns3:VSO_x0020_item_x0020_id" minOccurs="0"/>
                <xsd:element ref="ns3:Item_x0020_Details" minOccurs="0"/>
                <xsd:element ref="ns3:Template_x0020_details" minOccurs="0"/>
                <xsd:element ref="ns3:Assetid_x0020_"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4f35948-e619-41b3-aa29-22878b09cfd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0262f94-9f35-4ac3-9a90-690165a166b7" elementFormDefault="qualified">
    <xsd:import namespace="http://schemas.microsoft.com/office/2006/documentManagement/types"/>
    <xsd:import namespace="http://schemas.microsoft.com/office/infopath/2007/PartnerControls"/>
    <xsd:element name="VSO_x0020_item_x0020_id" ma:index="10" nillable="true" ma:displayName="VSO item id" ma:description="Please add the bug number to refer to VSO items." ma:internalName="VSO_x0020_item_x0020_id">
      <xsd:simpleType>
        <xsd:restriction base="dms:Text">
          <xsd:maxLength value="255"/>
        </xsd:restriction>
      </xsd:simpleType>
    </xsd:element>
    <xsd:element name="Item_x0020_Details" ma:index="11" nillable="true" ma:displayName="Item Details" ma:internalName="Item_x0020_Details">
      <xsd:simpleType>
        <xsd:restriction base="dms:Note">
          <xsd:maxLength value="255"/>
        </xsd:restriction>
      </xsd:simpleType>
    </xsd:element>
    <xsd:element name="Template_x0020_details" ma:index="12" nillable="true" ma:displayName="Template details" ma:internalName="Template_x0020_details">
      <xsd:simpleType>
        <xsd:restriction base="dms:Text"/>
      </xsd:simpleType>
    </xsd:element>
    <xsd:element name="Assetid_x0020_" ma:index="13" nillable="true" ma:displayName="Assetid " ma:internalName="Assetid_x0020_">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VSO_x0020_item_x0020_id xmlns="40262f94-9f35-4ac3-9a90-690165a166b7" xsi:nil="true"/>
    <Assetid_x0020_ xmlns="40262f94-9f35-4ac3-9a90-690165a166b7" xsi:nil="true"/>
    <Item_x0020_Details xmlns="40262f94-9f35-4ac3-9a90-690165a166b7" xsi:nil="true"/>
    <Template_x0020_details xmlns="40262f94-9f35-4ac3-9a90-690165a166b7" xsi:nil="true"/>
  </documentManagement>
</p:properties>
</file>

<file path=customXml/itemProps1.xml><?xml version="1.0" encoding="utf-8"?>
<ds:datastoreItem xmlns:ds="http://schemas.openxmlformats.org/officeDocument/2006/customXml" ds:itemID="{FB14945D-DABB-422F-9B28-D299995C92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4f35948-e619-41b3-aa29-22878b09cfd2"/>
    <ds:schemaRef ds:uri="40262f94-9f35-4ac3-9a90-690165a166b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08942AA-0721-4324-BC2C-A3CB43F24E71}">
  <ds:schemaRefs>
    <ds:schemaRef ds:uri="http://schemas.microsoft.com/sharepoint/v3/contenttype/forms"/>
  </ds:schemaRefs>
</ds:datastoreItem>
</file>

<file path=customXml/itemProps3.xml><?xml version="1.0" encoding="utf-8"?>
<ds:datastoreItem xmlns:ds="http://schemas.openxmlformats.org/officeDocument/2006/customXml" ds:itemID="{5E700CCB-20BA-4760-AB9F-AC3B63ED32E0}">
  <ds:schemaRefs>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purl.org/dc/dcmitype/"/>
    <ds:schemaRef ds:uri="40262f94-9f35-4ac3-9a90-690165a166b7"/>
    <ds:schemaRef ds:uri="a4f35948-e619-41b3-aa29-22878b09cfd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Fresh food presentation (widescreen)</Template>
  <TotalTime>2424</TotalTime>
  <Words>1228</Words>
  <Application>Microsoft Office PowerPoint</Application>
  <PresentationFormat>Custom</PresentationFormat>
  <Paragraphs>96</Paragraphs>
  <Slides>22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Constantia</vt:lpstr>
      <vt:lpstr>Constantia (Body)</vt:lpstr>
      <vt:lpstr>Cooking 16x9</vt:lpstr>
      <vt:lpstr>Food Safety in Chicago</vt:lpstr>
      <vt:lpstr>Introduction</vt:lpstr>
      <vt:lpstr>Problem Statement</vt:lpstr>
      <vt:lpstr>Goal and Objectives</vt:lpstr>
      <vt:lpstr>Inspection Results Overview </vt:lpstr>
      <vt:lpstr>Inspection Results Overview (by Risk)</vt:lpstr>
      <vt:lpstr>Inspection Results Overview (by Risk)</vt:lpstr>
      <vt:lpstr>Inspection Seasonal Trends</vt:lpstr>
      <vt:lpstr>Inspection Seasonal Trends</vt:lpstr>
      <vt:lpstr>PowerPoint Presentation</vt:lpstr>
      <vt:lpstr>PowerPoint Presentation</vt:lpstr>
      <vt:lpstr>Inspection Outcomes by Establishment</vt:lpstr>
      <vt:lpstr>Inspection Outcomes by Establishment</vt:lpstr>
      <vt:lpstr>Inspection Outcomes by Establishment (by Risk Levels)</vt:lpstr>
      <vt:lpstr>Inspection Outcomes by Establishment (by Risk Levels)</vt:lpstr>
      <vt:lpstr>Chronic High-Risk Failures: Who Fails the Most?</vt:lpstr>
      <vt:lpstr>Key Drivers of Food Inspection Failures</vt:lpstr>
      <vt:lpstr>Where Establishments Cluster Across Chicago</vt:lpstr>
      <vt:lpstr>Comparing High-Risk Inspections &amp; Community Sanitation Requests</vt:lpstr>
      <vt:lpstr>Overlapping Hotspots: When Sanitation Issues &amp; Food Failure Aligns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 Alhakam</dc:creator>
  <cp:lastModifiedBy>Ali Alhakam</cp:lastModifiedBy>
  <cp:revision>86</cp:revision>
  <dcterms:created xsi:type="dcterms:W3CDTF">2025-08-03T06:25:32Z</dcterms:created>
  <dcterms:modified xsi:type="dcterms:W3CDTF">2025-09-01T17:51:02Z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0x010100AA3F7D94069FF64A86F7DFF56D60E3BE</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