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C2E1-9A19-FE20-E379-9BBC5F4F5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17D98-33AA-C711-DCCD-7EE28E517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8BB4F-8D48-41E9-82C0-EAEFD5F8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7AD6-1991-6AA2-2E36-DB60B89C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8D35-B7DA-AF50-BD55-E655D460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ABB9-9755-FB95-44C6-C5E01918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DCE1-2960-CF05-E061-2ECCA1CE6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6D62-9000-5F22-B476-B9DAF097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1537-AC67-65D2-D5FD-8840BD5B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514E-0CCB-6609-E80B-A3129601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BD8F7-9BB4-08D9-C7CD-370DABB5B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4A112-32CA-127D-0A34-2B4FAEB0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F27C-1309-5B05-FA0F-2AF4A221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F2C4-0434-2FB6-4179-332E73B0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BE14-BB3E-1220-9C5C-FEE67281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4CB0-3FC3-EBBE-0A89-E75D6AFE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FF4B-3346-1B4B-C593-D27660BE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65D2-38DB-0E46-0279-FD6CD0F1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495E-A446-D733-6BBC-E0993EBF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94C5-4DC7-0F4B-BE88-4F87B727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7A92-2CFD-90CD-1D56-AC7C14D6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7FF43-6E17-AD12-0FEF-49FE82603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7813-653A-41F2-54F9-195574FC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BE3-FA6D-71A8-4340-C5386A2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616E-77A2-D09F-A355-EB184004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6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96A-9EA3-5D8F-2925-E85EE2C9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036E-6106-8761-5CFE-4132CF9F6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6C5F8-1787-B98B-8186-C18F2A87F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EF34-9689-30A2-B995-B20C282D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B84ED-7A78-EFCE-F039-238A37F1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DFACB-5486-0C56-D323-D5741B31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E613-6B6D-695D-2208-31B36D03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E9B9F-6C50-1EC3-4E44-C2568A05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3AA9D-B384-DF7E-9CFC-A973F7EA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C36DE-B3F1-09A1-0E6A-577F62264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9B9FB-AA78-4E72-4FB0-99BC7BED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C3006-53F0-01F6-9414-8F4E55B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9A9EF-FB5E-6EE0-591C-89CEB59E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96ED2-3B46-C403-58B4-6507E44B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422F-D26C-A466-E12F-90770BF4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F919B-8F8D-CEBD-8CCD-1ED864F5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D14A2-3E95-0A60-9F02-7B3F1614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BCE81-C10C-DAF7-1AD6-0156475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B5ABA-1613-1676-158F-48103548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0406C-9FC6-4FDE-14DD-21E86B56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1DDC4-1F98-0190-F373-F62BDFDA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A11D-6B96-9FD4-0BED-970BA705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FFD3-B6FF-D3A2-7830-4C38B227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D06B5-C1D9-B0DE-C19A-AFAEF7807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9061A-8AA3-4520-E460-C4C5C20D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36C9-44F5-2968-828E-FE50C43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0D2B-C31D-CCE2-83EA-2589CE90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9165-99B8-D4BE-E706-09EF8490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4F737-DE99-F3C8-89D5-20A3D8AB5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7D10F-5C97-EA86-F4E9-E2DC3F186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F072D-2A0C-26A9-C158-D6F4A397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CB9AA-E96C-5F5A-7CF1-01BED59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0007F-B8A6-A73A-E9A2-B012EE1C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5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08D17-109D-3CF3-E1FE-6FACACFC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AE83B-DE1E-F9FB-526D-7D58C1B0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DF77-B57F-A8B5-E80D-A7C09FFEF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0484-8BD9-4820-B263-10AB946318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F3A5-FFF4-36DE-2C5D-9970DCBC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2EAA-A151-6B93-86A5-55D4CDC3B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21AA-B358-4103-A9A6-BF93548B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DBFBE2-2BFF-5D68-59B2-324AA4817BA4}"/>
              </a:ext>
            </a:extLst>
          </p:cNvPr>
          <p:cNvSpPr txBox="1"/>
          <p:nvPr/>
        </p:nvSpPr>
        <p:spPr>
          <a:xfrm>
            <a:off x="776415" y="1007436"/>
            <a:ext cx="294090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Old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FFDA0-7CC2-C0D1-0C5B-B53819F31030}"/>
              </a:ext>
            </a:extLst>
          </p:cNvPr>
          <p:cNvSpPr txBox="1"/>
          <p:nvPr/>
        </p:nvSpPr>
        <p:spPr>
          <a:xfrm>
            <a:off x="8013355" y="950037"/>
            <a:ext cx="294090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Columns we proposed (which now 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EF874-D3B7-DF3D-2456-2687026412B3}"/>
              </a:ext>
            </a:extLst>
          </p:cNvPr>
          <p:cNvSpPr txBox="1"/>
          <p:nvPr/>
        </p:nvSpPr>
        <p:spPr>
          <a:xfrm>
            <a:off x="448962" y="1544594"/>
            <a:ext cx="3595815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CONDITION_DATA_SET_ID</a:t>
            </a:r>
          </a:p>
          <a:p>
            <a:r>
              <a:rPr lang="en-US" dirty="0"/>
              <a:t>CRNTRATIO_800_TO_600V</a:t>
            </a:r>
          </a:p>
          <a:p>
            <a:r>
              <a:rPr lang="en-US" dirty="0">
                <a:solidFill>
                  <a:srgbClr val="FF0000"/>
                </a:solidFill>
              </a:rPr>
              <a:t>GRADE</a:t>
            </a:r>
          </a:p>
          <a:p>
            <a:r>
              <a:rPr lang="en-US" dirty="0"/>
              <a:t>NUM_BAD_ADJ_CELLS</a:t>
            </a:r>
          </a:p>
          <a:p>
            <a:r>
              <a:rPr lang="en-US" dirty="0"/>
              <a:t>NUM_BAD_CELLS</a:t>
            </a:r>
          </a:p>
          <a:p>
            <a:r>
              <a:rPr lang="en-US" dirty="0"/>
              <a:t>PASS</a:t>
            </a:r>
          </a:p>
          <a:p>
            <a:r>
              <a:rPr lang="en-US" dirty="0"/>
              <a:t>RECORD_ID</a:t>
            </a:r>
          </a:p>
          <a:p>
            <a:r>
              <a:rPr lang="en-US" dirty="0"/>
              <a:t>TOT_CURNT_NANOAMP_600V</a:t>
            </a:r>
          </a:p>
          <a:p>
            <a:r>
              <a:rPr lang="en-US" dirty="0"/>
              <a:t>TOT_CURNT_NANOAMP_800V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DF03E-BF02-58A1-25D7-8F45CF378849}"/>
              </a:ext>
            </a:extLst>
          </p:cNvPr>
          <p:cNvSpPr txBox="1"/>
          <p:nvPr/>
        </p:nvSpPr>
        <p:spPr>
          <a:xfrm>
            <a:off x="7760042" y="1683093"/>
            <a:ext cx="3595815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CONDITION_DATA_SET_ID</a:t>
            </a:r>
          </a:p>
          <a:p>
            <a:r>
              <a:rPr lang="en-US" dirty="0"/>
              <a:t>CRNTRATIO_800_TO_600V</a:t>
            </a:r>
          </a:p>
          <a:p>
            <a:r>
              <a:rPr lang="en-US" dirty="0">
                <a:solidFill>
                  <a:schemeClr val="accent6"/>
                </a:solidFill>
              </a:rPr>
              <a:t>CURNT_600V_LT_100UA</a:t>
            </a:r>
          </a:p>
          <a:p>
            <a:r>
              <a:rPr lang="en-US" dirty="0"/>
              <a:t>NUM_BAD_ADJ_CELLS</a:t>
            </a:r>
          </a:p>
          <a:p>
            <a:r>
              <a:rPr lang="en-US" dirty="0">
                <a:solidFill>
                  <a:schemeClr val="accent6"/>
                </a:solidFill>
              </a:rPr>
              <a:t>NUM_BAD_ADJ_CELLS_PASS</a:t>
            </a:r>
          </a:p>
          <a:p>
            <a:r>
              <a:rPr lang="en-US" dirty="0"/>
              <a:t>NUM_BAD_CELLS</a:t>
            </a:r>
          </a:p>
          <a:p>
            <a:r>
              <a:rPr lang="en-US" dirty="0">
                <a:solidFill>
                  <a:schemeClr val="accent6"/>
                </a:solidFill>
              </a:rPr>
              <a:t>LIST_BAD_CELLS</a:t>
            </a:r>
          </a:p>
          <a:p>
            <a:r>
              <a:rPr lang="en-US" dirty="0">
                <a:solidFill>
                  <a:schemeClr val="accent6"/>
                </a:solidFill>
              </a:rPr>
              <a:t>NUM_BAD_CELLS_PASS</a:t>
            </a:r>
          </a:p>
          <a:p>
            <a:r>
              <a:rPr lang="en-US" dirty="0"/>
              <a:t>PASS</a:t>
            </a:r>
          </a:p>
          <a:p>
            <a:r>
              <a:rPr lang="en-US" dirty="0"/>
              <a:t>RECORD_ID</a:t>
            </a:r>
          </a:p>
          <a:p>
            <a:r>
              <a:rPr lang="en-US" dirty="0"/>
              <a:t>TOT_CURNT_NANOAMP_600V</a:t>
            </a:r>
          </a:p>
          <a:p>
            <a:r>
              <a:rPr lang="en-US" dirty="0"/>
              <a:t>TOT_CURNT_NANOAMP_800V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EBBAF-501C-2002-9517-180AD6197A7C}"/>
              </a:ext>
            </a:extLst>
          </p:cNvPr>
          <p:cNvSpPr txBox="1"/>
          <p:nvPr/>
        </p:nvSpPr>
        <p:spPr>
          <a:xfrm>
            <a:off x="1210961" y="5128740"/>
            <a:ext cx="9646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GRADES because currently SI testing does not assign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LIST_BAD_CELLS: it is critical to keep track of the bad censor cells in the DB – this could just be a comma-separated list of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see the proposed new XML template (which could be derived from the column names above), see next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E2CD9-3514-237E-565A-FDDEFE8CCF63}"/>
              </a:ext>
            </a:extLst>
          </p:cNvPr>
          <p:cNvSpPr txBox="1"/>
          <p:nvPr/>
        </p:nvSpPr>
        <p:spPr>
          <a:xfrm>
            <a:off x="1837038" y="247135"/>
            <a:ext cx="7422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HGC_CERN_SENSOR_IV_SUMRY </a:t>
            </a:r>
            <a:r>
              <a:rPr lang="en-US" sz="2000" dirty="0"/>
              <a:t>old and Proposed Columns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F593B6-8E92-4B5A-840B-C5E6198F939B}"/>
              </a:ext>
            </a:extLst>
          </p:cNvPr>
          <p:cNvSpPr/>
          <p:nvPr/>
        </p:nvSpPr>
        <p:spPr>
          <a:xfrm>
            <a:off x="4522573" y="2545492"/>
            <a:ext cx="2479589" cy="140867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82658-686D-D29F-CB45-B81DE0676FA5}"/>
              </a:ext>
            </a:extLst>
          </p:cNvPr>
          <p:cNvSpPr txBox="1"/>
          <p:nvPr/>
        </p:nvSpPr>
        <p:spPr>
          <a:xfrm>
            <a:off x="1878228" y="616467"/>
            <a:ext cx="762823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&lt;?xml version="1.0" encoding="UTF-8" standalone="yes"?&gt;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&lt;ROOT </a:t>
            </a:r>
            <a:r>
              <a:rPr lang="en-US" sz="1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xmlns:xsi</a:t>
            </a: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="http://www.w3.org/2001/XMLSchema-instance"&gt;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&lt;HEADER&gt;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&lt;TYPE&gt;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&lt;EXTENSION_TABLE_NAME&gt;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HGC_CERN_SENSOR_IV_SUMRY&lt;/EXTENSION_TABLE_NAME&gt;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&lt;NAME&gt;HGC CERN Sensor IV Summary&lt;/NAME&gt;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&lt;/TYPE&gt;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&lt;RUN&gt;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&lt;RUN_NAME&gt;Your Run Name&lt;/RUN_NAME&gt;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</a:t>
            </a:r>
            <a:r>
              <a:rPr lang="en-US" sz="10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Enter your timestamp --&gt;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&lt;RUN_BEGIN_TIMESTAMP&gt;2018-05-14 00:00:00&lt;/RUN_BEGIN_TIMESTAMP&gt;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&lt;RUN_END_TIMESTAMP&gt;2018-05-14 00:00:00&lt;/RUN_END_TIMESTAMP&gt;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&lt;INITIATED_BY_USER&gt;Your Name&lt;/INITIATED_BY_USER&gt;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&lt;LOCATION&gt;CERN&lt;/LOCATION&gt;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&lt;COMMENT_DESCRIPTION&gt;Your Comments&lt;/COMMENT_DESCRIPTION&gt;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&lt;/RUN&gt;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&lt;/HEADER&gt;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&lt;DATA_SET&gt;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&lt;PART&gt;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&lt;KIND_OF_PART&gt;120um Si Sensor HD Full&lt;/KIND_OF_PART&gt;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&lt;SERIAL_NUMBER&gt;XXXXXXXXXXXXXXXXXXX&lt;/SERIAL_NUMBER&gt;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&lt;/PART&gt;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&lt;/PART&gt;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&lt;DATA&gt;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&lt;TOT_CURNT_NANOAMP_600V&gt;7.609905&lt;/TOT_CURNT_NANOAMP_600V&gt;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&lt;TOT_CURNT_NANOAMP_800V&gt;0.01653122&lt;/TOT_CURNT_NANOAMP_800V&gt;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&lt;CURNT_600V_LESSTHAN_100uA&gt;PASSED&lt;/CURNT_600V_LESSTHAN_100uA&gt;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&lt;CRNTRATIO_800_TO_600&gt;PASSED&lt; CRNTRATIO_800_TO_600 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&lt;NUM_BAD_CELLS&gt;3&lt;/NUM_BAD_CELLS&gt;</a:t>
            </a:r>
          </a:p>
          <a:p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&lt;LIST_BAD_CELLS&gt;25,100,112&lt;/LIST_BAD_CELLS&gt;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&lt;NUM_BAD_CELLS_PASS&gt;PASSED&lt;/NUM_BAD_CELLS_PASS&gt;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&lt;PASS&gt;N&lt;/PASS&gt;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&lt;NUM_BAD_ADJ_CELLS&gt;5&lt;/NUM_BAD_ADJ_CELLS&gt;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&lt;NUM_BAD_ADJ_CELLS_PASS&gt;PASS&lt;/NUM_BAD_ADJ_CELLS_PASS&gt;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&lt;/DATA_SET&gt;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&lt;/ROOT&gt;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2EBAA-6608-8A4E-EE63-411A5A9068C8}"/>
              </a:ext>
            </a:extLst>
          </p:cNvPr>
          <p:cNvSpPr txBox="1"/>
          <p:nvPr/>
        </p:nvSpPr>
        <p:spPr>
          <a:xfrm>
            <a:off x="3278660" y="247135"/>
            <a:ext cx="59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HGC_CERN_SENSOR_IV_SUMRY New XML template</a:t>
            </a:r>
          </a:p>
        </p:txBody>
      </p:sp>
    </p:spTree>
    <p:extLst>
      <p:ext uri="{BB962C8B-B14F-4D97-AF65-F5344CB8AC3E}">
        <p14:creationId xmlns:p14="http://schemas.microsoft.com/office/powerpoint/2010/main" val="173657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DBFBE2-2BFF-5D68-59B2-324AA4817BA4}"/>
              </a:ext>
            </a:extLst>
          </p:cNvPr>
          <p:cNvSpPr txBox="1"/>
          <p:nvPr/>
        </p:nvSpPr>
        <p:spPr>
          <a:xfrm>
            <a:off x="667266" y="864973"/>
            <a:ext cx="294090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EF874-D3B7-DF3D-2456-2687026412B3}"/>
              </a:ext>
            </a:extLst>
          </p:cNvPr>
          <p:cNvSpPr txBox="1"/>
          <p:nvPr/>
        </p:nvSpPr>
        <p:spPr>
          <a:xfrm>
            <a:off x="448962" y="1544594"/>
            <a:ext cx="3595815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CONDITION_DATA_SET_ID</a:t>
            </a:r>
          </a:p>
          <a:p>
            <a:r>
              <a:rPr lang="en-US" dirty="0"/>
              <a:t>DEPL_UNIF_VOLTS</a:t>
            </a:r>
          </a:p>
          <a:p>
            <a:r>
              <a:rPr lang="en-US" dirty="0"/>
              <a:t>DEPL_VOLTS</a:t>
            </a:r>
          </a:p>
          <a:p>
            <a:r>
              <a:rPr lang="en-US" dirty="0">
                <a:solidFill>
                  <a:srgbClr val="FF0000"/>
                </a:solidFill>
              </a:rPr>
              <a:t>GRADE</a:t>
            </a:r>
          </a:p>
          <a:p>
            <a:r>
              <a:rPr lang="en-US" dirty="0"/>
              <a:t>MAX_DEPL_VOLTS</a:t>
            </a:r>
          </a:p>
          <a:p>
            <a:r>
              <a:rPr lang="en-US" dirty="0"/>
              <a:t>PASS</a:t>
            </a:r>
          </a:p>
          <a:p>
            <a:r>
              <a:rPr lang="en-US" dirty="0"/>
              <a:t>RECORD_ID</a:t>
            </a:r>
          </a:p>
          <a:p>
            <a:r>
              <a:rPr lang="en-US" dirty="0"/>
              <a:t>SNSR_THICKNESS</a:t>
            </a:r>
          </a:p>
          <a:p>
            <a:r>
              <a:rPr lang="en-US" dirty="0"/>
              <a:t>SNSR_THICKNESS_UNIF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EBBAF-501C-2002-9517-180AD6197A7C}"/>
              </a:ext>
            </a:extLst>
          </p:cNvPr>
          <p:cNvSpPr txBox="1"/>
          <p:nvPr/>
        </p:nvSpPr>
        <p:spPr>
          <a:xfrm>
            <a:off x="1210961" y="5128740"/>
            <a:ext cx="9646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GRADES because currently SI testing does not assign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see the proposed new xml template (which could be derived from the column names above), see next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E2CD9-3514-237E-565A-FDDEFE8CCF63}"/>
              </a:ext>
            </a:extLst>
          </p:cNvPr>
          <p:cNvSpPr txBox="1"/>
          <p:nvPr/>
        </p:nvSpPr>
        <p:spPr>
          <a:xfrm>
            <a:off x="2603156" y="265926"/>
            <a:ext cx="783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HGC_CERN_SENSOR_CV_SUMRY </a:t>
            </a:r>
            <a:r>
              <a:rPr lang="en-US" dirty="0"/>
              <a:t>old and Proposed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C6C81-C5FD-3CA8-7DC8-8D152AFBCBFA}"/>
              </a:ext>
            </a:extLst>
          </p:cNvPr>
          <p:cNvSpPr txBox="1"/>
          <p:nvPr/>
        </p:nvSpPr>
        <p:spPr>
          <a:xfrm>
            <a:off x="7677664" y="1309129"/>
            <a:ext cx="3595815" cy="3416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CONDITION_DATA_SET_ID</a:t>
            </a:r>
          </a:p>
          <a:p>
            <a:r>
              <a:rPr lang="en-US" dirty="0"/>
              <a:t>DEPL_UNIF_VOLTS</a:t>
            </a:r>
          </a:p>
          <a:p>
            <a:r>
              <a:rPr lang="en-US" dirty="0">
                <a:solidFill>
                  <a:schemeClr val="accent6"/>
                </a:solidFill>
              </a:rPr>
              <a:t>DEPL_VOLTS_PASS</a:t>
            </a:r>
          </a:p>
          <a:p>
            <a:r>
              <a:rPr lang="en-US" dirty="0">
                <a:solidFill>
                  <a:schemeClr val="accent6"/>
                </a:solidFill>
              </a:rPr>
              <a:t>DEPL_VOLTS_UNIF_PASS</a:t>
            </a:r>
          </a:p>
          <a:p>
            <a:r>
              <a:rPr lang="en-US" dirty="0">
                <a:solidFill>
                  <a:schemeClr val="accent6"/>
                </a:solidFill>
              </a:rPr>
              <a:t>C_INT_PASS</a:t>
            </a:r>
          </a:p>
          <a:p>
            <a:r>
              <a:rPr lang="en-US" dirty="0"/>
              <a:t>DEPL_VOLTS</a:t>
            </a:r>
          </a:p>
          <a:p>
            <a:r>
              <a:rPr lang="en-US" dirty="0"/>
              <a:t>MAX_DEPL_VOLTS</a:t>
            </a:r>
          </a:p>
          <a:p>
            <a:r>
              <a:rPr lang="en-US" dirty="0"/>
              <a:t>PASS</a:t>
            </a:r>
          </a:p>
          <a:p>
            <a:r>
              <a:rPr lang="en-US" dirty="0"/>
              <a:t>RECORD_ID</a:t>
            </a:r>
          </a:p>
          <a:p>
            <a:r>
              <a:rPr lang="en-US" dirty="0"/>
              <a:t>SNSR_THICKNESS</a:t>
            </a:r>
          </a:p>
          <a:p>
            <a:r>
              <a:rPr lang="en-US" dirty="0"/>
              <a:t>SNSR_THICKNESS_UNIF</a:t>
            </a:r>
          </a:p>
          <a:p>
            <a:r>
              <a:rPr lang="en-US" dirty="0">
                <a:solidFill>
                  <a:schemeClr val="accent6"/>
                </a:solidFill>
              </a:rPr>
              <a:t>SNSR_THICKNESS_UNIF_PASS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C26DECE-1522-0FB6-D407-500FACD57549}"/>
              </a:ext>
            </a:extLst>
          </p:cNvPr>
          <p:cNvSpPr/>
          <p:nvPr/>
        </p:nvSpPr>
        <p:spPr>
          <a:xfrm>
            <a:off x="4514337" y="2132920"/>
            <a:ext cx="2479589" cy="140867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B7EFA-526D-0C3E-B8CD-173335D67EFB}"/>
              </a:ext>
            </a:extLst>
          </p:cNvPr>
          <p:cNvSpPr txBox="1"/>
          <p:nvPr/>
        </p:nvSpPr>
        <p:spPr>
          <a:xfrm>
            <a:off x="8013355" y="571095"/>
            <a:ext cx="294090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Columns we proposed (which now work)</a:t>
            </a:r>
          </a:p>
        </p:txBody>
      </p:sp>
    </p:spTree>
    <p:extLst>
      <p:ext uri="{BB962C8B-B14F-4D97-AF65-F5344CB8AC3E}">
        <p14:creationId xmlns:p14="http://schemas.microsoft.com/office/powerpoint/2010/main" val="36543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82658-686D-D29F-CB45-B81DE0676FA5}"/>
              </a:ext>
            </a:extLst>
          </p:cNvPr>
          <p:cNvSpPr txBox="1"/>
          <p:nvPr/>
        </p:nvSpPr>
        <p:spPr>
          <a:xfrm>
            <a:off x="1919417" y="799069"/>
            <a:ext cx="762823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&lt;?xml version="1.0" encoding="UTF-8" standalone="yes"?&gt;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&lt;ROOT </a:t>
            </a:r>
            <a:r>
              <a:rPr lang="en-US" sz="1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xmlns:xsi</a:t>
            </a: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="http://www.w3.org/2001/XMLSchema-instance"&gt;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&lt;HEADER&gt;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&lt;TYPE&gt;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&lt;EXTENSION_TABLE_NAME&gt;HGC_CERN_SENSOR_CV_SUMRY&lt;/EXTENSION_TABLE_NAME&gt;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&lt;NAME&gt;HGC CERN Sensor CV Summary&lt;/NAME&gt;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&lt;/TYPE&gt;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&lt;RUN&gt;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&lt;RUN_NAME&gt;Your Run Name&lt;/RUN_NAME&gt;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</a:t>
            </a:r>
            <a:r>
              <a:rPr lang="en-US" sz="1000" b="1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Enter your timestamp --&gt;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&lt;RUN_BEGIN_TIMESTAMP&gt;2018-05-14 00:00:00&lt;/RUN_BEGIN_TIMESTAMP&gt;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&lt;RUN_END_TIMESTAMP&gt;2018-05-14 00:00:00&lt;/RUN_END_TIMESTAMP&gt;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&lt;INITIATED_BY_USER&gt;Your Name&lt;/INITIATED_BY_USER&gt;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&lt;LOCATION&gt;CERN&lt;/LOCATION&gt;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&lt;COMMENT_DESCRIPTION&gt;Your Comments&lt;/COMMENT_DESCRIPTION&gt;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&lt;/RUN&gt;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&lt;/HEADER&gt;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&lt;DATA_SET&gt;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&lt;PART&gt;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&lt;KIND_OF_PART&gt;120um Si Sensor HD Full&lt;/KIND_OF_PART&gt;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&lt;SERIAL_NUMBER&gt;XXXXXXXXXXXXXXXXXXX&lt;/SERIAL_NUMBER&gt;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&lt;/PART&gt;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&lt;DATA&gt;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&lt;SNSR_THCKNESS&gt;120&lt;/SNSR_THCKNESS&gt;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&lt;DEPL_VOLTS&gt;200&lt;/DEPL_VOLTS&gt;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&lt;MAX_DEPL_VOLTS&gt;250&lt;/MAX_DEPL_VOLTS&gt;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&lt;DEPL_UNIF_VOLTS&gt;200&lt;/DEPL_UNIF_VOLTS&gt;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&lt;SNSR_THKNES_UNIF&gt;120&lt;/SNSR_THKNES_UNIF&gt;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&lt;DEPL_VOLTS_PASS&gt;PASSED&lt;/DEPL_VOLTS_PASS&gt;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&lt;DEPL_VOLTS_UNIF_PASS&gt;PASSED&lt;/DEPL_VOLTS_UNIF_PASS&gt;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&lt;C_INT_PASS&gt;PASSED&lt;/C_INT_PASS&gt;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&lt;SNSR_THKNES_UNIF_PASS&gt;PASSED&lt;/SNSR_THKNES_UNIF_PASS&gt;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&lt;PASS&gt;PASSED&lt;/PASS&gt;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&lt;/DATA&gt;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&lt;/DATA_SET&gt;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&lt;/ROOT&gt;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2EBAA-6608-8A4E-EE63-411A5A9068C8}"/>
              </a:ext>
            </a:extLst>
          </p:cNvPr>
          <p:cNvSpPr txBox="1"/>
          <p:nvPr/>
        </p:nvSpPr>
        <p:spPr>
          <a:xfrm>
            <a:off x="3278660" y="247135"/>
            <a:ext cx="59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HGC_CERN_SENSOR_CV_SUMRY Proposed XML template</a:t>
            </a:r>
          </a:p>
        </p:txBody>
      </p:sp>
    </p:spTree>
    <p:extLst>
      <p:ext uri="{BB962C8B-B14F-4D97-AF65-F5344CB8AC3E}">
        <p14:creationId xmlns:p14="http://schemas.microsoft.com/office/powerpoint/2010/main" val="140492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Graphical user interface, text, application, email&#10;&#10;Description automatically generated"/>
          <p:cNvPicPr/>
          <p:nvPr/>
        </p:nvPicPr>
        <p:blipFill>
          <a:blip r:embed="rId2"/>
          <a:stretch/>
        </p:blipFill>
        <p:spPr>
          <a:xfrm>
            <a:off x="3370708" y="68777"/>
            <a:ext cx="5068080" cy="6121440"/>
          </a:xfrm>
          <a:prstGeom prst="rect">
            <a:avLst/>
          </a:prstGeom>
          <a:ln w="3810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8246319" y="3695760"/>
            <a:ext cx="3215160" cy="2577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&lt;SNSR_THCKNESS&gt;300&lt;/SNSR_THCKNESS&gt;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646268" y="1469609"/>
            <a:ext cx="2644406" cy="257760"/>
          </a:xfrm>
          <a:prstGeom prst="rect">
            <a:avLst/>
          </a:prstGeom>
          <a:noFill/>
          <a:ln w="381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&lt;DEPL_VOLTS&gt;284&lt;/DEPL_VOLTS&gt;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144588" y="2042879"/>
            <a:ext cx="3306086" cy="257760"/>
          </a:xfrm>
          <a:prstGeom prst="rect">
            <a:avLst/>
          </a:prstGeom>
          <a:noFill/>
          <a:ln w="38100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&lt;MAX_DEPL_VOLTS&gt;370&lt;/MAX_DEPL_VOLTS&gt;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902926" y="3016080"/>
            <a:ext cx="743342" cy="257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6119668" y="3453787"/>
            <a:ext cx="442440" cy="31248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4243348" y="3506040"/>
            <a:ext cx="356400" cy="2232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77251" y="3717896"/>
            <a:ext cx="3391988" cy="25776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&lt;DEPL_UNIF_VOLTS&gt;0.2&lt;/DEPL_UNIF_VOLTS&gt;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3925290" y="3735176"/>
            <a:ext cx="1739035" cy="22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4717819" y="6261915"/>
            <a:ext cx="3673457" cy="257760"/>
          </a:xfrm>
          <a:prstGeom prst="rect">
            <a:avLst/>
          </a:prstGeom>
          <a:noFill/>
          <a:ln w="3810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&lt;SNSR_THKNES_UNIF&gt;0.2&lt;/SNSR_THKNES_UNIF&gt;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5173228" y="5403906"/>
            <a:ext cx="946080" cy="2577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1"/>
          <p:cNvSpPr/>
          <p:nvPr/>
        </p:nvSpPr>
        <p:spPr>
          <a:xfrm>
            <a:off x="8249905" y="3291479"/>
            <a:ext cx="3509880" cy="260156"/>
          </a:xfrm>
          <a:prstGeom prst="rect">
            <a:avLst/>
          </a:prstGeom>
          <a:noFill/>
          <a:ln w="3810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&lt;DEPL_VOLTS_PASS&gt;PASS&lt;/DEPL_VOLTS_PASS&gt;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6554548" y="3453787"/>
            <a:ext cx="442440" cy="3124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8246319" y="4328089"/>
            <a:ext cx="3619303" cy="257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&lt;DEPL_VOLTS_PASS&gt;PASS&lt;/DEPL_VOLTS_PASS&gt;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04" name="CustomShape 14"/>
          <p:cNvSpPr/>
          <p:nvPr/>
        </p:nvSpPr>
        <p:spPr>
          <a:xfrm>
            <a:off x="7713748" y="3953520"/>
            <a:ext cx="442440" cy="25251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5"/>
          <p:cNvSpPr/>
          <p:nvPr/>
        </p:nvSpPr>
        <p:spPr>
          <a:xfrm>
            <a:off x="7405845" y="5801681"/>
            <a:ext cx="4703077" cy="257760"/>
          </a:xfrm>
          <a:prstGeom prst="rect">
            <a:avLst/>
          </a:prstGeom>
          <a:noFill/>
          <a:ln w="381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&lt;SNSR_THKNES_UNIF_PASS&gt;PASSED&lt;/SNSR_THKNES_UNIF_PASS&gt;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6649896" y="5390780"/>
            <a:ext cx="442440" cy="269877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A1B34-7661-0059-C79B-09F88DBB0DD5}"/>
              </a:ext>
            </a:extLst>
          </p:cNvPr>
          <p:cNvCxnSpPr>
            <a:cxnSpLocks/>
          </p:cNvCxnSpPr>
          <p:nvPr/>
        </p:nvCxnSpPr>
        <p:spPr>
          <a:xfrm flipH="1">
            <a:off x="5464083" y="1727369"/>
            <a:ext cx="335826" cy="1248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0489E-B2BE-B577-CF13-41AA569838D1}"/>
              </a:ext>
            </a:extLst>
          </p:cNvPr>
          <p:cNvCxnSpPr>
            <a:cxnSpLocks/>
          </p:cNvCxnSpPr>
          <p:nvPr/>
        </p:nvCxnSpPr>
        <p:spPr>
          <a:xfrm flipH="1" flipV="1">
            <a:off x="6423464" y="3866936"/>
            <a:ext cx="1806248" cy="14886"/>
          </a:xfrm>
          <a:prstGeom prst="line">
            <a:avLst/>
          </a:prstGeom>
          <a:ln w="285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B33099-CAC4-C698-7E45-49CECD31DDEA}"/>
              </a:ext>
            </a:extLst>
          </p:cNvPr>
          <p:cNvCxnSpPr/>
          <p:nvPr/>
        </p:nvCxnSpPr>
        <p:spPr>
          <a:xfrm flipV="1">
            <a:off x="6418218" y="3730596"/>
            <a:ext cx="0" cy="151016"/>
          </a:xfrm>
          <a:prstGeom prst="straightConnector1">
            <a:avLst/>
          </a:prstGeom>
          <a:ln w="28575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6FF91C-D925-65BC-1BE1-ACDBCA2CB0A9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6996988" y="3421557"/>
            <a:ext cx="1252917" cy="10462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8C991B-1F1A-0F1A-AF9F-0A4D7F6679FA}"/>
              </a:ext>
            </a:extLst>
          </p:cNvPr>
          <p:cNvCxnSpPr>
            <a:cxnSpLocks/>
          </p:cNvCxnSpPr>
          <p:nvPr/>
        </p:nvCxnSpPr>
        <p:spPr>
          <a:xfrm flipH="1" flipV="1">
            <a:off x="7892945" y="4235354"/>
            <a:ext cx="353374" cy="348633"/>
          </a:xfrm>
          <a:prstGeom prst="straightConnector1">
            <a:avLst/>
          </a:prstGeom>
          <a:ln w="28575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5254F3-7B70-9483-8C7F-8F53C5918515}"/>
              </a:ext>
            </a:extLst>
          </p:cNvPr>
          <p:cNvCxnSpPr/>
          <p:nvPr/>
        </p:nvCxnSpPr>
        <p:spPr>
          <a:xfrm>
            <a:off x="3509624" y="3866936"/>
            <a:ext cx="370495" cy="7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3DCF6-46F4-725D-7F3D-46F3F4E6F1F1}"/>
              </a:ext>
            </a:extLst>
          </p:cNvPr>
          <p:cNvCxnSpPr/>
          <p:nvPr/>
        </p:nvCxnSpPr>
        <p:spPr>
          <a:xfrm flipH="1" flipV="1">
            <a:off x="6119308" y="5714997"/>
            <a:ext cx="435240" cy="431128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022C58-969B-56A7-2BDC-446E73ADFF7A}"/>
              </a:ext>
            </a:extLst>
          </p:cNvPr>
          <p:cNvCxnSpPr/>
          <p:nvPr/>
        </p:nvCxnSpPr>
        <p:spPr>
          <a:xfrm flipH="1" flipV="1">
            <a:off x="7144588" y="5660657"/>
            <a:ext cx="182000" cy="269904"/>
          </a:xfrm>
          <a:prstGeom prst="straightConnector1">
            <a:avLst/>
          </a:prstGeom>
          <a:ln w="285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stomShape 7">
            <a:extLst>
              <a:ext uri="{FF2B5EF4-FFF2-40B4-BE49-F238E27FC236}">
                <a16:creationId xmlns:a16="http://schemas.microsoft.com/office/drawing/2014/main" id="{2596EDE8-AF63-664F-F7C2-B9DB25348F75}"/>
              </a:ext>
            </a:extLst>
          </p:cNvPr>
          <p:cNvSpPr/>
          <p:nvPr/>
        </p:nvSpPr>
        <p:spPr>
          <a:xfrm>
            <a:off x="117636" y="5457237"/>
            <a:ext cx="3391988" cy="25776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&lt;DEPL_UNIF_VOLTS&gt;0.2&lt;/DEPL_UNIF_VOLTS&gt;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18505-6AF0-DE45-4686-AF4C872AC889}"/>
              </a:ext>
            </a:extLst>
          </p:cNvPr>
          <p:cNvSpPr/>
          <p:nvPr/>
        </p:nvSpPr>
        <p:spPr>
          <a:xfrm>
            <a:off x="4025579" y="5795609"/>
            <a:ext cx="470220" cy="263832"/>
          </a:xfrm>
          <a:prstGeom prst="rect">
            <a:avLst/>
          </a:prstGeom>
          <a:noFill/>
          <a:ln>
            <a:solidFill>
              <a:srgbClr val="FFE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61A48F-190A-CF2A-2281-5B586926552D}"/>
              </a:ext>
            </a:extLst>
          </p:cNvPr>
          <p:cNvCxnSpPr/>
          <p:nvPr/>
        </p:nvCxnSpPr>
        <p:spPr>
          <a:xfrm>
            <a:off x="3509624" y="5579533"/>
            <a:ext cx="515955" cy="216076"/>
          </a:xfrm>
          <a:prstGeom prst="straightConnector1">
            <a:avLst/>
          </a:prstGeom>
          <a:ln w="28575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1394</Words>
  <Application>Microsoft Office PowerPoint</Application>
  <PresentationFormat>Widescreen</PresentationFormat>
  <Paragraphs>142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AL kadhim</dc:creator>
  <cp:lastModifiedBy>Ali AL kadhim</cp:lastModifiedBy>
  <cp:revision>14</cp:revision>
  <dcterms:created xsi:type="dcterms:W3CDTF">2022-10-26T16:15:05Z</dcterms:created>
  <dcterms:modified xsi:type="dcterms:W3CDTF">2022-10-30T17:25:03Z</dcterms:modified>
</cp:coreProperties>
</file>