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748BFB-4820-31AB-D1A7-3C4D07BB1DF0}" v="857" dt="2023-09-22T09:37:45.4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69"/>
    <p:restoredTop sz="95915"/>
  </p:normalViewPr>
  <p:slideViewPr>
    <p:cSldViewPr snapToGrid="0">
      <p:cViewPr varScale="1">
        <p:scale>
          <a:sx n="73" d="100"/>
          <a:sy n="73" d="100"/>
        </p:scale>
        <p:origin x="224" y="6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AD6A31-19D2-4439-AFEA-3E2912AAB274}"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F74172F2-226E-4BCD-BCA9-71C9A231B5C3}">
      <dgm:prSet/>
      <dgm:spPr/>
      <dgm:t>
        <a:bodyPr/>
        <a:lstStyle/>
        <a:p>
          <a:pPr algn="just">
            <a:lnSpc>
              <a:spcPct val="100000"/>
            </a:lnSpc>
          </a:pPr>
          <a:r>
            <a:rPr lang="en-GB" b="1" dirty="0"/>
            <a:t>They are set by central banks to control inflation, stimulate or cool down economic activity, and influence the exchange rate by affecting the attractiveness of a currency for investors.</a:t>
          </a:r>
          <a:endParaRPr lang="en-US" dirty="0"/>
        </a:p>
      </dgm:t>
    </dgm:pt>
    <dgm:pt modelId="{F4E4908D-68CE-41B3-BC05-864E78295ED9}" type="parTrans" cxnId="{517BB222-FC53-4E93-A518-2B63B2D85ED0}">
      <dgm:prSet/>
      <dgm:spPr/>
      <dgm:t>
        <a:bodyPr/>
        <a:lstStyle/>
        <a:p>
          <a:endParaRPr lang="en-US"/>
        </a:p>
      </dgm:t>
    </dgm:pt>
    <dgm:pt modelId="{28540C43-2B7E-4900-92AD-5AE16F2CD037}" type="sibTrans" cxnId="{517BB222-FC53-4E93-A518-2B63B2D85ED0}">
      <dgm:prSet/>
      <dgm:spPr/>
      <dgm:t>
        <a:bodyPr/>
        <a:lstStyle/>
        <a:p>
          <a:pPr>
            <a:lnSpc>
              <a:spcPct val="100000"/>
            </a:lnSpc>
          </a:pPr>
          <a:endParaRPr lang="en-US"/>
        </a:p>
      </dgm:t>
    </dgm:pt>
    <dgm:pt modelId="{0C6F4396-43B8-49D5-B192-B45B38B95C21}">
      <dgm:prSet/>
      <dgm:spPr/>
      <dgm:t>
        <a:bodyPr/>
        <a:lstStyle/>
        <a:p>
          <a:pPr algn="just">
            <a:lnSpc>
              <a:spcPct val="100000"/>
            </a:lnSpc>
          </a:pPr>
          <a:r>
            <a:rPr lang="en-GB" b="1" dirty="0"/>
            <a:t>Accessing how forex rates affect interest rates in the Bank of England and the European Central Bank involves monitoring how currency fluctuations impact inflation and economic conditions, which in turn influence the central banks' decisions on lending rates.</a:t>
          </a:r>
          <a:endParaRPr lang="en-US" dirty="0"/>
        </a:p>
      </dgm:t>
    </dgm:pt>
    <dgm:pt modelId="{DC6B637B-FD53-45BB-9EDE-60AC12B9EA8C}" type="parTrans" cxnId="{F68AC5A4-69B6-49CF-98DD-64202A527D34}">
      <dgm:prSet/>
      <dgm:spPr/>
      <dgm:t>
        <a:bodyPr/>
        <a:lstStyle/>
        <a:p>
          <a:endParaRPr lang="en-US"/>
        </a:p>
      </dgm:t>
    </dgm:pt>
    <dgm:pt modelId="{8605B7E5-3C84-4A44-962C-BC0BF86B2658}" type="sibTrans" cxnId="{F68AC5A4-69B6-49CF-98DD-64202A527D34}">
      <dgm:prSet/>
      <dgm:spPr/>
      <dgm:t>
        <a:bodyPr/>
        <a:lstStyle/>
        <a:p>
          <a:endParaRPr lang="en-US"/>
        </a:p>
      </dgm:t>
    </dgm:pt>
    <dgm:pt modelId="{ADB1CBB0-7A41-4D87-B96D-DD4CFF3CCB19}" type="pres">
      <dgm:prSet presAssocID="{23AD6A31-19D2-4439-AFEA-3E2912AAB274}" presName="root" presStyleCnt="0">
        <dgm:presLayoutVars>
          <dgm:dir/>
          <dgm:resizeHandles val="exact"/>
        </dgm:presLayoutVars>
      </dgm:prSet>
      <dgm:spPr/>
    </dgm:pt>
    <dgm:pt modelId="{EF9B119C-3513-4660-B792-BA987C09E87F}" type="pres">
      <dgm:prSet presAssocID="{F74172F2-226E-4BCD-BCA9-71C9A231B5C3}" presName="compNode" presStyleCnt="0"/>
      <dgm:spPr/>
    </dgm:pt>
    <dgm:pt modelId="{1B3151AE-D59B-44BB-9681-6A31E81F9437}" type="pres">
      <dgm:prSet presAssocID="{F74172F2-226E-4BCD-BCA9-71C9A231B5C3}" presName="bgRect" presStyleLbl="bgShp" presStyleIdx="0" presStyleCnt="2"/>
      <dgm:spPr/>
    </dgm:pt>
    <dgm:pt modelId="{0277130D-549E-4012-A253-EA86B023AAEF}" type="pres">
      <dgm:prSet presAssocID="{F74172F2-226E-4BCD-BCA9-71C9A231B5C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A18D3C25-48BA-4E21-89F2-44DB1F0CCCB3}" type="pres">
      <dgm:prSet presAssocID="{F74172F2-226E-4BCD-BCA9-71C9A231B5C3}" presName="spaceRect" presStyleCnt="0"/>
      <dgm:spPr/>
    </dgm:pt>
    <dgm:pt modelId="{D52F8142-28DA-41A1-9B1A-E9B8FB0CB6F9}" type="pres">
      <dgm:prSet presAssocID="{F74172F2-226E-4BCD-BCA9-71C9A231B5C3}" presName="parTx" presStyleLbl="revTx" presStyleIdx="0" presStyleCnt="2">
        <dgm:presLayoutVars>
          <dgm:chMax val="0"/>
          <dgm:chPref val="0"/>
        </dgm:presLayoutVars>
      </dgm:prSet>
      <dgm:spPr/>
    </dgm:pt>
    <dgm:pt modelId="{26FF80EC-EFE9-4664-A571-D731B007F1E5}" type="pres">
      <dgm:prSet presAssocID="{28540C43-2B7E-4900-92AD-5AE16F2CD037}" presName="sibTrans" presStyleCnt="0"/>
      <dgm:spPr/>
    </dgm:pt>
    <dgm:pt modelId="{B05DF2D9-AD6A-4A9F-ACA7-E835C726B2C7}" type="pres">
      <dgm:prSet presAssocID="{0C6F4396-43B8-49D5-B192-B45B38B95C21}" presName="compNode" presStyleCnt="0"/>
      <dgm:spPr/>
    </dgm:pt>
    <dgm:pt modelId="{3C119E15-8E8E-4564-8922-08D601B34BE2}" type="pres">
      <dgm:prSet presAssocID="{0C6F4396-43B8-49D5-B192-B45B38B95C21}" presName="bgRect" presStyleLbl="bgShp" presStyleIdx="1" presStyleCnt="2"/>
      <dgm:spPr/>
    </dgm:pt>
    <dgm:pt modelId="{82716B5F-2CCB-4F7B-B129-6E5FBFB1DA3E}" type="pres">
      <dgm:prSet presAssocID="{0C6F4396-43B8-49D5-B192-B45B38B95C2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27EF3260-086A-479E-847D-219D65BD25AC}" type="pres">
      <dgm:prSet presAssocID="{0C6F4396-43B8-49D5-B192-B45B38B95C21}" presName="spaceRect" presStyleCnt="0"/>
      <dgm:spPr/>
    </dgm:pt>
    <dgm:pt modelId="{62AD0FD7-B1D8-462A-948A-58DEE35110C4}" type="pres">
      <dgm:prSet presAssocID="{0C6F4396-43B8-49D5-B192-B45B38B95C21}" presName="parTx" presStyleLbl="revTx" presStyleIdx="1" presStyleCnt="2">
        <dgm:presLayoutVars>
          <dgm:chMax val="0"/>
          <dgm:chPref val="0"/>
        </dgm:presLayoutVars>
      </dgm:prSet>
      <dgm:spPr/>
    </dgm:pt>
  </dgm:ptLst>
  <dgm:cxnLst>
    <dgm:cxn modelId="{517BB222-FC53-4E93-A518-2B63B2D85ED0}" srcId="{23AD6A31-19D2-4439-AFEA-3E2912AAB274}" destId="{F74172F2-226E-4BCD-BCA9-71C9A231B5C3}" srcOrd="0" destOrd="0" parTransId="{F4E4908D-68CE-41B3-BC05-864E78295ED9}" sibTransId="{28540C43-2B7E-4900-92AD-5AE16F2CD037}"/>
    <dgm:cxn modelId="{32A9E894-E9AF-574A-B359-A5D5155A1F96}" type="presOf" srcId="{F74172F2-226E-4BCD-BCA9-71C9A231B5C3}" destId="{D52F8142-28DA-41A1-9B1A-E9B8FB0CB6F9}" srcOrd="0" destOrd="0" presId="urn:microsoft.com/office/officeart/2018/2/layout/IconVerticalSolidList"/>
    <dgm:cxn modelId="{F68AC5A4-69B6-49CF-98DD-64202A527D34}" srcId="{23AD6A31-19D2-4439-AFEA-3E2912AAB274}" destId="{0C6F4396-43B8-49D5-B192-B45B38B95C21}" srcOrd="1" destOrd="0" parTransId="{DC6B637B-FD53-45BB-9EDE-60AC12B9EA8C}" sibTransId="{8605B7E5-3C84-4A44-962C-BC0BF86B2658}"/>
    <dgm:cxn modelId="{FD2B40AF-CAD5-584A-AF7C-59EFF0817A30}" type="presOf" srcId="{23AD6A31-19D2-4439-AFEA-3E2912AAB274}" destId="{ADB1CBB0-7A41-4D87-B96D-DD4CFF3CCB19}" srcOrd="0" destOrd="0" presId="urn:microsoft.com/office/officeart/2018/2/layout/IconVerticalSolidList"/>
    <dgm:cxn modelId="{346D4CF7-117D-EE43-A57C-F3DC78039740}" type="presOf" srcId="{0C6F4396-43B8-49D5-B192-B45B38B95C21}" destId="{62AD0FD7-B1D8-462A-948A-58DEE35110C4}" srcOrd="0" destOrd="0" presId="urn:microsoft.com/office/officeart/2018/2/layout/IconVerticalSolidList"/>
    <dgm:cxn modelId="{3BBA678F-6A64-E44A-9656-9AB5B29CC666}" type="presParOf" srcId="{ADB1CBB0-7A41-4D87-B96D-DD4CFF3CCB19}" destId="{EF9B119C-3513-4660-B792-BA987C09E87F}" srcOrd="0" destOrd="0" presId="urn:microsoft.com/office/officeart/2018/2/layout/IconVerticalSolidList"/>
    <dgm:cxn modelId="{6B80B9B8-B497-254F-8D43-2C22323099F6}" type="presParOf" srcId="{EF9B119C-3513-4660-B792-BA987C09E87F}" destId="{1B3151AE-D59B-44BB-9681-6A31E81F9437}" srcOrd="0" destOrd="0" presId="urn:microsoft.com/office/officeart/2018/2/layout/IconVerticalSolidList"/>
    <dgm:cxn modelId="{0A58B927-0BC3-3E4E-B5C0-0954832006C8}" type="presParOf" srcId="{EF9B119C-3513-4660-B792-BA987C09E87F}" destId="{0277130D-549E-4012-A253-EA86B023AAEF}" srcOrd="1" destOrd="0" presId="urn:microsoft.com/office/officeart/2018/2/layout/IconVerticalSolidList"/>
    <dgm:cxn modelId="{354C4893-17F9-D94C-A937-D97F500C9B81}" type="presParOf" srcId="{EF9B119C-3513-4660-B792-BA987C09E87F}" destId="{A18D3C25-48BA-4E21-89F2-44DB1F0CCCB3}" srcOrd="2" destOrd="0" presId="urn:microsoft.com/office/officeart/2018/2/layout/IconVerticalSolidList"/>
    <dgm:cxn modelId="{EA6C8B81-2704-E145-9632-93B1F74BD39B}" type="presParOf" srcId="{EF9B119C-3513-4660-B792-BA987C09E87F}" destId="{D52F8142-28DA-41A1-9B1A-E9B8FB0CB6F9}" srcOrd="3" destOrd="0" presId="urn:microsoft.com/office/officeart/2018/2/layout/IconVerticalSolidList"/>
    <dgm:cxn modelId="{336A6B12-2220-0F4D-8AF2-9EA704C1F02E}" type="presParOf" srcId="{ADB1CBB0-7A41-4D87-B96D-DD4CFF3CCB19}" destId="{26FF80EC-EFE9-4664-A571-D731B007F1E5}" srcOrd="1" destOrd="0" presId="urn:microsoft.com/office/officeart/2018/2/layout/IconVerticalSolidList"/>
    <dgm:cxn modelId="{DEB1CDE0-75F5-5245-90AA-0650308B43D0}" type="presParOf" srcId="{ADB1CBB0-7A41-4D87-B96D-DD4CFF3CCB19}" destId="{B05DF2D9-AD6A-4A9F-ACA7-E835C726B2C7}" srcOrd="2" destOrd="0" presId="urn:microsoft.com/office/officeart/2018/2/layout/IconVerticalSolidList"/>
    <dgm:cxn modelId="{0F678F05-4950-1645-84D5-49D7D7298DF2}" type="presParOf" srcId="{B05DF2D9-AD6A-4A9F-ACA7-E835C726B2C7}" destId="{3C119E15-8E8E-4564-8922-08D601B34BE2}" srcOrd="0" destOrd="0" presId="urn:microsoft.com/office/officeart/2018/2/layout/IconVerticalSolidList"/>
    <dgm:cxn modelId="{D2794643-795D-C942-BDE0-42EFE6BB99B2}" type="presParOf" srcId="{B05DF2D9-AD6A-4A9F-ACA7-E835C726B2C7}" destId="{82716B5F-2CCB-4F7B-B129-6E5FBFB1DA3E}" srcOrd="1" destOrd="0" presId="urn:microsoft.com/office/officeart/2018/2/layout/IconVerticalSolidList"/>
    <dgm:cxn modelId="{FC822CFD-D755-CF43-A3F5-94C04206D2A6}" type="presParOf" srcId="{B05DF2D9-AD6A-4A9F-ACA7-E835C726B2C7}" destId="{27EF3260-086A-479E-847D-219D65BD25AC}" srcOrd="2" destOrd="0" presId="urn:microsoft.com/office/officeart/2018/2/layout/IconVerticalSolidList"/>
    <dgm:cxn modelId="{FB618E1E-6783-024D-86F4-6352EB643401}" type="presParOf" srcId="{B05DF2D9-AD6A-4A9F-ACA7-E835C726B2C7}" destId="{62AD0FD7-B1D8-462A-948A-58DEE35110C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3151AE-D59B-44BB-9681-6A31E81F9437}">
      <dsp:nvSpPr>
        <dsp:cNvPr id="0" name=""/>
        <dsp:cNvSpPr/>
      </dsp:nvSpPr>
      <dsp:spPr>
        <a:xfrm>
          <a:off x="0" y="468309"/>
          <a:ext cx="5816600" cy="13917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77130D-549E-4012-A253-EA86B023AAEF}">
      <dsp:nvSpPr>
        <dsp:cNvPr id="0" name=""/>
        <dsp:cNvSpPr/>
      </dsp:nvSpPr>
      <dsp:spPr>
        <a:xfrm>
          <a:off x="421014" y="781460"/>
          <a:ext cx="766228" cy="7654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2F8142-28DA-41A1-9B1A-E9B8FB0CB6F9}">
      <dsp:nvSpPr>
        <dsp:cNvPr id="0" name=""/>
        <dsp:cNvSpPr/>
      </dsp:nvSpPr>
      <dsp:spPr>
        <a:xfrm>
          <a:off x="1608257" y="468309"/>
          <a:ext cx="4205196" cy="1393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441" tIns="147441" rIns="147441" bIns="147441" numCol="1" spcCol="1270" anchor="ctr" anchorCtr="0">
          <a:noAutofit/>
        </a:bodyPr>
        <a:lstStyle/>
        <a:p>
          <a:pPr marL="0" lvl="0" indent="0" algn="just" defTabSz="622300">
            <a:lnSpc>
              <a:spcPct val="100000"/>
            </a:lnSpc>
            <a:spcBef>
              <a:spcPct val="0"/>
            </a:spcBef>
            <a:spcAft>
              <a:spcPct val="35000"/>
            </a:spcAft>
            <a:buNone/>
          </a:pPr>
          <a:r>
            <a:rPr lang="en-GB" sz="1400" b="1" kern="1200" dirty="0"/>
            <a:t>They are set by central banks to control inflation, stimulate or cool down economic activity, and influence the exchange rate by affecting the attractiveness of a currency for investors.</a:t>
          </a:r>
          <a:endParaRPr lang="en-US" sz="1400" kern="1200" dirty="0"/>
        </a:p>
      </dsp:txBody>
      <dsp:txXfrm>
        <a:off x="1608257" y="468309"/>
        <a:ext cx="4205196" cy="1393143"/>
      </dsp:txXfrm>
    </dsp:sp>
    <dsp:sp modelId="{3C119E15-8E8E-4564-8922-08D601B34BE2}">
      <dsp:nvSpPr>
        <dsp:cNvPr id="0" name=""/>
        <dsp:cNvSpPr/>
      </dsp:nvSpPr>
      <dsp:spPr>
        <a:xfrm>
          <a:off x="0" y="2162672"/>
          <a:ext cx="5816600" cy="13917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716B5F-2CCB-4F7B-B129-6E5FBFB1DA3E}">
      <dsp:nvSpPr>
        <dsp:cNvPr id="0" name=""/>
        <dsp:cNvSpPr/>
      </dsp:nvSpPr>
      <dsp:spPr>
        <a:xfrm>
          <a:off x="421014" y="2475823"/>
          <a:ext cx="766228" cy="7654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2AD0FD7-B1D8-462A-948A-58DEE35110C4}">
      <dsp:nvSpPr>
        <dsp:cNvPr id="0" name=""/>
        <dsp:cNvSpPr/>
      </dsp:nvSpPr>
      <dsp:spPr>
        <a:xfrm>
          <a:off x="1608257" y="2162672"/>
          <a:ext cx="4205196" cy="1393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441" tIns="147441" rIns="147441" bIns="147441" numCol="1" spcCol="1270" anchor="ctr" anchorCtr="0">
          <a:noAutofit/>
        </a:bodyPr>
        <a:lstStyle/>
        <a:p>
          <a:pPr marL="0" lvl="0" indent="0" algn="just" defTabSz="622300">
            <a:lnSpc>
              <a:spcPct val="100000"/>
            </a:lnSpc>
            <a:spcBef>
              <a:spcPct val="0"/>
            </a:spcBef>
            <a:spcAft>
              <a:spcPct val="35000"/>
            </a:spcAft>
            <a:buNone/>
          </a:pPr>
          <a:r>
            <a:rPr lang="en-GB" sz="1400" b="1" kern="1200" dirty="0"/>
            <a:t>Accessing how forex rates affect interest rates in the Bank of England and the European Central Bank involves monitoring how currency fluctuations impact inflation and economic conditions, which in turn influence the central banks' decisions on lending rates.</a:t>
          </a:r>
          <a:endParaRPr lang="en-US" sz="1400" kern="1200" dirty="0"/>
        </a:p>
      </dsp:txBody>
      <dsp:txXfrm>
        <a:off x="1608257" y="2162672"/>
        <a:ext cx="4205196" cy="139314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GB"/>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9/22/2023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9/22/2023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9/22/2023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9/22/2023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GB"/>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9/22/2023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GB"/>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9/22/2023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GB"/>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GB"/>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9/22/2023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data.ecb.europa.eu/main-figures/ecb-interest-rates-and-exchange-rates/key-ecb-interest-rates" TargetMode="External"/><Relationship Id="rId2" Type="http://schemas.openxmlformats.org/officeDocument/2006/relationships/hyperlink" Target="https://www.bankofengland.co.uk/explainers/why-are-interest-rates-in-the-uk-going-u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DAE4C-3294-B7CB-CB81-1E4F1E5F1C9F}"/>
              </a:ext>
            </a:extLst>
          </p:cNvPr>
          <p:cNvSpPr>
            <a:spLocks noGrp="1"/>
          </p:cNvSpPr>
          <p:nvPr>
            <p:ph type="ctrTitle"/>
          </p:nvPr>
        </p:nvSpPr>
        <p:spPr/>
        <p:txBody>
          <a:bodyPr/>
          <a:lstStyle/>
          <a:p>
            <a:pPr algn="ctr"/>
            <a:r>
              <a:rPr lang="en-US" b="1" dirty="0"/>
              <a:t>FOREX </a:t>
            </a:r>
          </a:p>
        </p:txBody>
      </p:sp>
      <p:sp>
        <p:nvSpPr>
          <p:cNvPr id="3" name="Subtitle 2">
            <a:extLst>
              <a:ext uri="{FF2B5EF4-FFF2-40B4-BE49-F238E27FC236}">
                <a16:creationId xmlns:a16="http://schemas.microsoft.com/office/drawing/2014/main" id="{F2D44A21-3898-B9BD-122F-52451E4EBEE7}"/>
              </a:ext>
            </a:extLst>
          </p:cNvPr>
          <p:cNvSpPr>
            <a:spLocks noGrp="1"/>
          </p:cNvSpPr>
          <p:nvPr>
            <p:ph type="subTitle" idx="1"/>
          </p:nvPr>
        </p:nvSpPr>
        <p:spPr>
          <a:xfrm>
            <a:off x="1019908" y="4458678"/>
            <a:ext cx="9196754" cy="377091"/>
          </a:xfrm>
        </p:spPr>
        <p:txBody>
          <a:bodyPr>
            <a:normAutofit/>
          </a:bodyPr>
          <a:lstStyle/>
          <a:p>
            <a:r>
              <a:rPr lang="en-US" sz="1200" dirty="0"/>
              <a:t>By: Anna </a:t>
            </a:r>
            <a:r>
              <a:rPr lang="en-US" sz="1200" dirty="0" err="1"/>
              <a:t>Pedroni</a:t>
            </a:r>
            <a:r>
              <a:rPr lang="en-US" sz="1200" dirty="0"/>
              <a:t>, </a:t>
            </a:r>
            <a:r>
              <a:rPr lang="en-US" sz="1200" dirty="0" err="1"/>
              <a:t>Kamsy</a:t>
            </a:r>
            <a:r>
              <a:rPr lang="en-US" sz="1200" dirty="0"/>
              <a:t> </a:t>
            </a:r>
            <a:r>
              <a:rPr lang="en-US" sz="1200" dirty="0" err="1"/>
              <a:t>Nwokedi</a:t>
            </a:r>
            <a:r>
              <a:rPr lang="en-US" sz="1200" dirty="0"/>
              <a:t>, Freeman Fang &amp; Alin </a:t>
            </a:r>
            <a:r>
              <a:rPr lang="en-US" sz="1200" dirty="0" err="1"/>
              <a:t>Alzaidy</a:t>
            </a:r>
            <a:endParaRPr lang="en-US" sz="1200" dirty="0"/>
          </a:p>
        </p:txBody>
      </p:sp>
    </p:spTree>
    <p:extLst>
      <p:ext uri="{BB962C8B-B14F-4D97-AF65-F5344CB8AC3E}">
        <p14:creationId xmlns:p14="http://schemas.microsoft.com/office/powerpoint/2010/main" val="2154359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E3803-43AF-BAA3-8E6E-56D8A2AADDAE}"/>
              </a:ext>
            </a:extLst>
          </p:cNvPr>
          <p:cNvSpPr>
            <a:spLocks noGrp="1"/>
          </p:cNvSpPr>
          <p:nvPr>
            <p:ph type="title"/>
          </p:nvPr>
        </p:nvSpPr>
        <p:spPr>
          <a:xfrm>
            <a:off x="2895600" y="764373"/>
            <a:ext cx="8610600" cy="1293028"/>
          </a:xfrm>
        </p:spPr>
        <p:txBody>
          <a:bodyPr>
            <a:normAutofit/>
          </a:bodyPr>
          <a:lstStyle/>
          <a:p>
            <a:r>
              <a:rPr lang="en-US" b="1"/>
              <a:t>Introduction to forex</a:t>
            </a:r>
          </a:p>
        </p:txBody>
      </p:sp>
      <p:sp>
        <p:nvSpPr>
          <p:cNvPr id="3" name="Content Placeholder 2">
            <a:extLst>
              <a:ext uri="{FF2B5EF4-FFF2-40B4-BE49-F238E27FC236}">
                <a16:creationId xmlns:a16="http://schemas.microsoft.com/office/drawing/2014/main" id="{D448FEDA-119A-126E-A7EE-A4E68673BC79}"/>
              </a:ext>
            </a:extLst>
          </p:cNvPr>
          <p:cNvSpPr>
            <a:spLocks noGrp="1"/>
          </p:cNvSpPr>
          <p:nvPr>
            <p:ph idx="1"/>
          </p:nvPr>
        </p:nvSpPr>
        <p:spPr>
          <a:xfrm>
            <a:off x="677333" y="2194560"/>
            <a:ext cx="5816600" cy="4024125"/>
          </a:xfrm>
        </p:spPr>
        <p:txBody>
          <a:bodyPr>
            <a:normAutofit/>
          </a:bodyPr>
          <a:lstStyle/>
          <a:p>
            <a:pPr marL="342900" lvl="0" indent="-342900">
              <a:buFont typeface="Courier New" panose="02070309020205020404" pitchFamily="49" charset="0"/>
              <a:buChar char="o"/>
            </a:pPr>
            <a:r>
              <a:rPr lang="en-GB" sz="2000" b="1" spc="-5" dirty="0">
                <a:effectLst/>
                <a:latin typeface="+mj-lt"/>
                <a:ea typeface="Times New Roman" panose="02020603050405020304" pitchFamily="18" charset="0"/>
                <a:cs typeface="Times New Roman" panose="02020603050405020304" pitchFamily="18" charset="0"/>
              </a:rPr>
              <a:t>Forex, short for foreign exchange, is a global financial market where currencies are traded. </a:t>
            </a:r>
            <a:endParaRPr lang="en-GB" sz="2000" b="1" spc="-5" dirty="0">
              <a:latin typeface="+mj-lt"/>
              <a:ea typeface="Times New Roman" panose="02020603050405020304" pitchFamily="18" charset="0"/>
              <a:cs typeface="Times New Roman" panose="02020603050405020304" pitchFamily="18" charset="0"/>
            </a:endParaRPr>
          </a:p>
          <a:p>
            <a:pPr marL="342900" lvl="0" indent="-342900">
              <a:buFont typeface="Courier New" panose="02070309020205020404" pitchFamily="49" charset="0"/>
              <a:buChar char="o"/>
            </a:pPr>
            <a:endParaRPr lang="en-GB" sz="2000" b="1" dirty="0">
              <a:effectLst/>
              <a:latin typeface="+mj-lt"/>
              <a:ea typeface="Times New Roman" panose="02020603050405020304" pitchFamily="18" charset="0"/>
              <a:cs typeface="Times New Roman" panose="02020603050405020304" pitchFamily="18" charset="0"/>
            </a:endParaRPr>
          </a:p>
          <a:p>
            <a:pPr marL="342900" lvl="0" indent="-342900">
              <a:buFont typeface="Courier New" panose="02070309020205020404" pitchFamily="49" charset="0"/>
              <a:buChar char="o"/>
            </a:pPr>
            <a:r>
              <a:rPr lang="en-GB" sz="2000" b="1" spc="-5" dirty="0">
                <a:effectLst/>
                <a:latin typeface="+mj-lt"/>
                <a:ea typeface="Times New Roman" panose="02020603050405020304" pitchFamily="18" charset="0"/>
                <a:cs typeface="Times New Roman" panose="02020603050405020304" pitchFamily="18" charset="0"/>
              </a:rPr>
              <a:t>It serves as a  platform for individuals, businesses, and institutions to exchange one currency for another. </a:t>
            </a:r>
          </a:p>
          <a:p>
            <a:pPr marL="0" lvl="0" indent="0">
              <a:buNone/>
            </a:pPr>
            <a:endParaRPr lang="en-GB" sz="2000" b="1" dirty="0">
              <a:effectLst/>
              <a:latin typeface="+mj-lt"/>
              <a:ea typeface="Times New Roman" panose="02020603050405020304" pitchFamily="18" charset="0"/>
              <a:cs typeface="Times New Roman" panose="02020603050405020304" pitchFamily="18" charset="0"/>
            </a:endParaRPr>
          </a:p>
          <a:p>
            <a:pPr marL="342900" lvl="0" indent="-342900">
              <a:buFont typeface="Courier New" panose="02070309020205020404" pitchFamily="49" charset="0"/>
              <a:buChar char="o"/>
            </a:pPr>
            <a:r>
              <a:rPr lang="en-GB" sz="2000" b="1" spc="-5" dirty="0">
                <a:effectLst/>
                <a:latin typeface="+mj-lt"/>
                <a:ea typeface="Times New Roman" panose="02020603050405020304" pitchFamily="18" charset="0"/>
                <a:cs typeface="Times New Roman" panose="02020603050405020304" pitchFamily="18" charset="0"/>
              </a:rPr>
              <a:t>Forex is used for various purposes, including international trade, investment, and speculation on currency price movements. </a:t>
            </a:r>
            <a:endParaRPr lang="en-GB" sz="2000" b="1" dirty="0">
              <a:effectLst/>
              <a:latin typeface="+mj-lt"/>
              <a:ea typeface="Times New Roman" panose="02020603050405020304" pitchFamily="18" charset="0"/>
              <a:cs typeface="Times New Roman" panose="02020603050405020304" pitchFamily="18" charset="0"/>
            </a:endParaRPr>
          </a:p>
          <a:p>
            <a:endParaRPr lang="en-US" sz="2000" dirty="0"/>
          </a:p>
        </p:txBody>
      </p:sp>
      <p:pic>
        <p:nvPicPr>
          <p:cNvPr id="5" name="Picture 4" descr="A person touching a screen with a touch screen&#10;&#10;Description automatically generated">
            <a:extLst>
              <a:ext uri="{FF2B5EF4-FFF2-40B4-BE49-F238E27FC236}">
                <a16:creationId xmlns:a16="http://schemas.microsoft.com/office/drawing/2014/main" id="{0064234C-C5C7-1EC0-6909-72D8DE5A501C}"/>
              </a:ext>
            </a:extLst>
          </p:cNvPr>
          <p:cNvPicPr>
            <a:picLocks noChangeAspect="1"/>
          </p:cNvPicPr>
          <p:nvPr/>
        </p:nvPicPr>
        <p:blipFill rotWithShape="1">
          <a:blip r:embed="rId2"/>
          <a:srcRect l="3301" r="602" b="2"/>
          <a:stretch/>
        </p:blipFill>
        <p:spPr>
          <a:xfrm>
            <a:off x="6985000" y="2501159"/>
            <a:ext cx="4521200" cy="3410926"/>
          </a:xfrm>
          <a:prstGeom prst="rect">
            <a:avLst/>
          </a:prstGeom>
        </p:spPr>
      </p:pic>
    </p:spTree>
    <p:extLst>
      <p:ext uri="{BB962C8B-B14F-4D97-AF65-F5344CB8AC3E}">
        <p14:creationId xmlns:p14="http://schemas.microsoft.com/office/powerpoint/2010/main" val="2616013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EA5387D-64D8-4D6C-B109-FF4E81DF6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olls of money rolled up in different denominations&#10;&#10;Description automatically generated">
            <a:extLst>
              <a:ext uri="{FF2B5EF4-FFF2-40B4-BE49-F238E27FC236}">
                <a16:creationId xmlns:a16="http://schemas.microsoft.com/office/drawing/2014/main" id="{829649EB-1631-63F4-CAE7-262178E22BF9}"/>
              </a:ext>
            </a:extLst>
          </p:cNvPr>
          <p:cNvPicPr>
            <a:picLocks noChangeAspect="1"/>
          </p:cNvPicPr>
          <p:nvPr/>
        </p:nvPicPr>
        <p:blipFill rotWithShape="1">
          <a:blip r:embed="rId2">
            <a:alphaModFix amt="30000"/>
          </a:blip>
          <a:srcRect t="8374" b="6399"/>
          <a:stretch/>
        </p:blipFill>
        <p:spPr>
          <a:xfrm>
            <a:off x="20" y="10"/>
            <a:ext cx="12191980" cy="6857990"/>
          </a:xfrm>
          <a:prstGeom prst="rect">
            <a:avLst/>
          </a:prstGeom>
        </p:spPr>
      </p:pic>
      <p:sp>
        <p:nvSpPr>
          <p:cNvPr id="2" name="Title 1">
            <a:extLst>
              <a:ext uri="{FF2B5EF4-FFF2-40B4-BE49-F238E27FC236}">
                <a16:creationId xmlns:a16="http://schemas.microsoft.com/office/drawing/2014/main" id="{FF71D0E9-7311-5570-23E9-D6997B144E9A}"/>
              </a:ext>
            </a:extLst>
          </p:cNvPr>
          <p:cNvSpPr>
            <a:spLocks noGrp="1"/>
          </p:cNvSpPr>
          <p:nvPr>
            <p:ph type="title"/>
          </p:nvPr>
        </p:nvSpPr>
        <p:spPr>
          <a:xfrm>
            <a:off x="2895600" y="764373"/>
            <a:ext cx="8610600" cy="1293028"/>
          </a:xfrm>
        </p:spPr>
        <p:txBody>
          <a:bodyPr>
            <a:normAutofit/>
          </a:bodyPr>
          <a:lstStyle/>
          <a:p>
            <a:r>
              <a:rPr lang="en-US" dirty="0"/>
              <a:t>CURRENCY COMPARISONS</a:t>
            </a:r>
            <a:endParaRPr lang="en-US"/>
          </a:p>
        </p:txBody>
      </p:sp>
      <p:sp>
        <p:nvSpPr>
          <p:cNvPr id="3" name="Content Placeholder 2">
            <a:extLst>
              <a:ext uri="{FF2B5EF4-FFF2-40B4-BE49-F238E27FC236}">
                <a16:creationId xmlns:a16="http://schemas.microsoft.com/office/drawing/2014/main" id="{0BDA89CD-C33E-15F7-5CDA-9F123167908F}"/>
              </a:ext>
            </a:extLst>
          </p:cNvPr>
          <p:cNvSpPr>
            <a:spLocks noGrp="1"/>
          </p:cNvSpPr>
          <p:nvPr>
            <p:ph idx="1"/>
          </p:nvPr>
        </p:nvSpPr>
        <p:spPr>
          <a:xfrm>
            <a:off x="685800" y="2194560"/>
            <a:ext cx="10820400" cy="4024125"/>
          </a:xfrm>
        </p:spPr>
        <p:txBody>
          <a:bodyPr vert="horz" lIns="91440" tIns="45720" rIns="91440" bIns="45720" rtlCol="0" anchor="t">
            <a:normAutofit/>
          </a:bodyPr>
          <a:lstStyle/>
          <a:p>
            <a:r>
              <a:rPr lang="en-GB" b="1" spc="-5">
                <a:latin typeface="+mj-lt"/>
                <a:ea typeface="Times New Roman" panose="02020603050405020304" pitchFamily="18" charset="0"/>
                <a:cs typeface="Times New Roman" panose="02020603050405020304" pitchFamily="18" charset="0"/>
              </a:rPr>
              <a:t>In this context, we'll compare exchange rates involving the British Pound (GBP) against the Euro (EUR), US Dollar (USD), Swiss Franc (CHF), and Hong Kong Dollar (HKD).</a:t>
            </a:r>
            <a:endParaRPr lang="en-GB" b="1">
              <a:effectLst/>
              <a:latin typeface="+mj-lt"/>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31223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4D4AB-DD4C-D7DB-1420-591475AA932B}"/>
              </a:ext>
            </a:extLst>
          </p:cNvPr>
          <p:cNvSpPr>
            <a:spLocks noGrp="1"/>
          </p:cNvSpPr>
          <p:nvPr>
            <p:ph type="title"/>
          </p:nvPr>
        </p:nvSpPr>
        <p:spPr>
          <a:xfrm>
            <a:off x="2895600" y="764373"/>
            <a:ext cx="8610600" cy="1293028"/>
          </a:xfrm>
        </p:spPr>
        <p:txBody>
          <a:bodyPr>
            <a:normAutofit/>
          </a:bodyPr>
          <a:lstStyle/>
          <a:p>
            <a:r>
              <a:rPr lang="en-US" b="1"/>
              <a:t>Interest rates</a:t>
            </a:r>
          </a:p>
        </p:txBody>
      </p:sp>
      <p:pic>
        <p:nvPicPr>
          <p:cNvPr id="10" name="Picture 9" descr="A blue background with a black and white graphic of a percent&#10;&#10;Description automatically generated">
            <a:extLst>
              <a:ext uri="{FF2B5EF4-FFF2-40B4-BE49-F238E27FC236}">
                <a16:creationId xmlns:a16="http://schemas.microsoft.com/office/drawing/2014/main" id="{9D77BD3F-9D83-D0A5-DD5D-33581E441249}"/>
              </a:ext>
            </a:extLst>
          </p:cNvPr>
          <p:cNvPicPr>
            <a:picLocks noChangeAspect="1"/>
          </p:cNvPicPr>
          <p:nvPr/>
        </p:nvPicPr>
        <p:blipFill rotWithShape="1">
          <a:blip r:embed="rId2"/>
          <a:srcRect l="16184" r="1" b="1"/>
          <a:stretch/>
        </p:blipFill>
        <p:spPr>
          <a:xfrm>
            <a:off x="685800" y="2548325"/>
            <a:ext cx="4521200" cy="3088182"/>
          </a:xfrm>
          <a:prstGeom prst="rect">
            <a:avLst/>
          </a:prstGeom>
        </p:spPr>
      </p:pic>
      <p:graphicFrame>
        <p:nvGraphicFramePr>
          <p:cNvPr id="9" name="Content Placeholder 2">
            <a:extLst>
              <a:ext uri="{FF2B5EF4-FFF2-40B4-BE49-F238E27FC236}">
                <a16:creationId xmlns:a16="http://schemas.microsoft.com/office/drawing/2014/main" id="{7BEFCA0F-D7E2-2211-5BCA-499B00CD7999}"/>
              </a:ext>
            </a:extLst>
          </p:cNvPr>
          <p:cNvGraphicFramePr>
            <a:graphicFrameLocks noGrp="1"/>
          </p:cNvGraphicFramePr>
          <p:nvPr>
            <p:ph idx="1"/>
            <p:extLst>
              <p:ext uri="{D42A27DB-BD31-4B8C-83A1-F6EECF244321}">
                <p14:modId xmlns:p14="http://schemas.microsoft.com/office/powerpoint/2010/main" val="2175626832"/>
              </p:ext>
            </p:extLst>
          </p:nvPr>
        </p:nvGraphicFramePr>
        <p:xfrm>
          <a:off x="5689600" y="2194560"/>
          <a:ext cx="5816600" cy="4024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8615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4D4AB-DD4C-D7DB-1420-591475AA932B}"/>
              </a:ext>
            </a:extLst>
          </p:cNvPr>
          <p:cNvSpPr>
            <a:spLocks noGrp="1"/>
          </p:cNvSpPr>
          <p:nvPr>
            <p:ph type="title"/>
          </p:nvPr>
        </p:nvSpPr>
        <p:spPr>
          <a:xfrm>
            <a:off x="2895600" y="764373"/>
            <a:ext cx="8610600" cy="1293028"/>
          </a:xfrm>
        </p:spPr>
        <p:txBody>
          <a:bodyPr>
            <a:normAutofit/>
          </a:bodyPr>
          <a:lstStyle/>
          <a:p>
            <a:r>
              <a:rPr lang="en-US" b="1"/>
              <a:t>Interest rates</a:t>
            </a:r>
          </a:p>
        </p:txBody>
      </p:sp>
      <p:graphicFrame>
        <p:nvGraphicFramePr>
          <p:cNvPr id="3" name="Content Placeholder 2">
            <a:extLst>
              <a:ext uri="{FF2B5EF4-FFF2-40B4-BE49-F238E27FC236}">
                <a16:creationId xmlns:a16="http://schemas.microsoft.com/office/drawing/2014/main" id="{D28A3956-11A9-E801-16F6-B2C9B499FBD8}"/>
              </a:ext>
            </a:extLst>
          </p:cNvPr>
          <p:cNvGraphicFramePr>
            <a:graphicFrameLocks noGrp="1"/>
          </p:cNvGraphicFramePr>
          <p:nvPr>
            <p:ph idx="1"/>
            <p:extLst>
              <p:ext uri="{D42A27DB-BD31-4B8C-83A1-F6EECF244321}">
                <p14:modId xmlns:p14="http://schemas.microsoft.com/office/powerpoint/2010/main" val="2585401950"/>
              </p:ext>
            </p:extLst>
          </p:nvPr>
        </p:nvGraphicFramePr>
        <p:xfrm>
          <a:off x="685800" y="2193925"/>
          <a:ext cx="10820400" cy="4335584"/>
        </p:xfrm>
        <a:graphic>
          <a:graphicData uri="http://schemas.openxmlformats.org/drawingml/2006/table">
            <a:tbl>
              <a:tblPr firstRow="1" bandRow="1">
                <a:tableStyleId>{5C22544A-7EE6-4342-B048-85BDC9FD1C3A}</a:tableStyleId>
              </a:tblPr>
              <a:tblGrid>
                <a:gridCol w="5410200">
                  <a:extLst>
                    <a:ext uri="{9D8B030D-6E8A-4147-A177-3AD203B41FA5}">
                      <a16:colId xmlns:a16="http://schemas.microsoft.com/office/drawing/2014/main" val="2781908079"/>
                    </a:ext>
                  </a:extLst>
                </a:gridCol>
                <a:gridCol w="5410200">
                  <a:extLst>
                    <a:ext uri="{9D8B030D-6E8A-4147-A177-3AD203B41FA5}">
                      <a16:colId xmlns:a16="http://schemas.microsoft.com/office/drawing/2014/main" val="3011934463"/>
                    </a:ext>
                  </a:extLst>
                </a:gridCol>
              </a:tblGrid>
              <a:tr h="1043744">
                <a:tc>
                  <a:txBody>
                    <a:bodyPr/>
                    <a:lstStyle/>
                    <a:p>
                      <a:pPr algn="ctr"/>
                      <a:endParaRPr lang="en-GB" sz="2400" b="0" dirty="0">
                        <a:solidFill>
                          <a:schemeClr val="bg2">
                            <a:lumMod val="10000"/>
                          </a:schemeClr>
                        </a:solidFill>
                      </a:endParaRPr>
                    </a:p>
                    <a:p>
                      <a:pPr lvl="0" algn="ctr">
                        <a:buNone/>
                      </a:pPr>
                      <a:r>
                        <a:rPr lang="en-GB" sz="2400" b="1" dirty="0">
                          <a:solidFill>
                            <a:schemeClr val="bg2">
                              <a:lumMod val="10000"/>
                            </a:schemeClr>
                          </a:solidFill>
                        </a:rPr>
                        <a:t>Bank of England</a:t>
                      </a:r>
                    </a:p>
                  </a:txBody>
                  <a:tcPr marL="274320" marR="274320">
                    <a:lnL w="0">
                      <a:noFill/>
                    </a:lnL>
                    <a:lnR w="0">
                      <a:noFill/>
                    </a:lnR>
                    <a:lnT w="0">
                      <a:noFill/>
                    </a:lnT>
                    <a:lnB w="0">
                      <a:noFill/>
                    </a:lnB>
                    <a:solidFill>
                      <a:schemeClr val="accent2">
                        <a:lumMod val="60000"/>
                        <a:lumOff val="40000"/>
                      </a:schemeClr>
                    </a:solidFill>
                  </a:tcPr>
                </a:tc>
                <a:tc>
                  <a:txBody>
                    <a:bodyPr/>
                    <a:lstStyle/>
                    <a:p>
                      <a:pPr algn="ctr"/>
                      <a:endParaRPr lang="en-GB" sz="2400" b="0" dirty="0">
                        <a:solidFill>
                          <a:schemeClr val="bg2">
                            <a:lumMod val="10000"/>
                          </a:schemeClr>
                        </a:solidFill>
                      </a:endParaRPr>
                    </a:p>
                    <a:p>
                      <a:pPr lvl="0" algn="ctr">
                        <a:buNone/>
                      </a:pPr>
                      <a:r>
                        <a:rPr lang="en-GB" sz="2400" b="1" dirty="0">
                          <a:solidFill>
                            <a:schemeClr val="bg2">
                              <a:lumMod val="10000"/>
                            </a:schemeClr>
                          </a:solidFill>
                        </a:rPr>
                        <a:t>European Central Bank</a:t>
                      </a:r>
                    </a:p>
                  </a:txBody>
                  <a:tcPr marL="274320" marR="274320">
                    <a:lnL w="0">
                      <a:noFill/>
                    </a:lnL>
                    <a:lnR w="0">
                      <a:noFill/>
                    </a:lnR>
                    <a:lnT w="0">
                      <a:noFill/>
                    </a:lnT>
                    <a:lnB w="0">
                      <a:noFill/>
                    </a:lnB>
                    <a:solidFill>
                      <a:schemeClr val="accent2">
                        <a:lumMod val="60000"/>
                        <a:lumOff val="40000"/>
                      </a:schemeClr>
                    </a:solidFill>
                  </a:tcPr>
                </a:tc>
                <a:extLst>
                  <a:ext uri="{0D108BD9-81ED-4DB2-BD59-A6C34878D82A}">
                    <a16:rowId xmlns:a16="http://schemas.microsoft.com/office/drawing/2014/main" val="1059107952"/>
                  </a:ext>
                </a:extLst>
              </a:tr>
              <a:tr h="2652852">
                <a:tc>
                  <a:txBody>
                    <a:bodyPr/>
                    <a:lstStyle/>
                    <a:p>
                      <a:endParaRPr lang="en-GB" dirty="0"/>
                    </a:p>
                    <a:p>
                      <a:pPr lvl="0">
                        <a:buNone/>
                      </a:pPr>
                      <a:r>
                        <a:rPr lang="en-GB" dirty="0"/>
                        <a:t>BoE has a</a:t>
                      </a:r>
                    </a:p>
                    <a:p>
                      <a:pPr lvl="0" algn="ctr">
                        <a:buNone/>
                      </a:pPr>
                      <a:r>
                        <a:rPr lang="en-GB" b="1" dirty="0"/>
                        <a:t>BASE RATE</a:t>
                      </a:r>
                    </a:p>
                    <a:p>
                      <a:pPr lvl="0" algn="ctr">
                        <a:buNone/>
                      </a:pPr>
                      <a:endParaRPr lang="en-GB" dirty="0"/>
                    </a:p>
                    <a:p>
                      <a:pPr lvl="0" algn="l">
                        <a:buNone/>
                      </a:pPr>
                      <a:r>
                        <a:rPr lang="en-GB" dirty="0"/>
                        <a:t>aka </a:t>
                      </a:r>
                      <a:r>
                        <a:rPr lang="en-GB" i="1" dirty="0"/>
                        <a:t>bank rate</a:t>
                      </a:r>
                      <a:r>
                        <a:rPr lang="en-GB" dirty="0"/>
                        <a:t>, aka </a:t>
                      </a:r>
                      <a:r>
                        <a:rPr lang="en-GB" i="1" dirty="0"/>
                        <a:t>interest rate</a:t>
                      </a:r>
                    </a:p>
                    <a:p>
                      <a:pPr lvl="0" algn="l">
                        <a:buNone/>
                      </a:pPr>
                      <a:endParaRPr lang="en-GB" dirty="0"/>
                    </a:p>
                    <a:p>
                      <a:pPr lvl="0" algn="l">
                        <a:buNone/>
                      </a:pPr>
                      <a:r>
                        <a:rPr lang="en-GB" dirty="0"/>
                        <a:t>that is used to influence other rates in the UK, including rates for loans, mortgages and savings accounts.</a:t>
                      </a:r>
                    </a:p>
                    <a:p>
                      <a:pPr lvl="0" algn="l">
                        <a:buNone/>
                      </a:pPr>
                      <a:endParaRPr lang="en-GB" dirty="0"/>
                    </a:p>
                    <a:p>
                      <a:pPr lvl="0" algn="l">
                        <a:buNone/>
                      </a:pPr>
                      <a:r>
                        <a:rPr lang="en-GB" sz="1200" b="0" i="0" u="none" strike="noStrike" noProof="0" dirty="0">
                          <a:latin typeface="Century Gothic"/>
                          <a:hlinkClick r:id="rId2"/>
                        </a:rPr>
                        <a:t>https://www.bankofengland.co.uk/explainers/why-are-interest-rates-in-the-uk-going-up</a:t>
                      </a:r>
                      <a:endParaRPr lang="en-GB" sz="1200" b="0" i="0" u="none" strike="noStrike" noProof="0" dirty="0">
                        <a:latin typeface="Century Gothic"/>
                      </a:endParaRPr>
                    </a:p>
                  </a:txBody>
                  <a:tcPr marL="274320" marR="274320">
                    <a:lnL w="0">
                      <a:noFill/>
                    </a:lnL>
                    <a:lnR w="0">
                      <a:noFill/>
                    </a:lnR>
                    <a:lnT w="0">
                      <a:noFill/>
                    </a:lnT>
                    <a:lnB w="0">
                      <a:noFill/>
                    </a:lnB>
                    <a:solidFill>
                      <a:schemeClr val="accent2">
                        <a:lumMod val="20000"/>
                        <a:lumOff val="80000"/>
                      </a:schemeClr>
                    </a:solidFill>
                  </a:tcPr>
                </a:tc>
                <a:tc>
                  <a:txBody>
                    <a:bodyPr/>
                    <a:lstStyle/>
                    <a:p>
                      <a:endParaRPr lang="en-GB"/>
                    </a:p>
                    <a:p>
                      <a:pPr lvl="0">
                        <a:buNone/>
                      </a:pPr>
                      <a:r>
                        <a:rPr lang="en-GB" dirty="0"/>
                        <a:t>ECB has </a:t>
                      </a:r>
                      <a:r>
                        <a:rPr lang="en-GB" i="1" dirty="0"/>
                        <a:t>3 KEY INTEREST RATES</a:t>
                      </a:r>
                      <a:r>
                        <a:rPr lang="en-GB" dirty="0"/>
                        <a:t>:</a:t>
                      </a:r>
                    </a:p>
                    <a:p>
                      <a:pPr lvl="0">
                        <a:buNone/>
                      </a:pPr>
                      <a:endParaRPr lang="en-GB" dirty="0"/>
                    </a:p>
                    <a:p>
                      <a:pPr lvl="0" algn="ctr">
                        <a:buNone/>
                      </a:pPr>
                      <a:r>
                        <a:rPr lang="en-GB" sz="1800" b="1" i="0" u="none" strike="noStrike" noProof="0" dirty="0">
                          <a:latin typeface="Century Gothic"/>
                        </a:rPr>
                        <a:t>Deposit Facility</a:t>
                      </a:r>
                    </a:p>
                    <a:p>
                      <a:pPr lvl="0" algn="ctr">
                        <a:buNone/>
                      </a:pPr>
                      <a:endParaRPr lang="en-GB" sz="1800" b="1" i="0" u="none" strike="noStrike" noProof="0" dirty="0">
                        <a:latin typeface="Century Gothic"/>
                      </a:endParaRPr>
                    </a:p>
                    <a:p>
                      <a:pPr lvl="0" algn="ctr">
                        <a:buNone/>
                      </a:pPr>
                      <a:r>
                        <a:rPr lang="en-GB" sz="1800" b="1" i="0" u="none" strike="noStrike" noProof="0" dirty="0">
                          <a:latin typeface="Century Gothic"/>
                        </a:rPr>
                        <a:t>Fixed Rate Tender</a:t>
                      </a:r>
                    </a:p>
                    <a:p>
                      <a:pPr lvl="0" algn="ctr">
                        <a:buNone/>
                      </a:pPr>
                      <a:endParaRPr lang="en-GB" sz="1800" b="1" i="0" u="none" strike="noStrike" noProof="0" dirty="0">
                        <a:latin typeface="Century Gothic"/>
                      </a:endParaRPr>
                    </a:p>
                    <a:p>
                      <a:pPr lvl="0" algn="ctr">
                        <a:buNone/>
                      </a:pPr>
                      <a:r>
                        <a:rPr lang="en-GB" sz="1800" b="1" i="0" u="none" strike="noStrike" noProof="0" dirty="0">
                          <a:latin typeface="Century Gothic"/>
                        </a:rPr>
                        <a:t>Marginal Lending</a:t>
                      </a:r>
                    </a:p>
                    <a:p>
                      <a:pPr lvl="0" algn="ctr">
                        <a:buNone/>
                      </a:pPr>
                      <a:endParaRPr lang="en-GB" sz="1800" b="0" i="0" u="none" strike="noStrike" noProof="0" dirty="0">
                        <a:latin typeface="Century Gothic"/>
                      </a:endParaRPr>
                    </a:p>
                    <a:p>
                      <a:pPr lvl="0" algn="l">
                        <a:buNone/>
                      </a:pPr>
                      <a:endParaRPr lang="en-GB" sz="1800" b="0" i="0" u="none" strike="noStrike" noProof="0" dirty="0">
                        <a:latin typeface="Century Gothic"/>
                      </a:endParaRPr>
                    </a:p>
                    <a:p>
                      <a:pPr lvl="0" algn="l">
                        <a:buNone/>
                      </a:pPr>
                      <a:r>
                        <a:rPr lang="en-GB" sz="1200" b="0" i="0" u="none" strike="noStrike" noProof="0" dirty="0">
                          <a:hlinkClick r:id="rId3"/>
                        </a:rPr>
                        <a:t>https://data.ecb.europa.eu/main-figures/ecb-interest-rates-and-exchange-rates/key-ecb-interest-rates</a:t>
                      </a:r>
                      <a:r>
                        <a:rPr lang="en-GB" sz="1800" b="0" i="0" u="none" strike="noStrike" noProof="0" dirty="0"/>
                        <a:t> </a:t>
                      </a:r>
                      <a:endParaRPr lang="en-GB" dirty="0"/>
                    </a:p>
                  </a:txBody>
                  <a:tcPr marL="274320" marR="274320">
                    <a:lnL w="0">
                      <a:noFill/>
                    </a:lnL>
                    <a:lnR w="0">
                      <a:noFill/>
                    </a:lnR>
                    <a:lnT w="0">
                      <a:noFill/>
                    </a:lnT>
                    <a:lnB w="0">
                      <a:noFill/>
                    </a:lnB>
                    <a:solidFill>
                      <a:schemeClr val="accent2">
                        <a:lumMod val="20000"/>
                        <a:lumOff val="80000"/>
                      </a:schemeClr>
                    </a:solidFill>
                  </a:tcPr>
                </a:tc>
                <a:extLst>
                  <a:ext uri="{0D108BD9-81ED-4DB2-BD59-A6C34878D82A}">
                    <a16:rowId xmlns:a16="http://schemas.microsoft.com/office/drawing/2014/main" val="974042352"/>
                  </a:ext>
                </a:extLst>
              </a:tr>
            </a:tbl>
          </a:graphicData>
        </a:graphic>
      </p:graphicFrame>
    </p:spTree>
    <p:extLst>
      <p:ext uri="{BB962C8B-B14F-4D97-AF65-F5344CB8AC3E}">
        <p14:creationId xmlns:p14="http://schemas.microsoft.com/office/powerpoint/2010/main" val="1192386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4D4AB-DD4C-D7DB-1420-591475AA932B}"/>
              </a:ext>
            </a:extLst>
          </p:cNvPr>
          <p:cNvSpPr>
            <a:spLocks noGrp="1"/>
          </p:cNvSpPr>
          <p:nvPr>
            <p:ph type="title"/>
          </p:nvPr>
        </p:nvSpPr>
        <p:spPr>
          <a:xfrm>
            <a:off x="2895600" y="764373"/>
            <a:ext cx="8610600" cy="1293028"/>
          </a:xfrm>
        </p:spPr>
        <p:txBody>
          <a:bodyPr>
            <a:normAutofit/>
          </a:bodyPr>
          <a:lstStyle/>
          <a:p>
            <a:r>
              <a:rPr lang="en-US" b="1" dirty="0"/>
              <a:t>GETTING the data:</a:t>
            </a:r>
            <a:br>
              <a:rPr lang="en-US" b="1" dirty="0"/>
            </a:br>
            <a:r>
              <a:rPr lang="en-US" b="1" dirty="0"/>
              <a:t> FOREX exchange rates</a:t>
            </a:r>
          </a:p>
        </p:txBody>
      </p:sp>
      <p:sp>
        <p:nvSpPr>
          <p:cNvPr id="7" name="Content Placeholder 2">
            <a:extLst>
              <a:ext uri="{FF2B5EF4-FFF2-40B4-BE49-F238E27FC236}">
                <a16:creationId xmlns:a16="http://schemas.microsoft.com/office/drawing/2014/main" id="{07F507F8-597F-C432-21BC-91C38D8A418A}"/>
              </a:ext>
            </a:extLst>
          </p:cNvPr>
          <p:cNvSpPr>
            <a:spLocks noGrp="1"/>
          </p:cNvSpPr>
          <p:nvPr>
            <p:ph idx="1"/>
          </p:nvPr>
        </p:nvSpPr>
        <p:spPr>
          <a:xfrm>
            <a:off x="677333" y="2194560"/>
            <a:ext cx="5816600" cy="4024125"/>
          </a:xfrm>
        </p:spPr>
        <p:txBody>
          <a:bodyPr vert="horz" lIns="91440" tIns="45720" rIns="91440" bIns="45720" rtlCol="0" anchor="t">
            <a:normAutofit/>
          </a:bodyPr>
          <a:lstStyle/>
          <a:p>
            <a:pPr marL="342900" indent="-342900">
              <a:buFont typeface="Courier New" panose="02070309020205020404" pitchFamily="49" charset="0"/>
              <a:buChar char="o"/>
            </a:pPr>
            <a:r>
              <a:rPr lang="en-GB" sz="2000" b="1" spc="-5" dirty="0">
                <a:latin typeface="+mj-lt"/>
                <a:ea typeface="Times New Roman" panose="02020603050405020304" pitchFamily="18" charset="0"/>
                <a:cs typeface="Times New Roman"/>
              </a:rPr>
              <a:t>Insert</a:t>
            </a:r>
            <a:endParaRPr lang="en-GB" sz="2000" b="1" spc="-5" dirty="0">
              <a:latin typeface="+mj-lt"/>
              <a:ea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endParaRPr lang="en-GB" sz="2000" b="1" spc="-5" dirty="0">
              <a:effectLst/>
              <a:latin typeface="+mj-lt"/>
              <a:ea typeface="Times New Roman" panose="02020603050405020304" pitchFamily="18" charset="0"/>
              <a:cs typeface="Times New Roman" panose="02020603050405020304" pitchFamily="18" charset="0"/>
            </a:endParaRPr>
          </a:p>
          <a:p>
            <a:pPr marL="342900" lvl="0" indent="-342900">
              <a:buFont typeface="Courier New" panose="02070309020205020404" pitchFamily="49" charset="0"/>
              <a:buChar char="o"/>
            </a:pPr>
            <a:r>
              <a:rPr lang="en-GB" sz="2000" b="1" spc="-5" dirty="0">
                <a:latin typeface="+mj-lt"/>
                <a:ea typeface="Times New Roman" panose="02020603050405020304" pitchFamily="18" charset="0"/>
                <a:cs typeface="Times New Roman"/>
              </a:rPr>
              <a:t>some</a:t>
            </a:r>
            <a:endParaRPr lang="en-GB" sz="2000" b="1" spc="-5" dirty="0">
              <a:effectLst/>
              <a:latin typeface="+mj-lt"/>
              <a:ea typeface="Times New Roman" panose="02020603050405020304" pitchFamily="18" charset="0"/>
              <a:cs typeface="Times New Roman"/>
            </a:endParaRPr>
          </a:p>
          <a:p>
            <a:pPr marL="342900" lvl="0" indent="-342900">
              <a:buFont typeface="Courier New" panose="02070309020205020404" pitchFamily="49" charset="0"/>
              <a:buChar char="o"/>
            </a:pPr>
            <a:endParaRPr lang="en-GB" sz="2000" b="1" spc="-5" dirty="0">
              <a:effectLst/>
              <a:latin typeface="+mj-lt"/>
              <a:ea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GB" sz="2000" b="1" spc="-5" dirty="0">
                <a:latin typeface="+mj-lt"/>
                <a:ea typeface="Times New Roman" panose="02020603050405020304" pitchFamily="18" charset="0"/>
                <a:cs typeface="Times New Roman"/>
              </a:rPr>
              <a:t>Notes</a:t>
            </a:r>
            <a:endParaRPr lang="en-GB" sz="2000" b="1" spc="-5" dirty="0">
              <a:latin typeface="+mj-lt"/>
              <a:ea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endParaRPr lang="en-GB" sz="2000" b="1" spc="-5" dirty="0">
              <a:effectLst/>
              <a:latin typeface="+mj-lt"/>
              <a:ea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GB" sz="2000" b="1" spc="-5" dirty="0">
                <a:cs typeface="Times New Roman"/>
              </a:rPr>
              <a:t>@Freeman</a:t>
            </a:r>
          </a:p>
          <a:p>
            <a:endParaRPr lang="en-US" sz="2000" dirty="0"/>
          </a:p>
        </p:txBody>
      </p:sp>
    </p:spTree>
    <p:extLst>
      <p:ext uri="{BB962C8B-B14F-4D97-AF65-F5344CB8AC3E}">
        <p14:creationId xmlns:p14="http://schemas.microsoft.com/office/powerpoint/2010/main" val="3040371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4D4AB-DD4C-D7DB-1420-591475AA932B}"/>
              </a:ext>
            </a:extLst>
          </p:cNvPr>
          <p:cNvSpPr>
            <a:spLocks noGrp="1"/>
          </p:cNvSpPr>
          <p:nvPr>
            <p:ph type="title"/>
          </p:nvPr>
        </p:nvSpPr>
        <p:spPr>
          <a:xfrm>
            <a:off x="2895600" y="764373"/>
            <a:ext cx="8610600" cy="1293028"/>
          </a:xfrm>
        </p:spPr>
        <p:txBody>
          <a:bodyPr>
            <a:normAutofit/>
          </a:bodyPr>
          <a:lstStyle/>
          <a:p>
            <a:r>
              <a:rPr lang="en-US" b="1" dirty="0"/>
              <a:t>GETTING the data:</a:t>
            </a:r>
            <a:br>
              <a:rPr lang="en-US" b="1" dirty="0"/>
            </a:br>
            <a:r>
              <a:rPr lang="en-US" b="1" dirty="0"/>
              <a:t>Interest rates</a:t>
            </a:r>
          </a:p>
        </p:txBody>
      </p:sp>
      <p:sp>
        <p:nvSpPr>
          <p:cNvPr id="7" name="Content Placeholder 2">
            <a:extLst>
              <a:ext uri="{FF2B5EF4-FFF2-40B4-BE49-F238E27FC236}">
                <a16:creationId xmlns:a16="http://schemas.microsoft.com/office/drawing/2014/main" id="{07F507F8-597F-C432-21BC-91C38D8A418A}"/>
              </a:ext>
            </a:extLst>
          </p:cNvPr>
          <p:cNvSpPr>
            <a:spLocks noGrp="1"/>
          </p:cNvSpPr>
          <p:nvPr>
            <p:ph idx="1"/>
          </p:nvPr>
        </p:nvSpPr>
        <p:spPr>
          <a:xfrm>
            <a:off x="677333" y="2194560"/>
            <a:ext cx="6636109" cy="4024125"/>
          </a:xfrm>
        </p:spPr>
        <p:txBody>
          <a:bodyPr vert="horz" lIns="91440" tIns="45720" rIns="91440" bIns="45720" rtlCol="0" anchor="t">
            <a:normAutofit lnSpcReduction="10000"/>
          </a:bodyPr>
          <a:lstStyle/>
          <a:p>
            <a:pPr marL="342900" indent="-342900">
              <a:buFont typeface="Courier New" panose="02070309020205020404" pitchFamily="49" charset="0"/>
              <a:buChar char="o"/>
            </a:pPr>
            <a:r>
              <a:rPr lang="en-GB" sz="2000" spc="-5" dirty="0">
                <a:cs typeface="Times New Roman"/>
              </a:rPr>
              <a:t>Downloaded from the BoE and ECB databases through their APIs with a Python script</a:t>
            </a:r>
          </a:p>
          <a:p>
            <a:pPr marL="342900" lvl="0" indent="-342900">
              <a:buFont typeface="Courier New" panose="02070309020205020404" pitchFamily="49" charset="0"/>
              <a:buChar char="o"/>
            </a:pPr>
            <a:endParaRPr lang="en-GB" sz="2000" dirty="0">
              <a:effectLst/>
              <a:latin typeface="+mj-lt"/>
              <a:ea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GB" sz="2000" spc="-5" dirty="0">
                <a:latin typeface="+mj-lt"/>
                <a:ea typeface="Times New Roman" panose="02020603050405020304" pitchFamily="18" charset="0"/>
                <a:cs typeface="Times New Roman"/>
              </a:rPr>
              <a:t>Loaded as Pandas </a:t>
            </a:r>
            <a:r>
              <a:rPr lang="en-GB" sz="2000" spc="-5" dirty="0" err="1">
                <a:latin typeface="+mj-lt"/>
                <a:ea typeface="Times New Roman" panose="02020603050405020304" pitchFamily="18" charset="0"/>
                <a:cs typeface="Times New Roman"/>
              </a:rPr>
              <a:t>dataframes</a:t>
            </a:r>
            <a:r>
              <a:rPr lang="en-GB" sz="2000" spc="-5" dirty="0">
                <a:latin typeface="+mj-lt"/>
                <a:ea typeface="Times New Roman" panose="02020603050405020304" pitchFamily="18" charset="0"/>
                <a:cs typeface="Times New Roman"/>
              </a:rPr>
              <a:t>, </a:t>
            </a:r>
            <a:r>
              <a:rPr lang="en-GB" sz="2000" spc="-5" dirty="0" err="1">
                <a:latin typeface="+mj-lt"/>
                <a:ea typeface="Times New Roman" panose="02020603050405020304" pitchFamily="18" charset="0"/>
                <a:cs typeface="Times New Roman"/>
              </a:rPr>
              <a:t>transformend</a:t>
            </a:r>
            <a:r>
              <a:rPr lang="en-GB" sz="2000" spc="-5" dirty="0">
                <a:latin typeface="+mj-lt"/>
                <a:ea typeface="Times New Roman" panose="02020603050405020304" pitchFamily="18" charset="0"/>
                <a:cs typeface="Times New Roman"/>
              </a:rPr>
              <a:t> into a matching format and  merged into one single .csv file</a:t>
            </a:r>
            <a:endParaRPr lang="en-GB" sz="2000" spc="-5" dirty="0">
              <a:effectLst/>
              <a:latin typeface="+mj-lt"/>
              <a:ea typeface="Times New Roman" panose="02020603050405020304" pitchFamily="18" charset="0"/>
              <a:cs typeface="Times New Roman" panose="02020603050405020304" pitchFamily="18" charset="0"/>
            </a:endParaRPr>
          </a:p>
          <a:p>
            <a:pPr marL="0" lvl="0" indent="0">
              <a:buNone/>
            </a:pPr>
            <a:endParaRPr lang="en-GB" sz="2000" dirty="0">
              <a:effectLst/>
              <a:latin typeface="+mj-lt"/>
              <a:ea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GB" sz="2000" spc="-5" dirty="0">
                <a:effectLst/>
                <a:latin typeface="+mj-lt"/>
                <a:ea typeface="Times New Roman" panose="02020603050405020304" pitchFamily="18" charset="0"/>
                <a:cs typeface="Times New Roman"/>
              </a:rPr>
              <a:t>.</a:t>
            </a:r>
            <a:r>
              <a:rPr lang="en-GB" sz="2000" spc="-5" dirty="0">
                <a:latin typeface="+mj-lt"/>
                <a:ea typeface="Times New Roman" panose="02020603050405020304" pitchFamily="18" charset="0"/>
                <a:cs typeface="Times New Roman"/>
              </a:rPr>
              <a:t>csv data in 5 columns:</a:t>
            </a:r>
            <a:endParaRPr lang="en-GB" sz="2000" dirty="0">
              <a:effectLst/>
              <a:latin typeface="+mj-lt"/>
              <a:ea typeface="Times New Roman" panose="02020603050405020304" pitchFamily="18" charset="0"/>
              <a:cs typeface="Times New Roman"/>
            </a:endParaRPr>
          </a:p>
          <a:p>
            <a:pPr marL="800100" lvl="1" indent="-342900">
              <a:buFont typeface="Courier New" panose="02070309020205020404" pitchFamily="49" charset="0"/>
              <a:buChar char="o"/>
            </a:pPr>
            <a:r>
              <a:rPr lang="en-GB" sz="1800" spc="-5" dirty="0">
                <a:cs typeface="Times New Roman"/>
              </a:rPr>
              <a:t>Date as AAAA-MM-DD</a:t>
            </a:r>
          </a:p>
          <a:p>
            <a:pPr marL="800100" lvl="1" indent="-342900">
              <a:buFont typeface="Courier New" panose="02070309020205020404" pitchFamily="49" charset="0"/>
              <a:buChar char="o"/>
            </a:pPr>
            <a:r>
              <a:rPr lang="en-GB" sz="1800" spc="-5" dirty="0">
                <a:cs typeface="Times New Roman"/>
              </a:rPr>
              <a:t>BoE base rate</a:t>
            </a:r>
          </a:p>
          <a:p>
            <a:pPr marL="800100" lvl="1" indent="-342900">
              <a:buFont typeface="Courier New" panose="02070309020205020404" pitchFamily="49" charset="0"/>
              <a:buChar char="o"/>
            </a:pPr>
            <a:r>
              <a:rPr lang="en-GB" sz="1800" spc="-5" dirty="0">
                <a:cs typeface="Times New Roman"/>
              </a:rPr>
              <a:t>ECB deposit facility</a:t>
            </a:r>
          </a:p>
          <a:p>
            <a:pPr marL="800100" lvl="1" indent="-342900">
              <a:buFont typeface="Courier New" panose="02070309020205020404" pitchFamily="49" charset="0"/>
              <a:buChar char="o"/>
            </a:pPr>
            <a:r>
              <a:rPr lang="en-GB" sz="1800" spc="-5" dirty="0">
                <a:cs typeface="Times New Roman"/>
              </a:rPr>
              <a:t>ECB fixed rate tender</a:t>
            </a:r>
          </a:p>
          <a:p>
            <a:pPr marL="800100" lvl="1" indent="-342900">
              <a:buFont typeface="Courier New" panose="02070309020205020404" pitchFamily="49" charset="0"/>
              <a:buChar char="o"/>
            </a:pPr>
            <a:r>
              <a:rPr lang="en-GB" sz="1800" spc="-5" dirty="0">
                <a:cs typeface="Times New Roman"/>
              </a:rPr>
              <a:t>ECB marginal lending</a:t>
            </a:r>
          </a:p>
          <a:p>
            <a:endParaRPr lang="en-US" sz="2000" dirty="0"/>
          </a:p>
        </p:txBody>
      </p:sp>
      <p:sp>
        <p:nvSpPr>
          <p:cNvPr id="3" name="Cylinder 2">
            <a:extLst>
              <a:ext uri="{FF2B5EF4-FFF2-40B4-BE49-F238E27FC236}">
                <a16:creationId xmlns:a16="http://schemas.microsoft.com/office/drawing/2014/main" id="{7AA994B9-7413-BE90-C140-E1D12E24B05F}"/>
              </a:ext>
            </a:extLst>
          </p:cNvPr>
          <p:cNvSpPr/>
          <p:nvPr/>
        </p:nvSpPr>
        <p:spPr>
          <a:xfrm>
            <a:off x="8655169" y="2286000"/>
            <a:ext cx="1754036" cy="934528"/>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BoE &amp; ECB</a:t>
            </a:r>
          </a:p>
          <a:p>
            <a:pPr algn="ctr"/>
            <a:r>
              <a:rPr lang="en-GB" sz="1600" dirty="0"/>
              <a:t>databases</a:t>
            </a:r>
          </a:p>
        </p:txBody>
      </p:sp>
      <p:sp>
        <p:nvSpPr>
          <p:cNvPr id="4" name="Flowchart: Document 3">
            <a:extLst>
              <a:ext uri="{FF2B5EF4-FFF2-40B4-BE49-F238E27FC236}">
                <a16:creationId xmlns:a16="http://schemas.microsoft.com/office/drawing/2014/main" id="{32D021B8-2C9E-8009-549D-E81BE653A893}"/>
              </a:ext>
            </a:extLst>
          </p:cNvPr>
          <p:cNvSpPr/>
          <p:nvPr/>
        </p:nvSpPr>
        <p:spPr>
          <a:xfrm>
            <a:off x="8195095" y="5650301"/>
            <a:ext cx="2674187" cy="1020792"/>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CSV file:</a:t>
            </a:r>
            <a:endParaRPr lang="en-US" sz="1600"/>
          </a:p>
          <a:p>
            <a:pPr algn="ctr"/>
            <a:r>
              <a:rPr lang="en-GB" sz="1600" dirty="0"/>
              <a:t>Date, rate1, rate2, …</a:t>
            </a:r>
          </a:p>
        </p:txBody>
      </p:sp>
      <p:sp>
        <p:nvSpPr>
          <p:cNvPr id="5" name="Flowchart: Preparation 4">
            <a:extLst>
              <a:ext uri="{FF2B5EF4-FFF2-40B4-BE49-F238E27FC236}">
                <a16:creationId xmlns:a16="http://schemas.microsoft.com/office/drawing/2014/main" id="{89B68418-15C4-096C-119E-C01FFC41FF35}"/>
              </a:ext>
            </a:extLst>
          </p:cNvPr>
          <p:cNvSpPr/>
          <p:nvPr/>
        </p:nvSpPr>
        <p:spPr>
          <a:xfrm>
            <a:off x="8568905" y="3881886"/>
            <a:ext cx="1797169" cy="1092679"/>
          </a:xfrm>
          <a:prstGeom prst="flowChartPreparat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Python script: ETL</a:t>
            </a:r>
          </a:p>
        </p:txBody>
      </p:sp>
      <p:cxnSp>
        <p:nvCxnSpPr>
          <p:cNvPr id="6" name="Straight Arrow Connector 5">
            <a:extLst>
              <a:ext uri="{FF2B5EF4-FFF2-40B4-BE49-F238E27FC236}">
                <a16:creationId xmlns:a16="http://schemas.microsoft.com/office/drawing/2014/main" id="{9ED58427-E6C6-4E4E-1F3A-DF1B24582397}"/>
              </a:ext>
            </a:extLst>
          </p:cNvPr>
          <p:cNvCxnSpPr/>
          <p:nvPr/>
        </p:nvCxnSpPr>
        <p:spPr>
          <a:xfrm>
            <a:off x="9448800" y="3259347"/>
            <a:ext cx="8627" cy="583721"/>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169101A-0E06-4588-10D3-1FF8A2415D46}"/>
              </a:ext>
            </a:extLst>
          </p:cNvPr>
          <p:cNvCxnSpPr/>
          <p:nvPr/>
        </p:nvCxnSpPr>
        <p:spPr>
          <a:xfrm flipH="1">
            <a:off x="9455629" y="5025966"/>
            <a:ext cx="5751" cy="62685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8380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4D4AB-DD4C-D7DB-1420-591475AA932B}"/>
              </a:ext>
            </a:extLst>
          </p:cNvPr>
          <p:cNvSpPr>
            <a:spLocks noGrp="1"/>
          </p:cNvSpPr>
          <p:nvPr>
            <p:ph type="title"/>
          </p:nvPr>
        </p:nvSpPr>
        <p:spPr>
          <a:xfrm>
            <a:off x="2895600" y="764373"/>
            <a:ext cx="8610600" cy="1293028"/>
          </a:xfrm>
        </p:spPr>
        <p:txBody>
          <a:bodyPr>
            <a:normAutofit/>
          </a:bodyPr>
          <a:lstStyle/>
          <a:p>
            <a:r>
              <a:rPr lang="en-US" b="1" dirty="0" err="1"/>
              <a:t>ANALysis</a:t>
            </a:r>
          </a:p>
        </p:txBody>
      </p:sp>
      <p:sp>
        <p:nvSpPr>
          <p:cNvPr id="7" name="Content Placeholder 2">
            <a:extLst>
              <a:ext uri="{FF2B5EF4-FFF2-40B4-BE49-F238E27FC236}">
                <a16:creationId xmlns:a16="http://schemas.microsoft.com/office/drawing/2014/main" id="{07F507F8-597F-C432-21BC-91C38D8A418A}"/>
              </a:ext>
            </a:extLst>
          </p:cNvPr>
          <p:cNvSpPr>
            <a:spLocks noGrp="1"/>
          </p:cNvSpPr>
          <p:nvPr>
            <p:ph idx="1"/>
          </p:nvPr>
        </p:nvSpPr>
        <p:spPr>
          <a:xfrm>
            <a:off x="677333" y="2194560"/>
            <a:ext cx="6636109" cy="4024125"/>
          </a:xfrm>
        </p:spPr>
        <p:txBody>
          <a:bodyPr vert="horz" lIns="91440" tIns="45720" rIns="91440" bIns="45720" rtlCol="0" anchor="t">
            <a:normAutofit/>
          </a:bodyPr>
          <a:lstStyle/>
          <a:p>
            <a:pPr marL="0" indent="0">
              <a:buNone/>
            </a:pPr>
            <a:r>
              <a:rPr lang="en-GB" sz="2000" dirty="0">
                <a:latin typeface="+mj-lt"/>
                <a:ea typeface="Times New Roman" panose="02020603050405020304" pitchFamily="18" charset="0"/>
                <a:cs typeface="Times New Roman"/>
              </a:rPr>
              <a:t>SOMETHING </a:t>
            </a:r>
            <a:endParaRPr lang="en-GB" sz="2000" dirty="0">
              <a:effectLst/>
              <a:latin typeface="+mj-lt"/>
              <a:ea typeface="Times New Roman" panose="02020603050405020304" pitchFamily="18" charset="0"/>
              <a:cs typeface="Times New Roman" panose="02020603050405020304" pitchFamily="18" charset="0"/>
            </a:endParaRPr>
          </a:p>
          <a:p>
            <a:pPr marL="0" indent="0">
              <a:buNone/>
            </a:pPr>
            <a:r>
              <a:rPr lang="en-GB" sz="2000" dirty="0">
                <a:cs typeface="Times New Roman"/>
              </a:rPr>
              <a:t>HERE :)</a:t>
            </a:r>
          </a:p>
          <a:p>
            <a:pPr marL="342900" indent="-342900">
              <a:buFont typeface="Courier New" panose="02070309020205020404" pitchFamily="49" charset="0"/>
              <a:buChar char="o"/>
            </a:pPr>
            <a:endParaRPr lang="en-GB" sz="1800" spc="-5" dirty="0">
              <a:cs typeface="Times New Roman"/>
            </a:endParaRPr>
          </a:p>
        </p:txBody>
      </p:sp>
    </p:spTree>
    <p:extLst>
      <p:ext uri="{BB962C8B-B14F-4D97-AF65-F5344CB8AC3E}">
        <p14:creationId xmlns:p14="http://schemas.microsoft.com/office/powerpoint/2010/main" val="1883336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4D4AB-DD4C-D7DB-1420-591475AA932B}"/>
              </a:ext>
            </a:extLst>
          </p:cNvPr>
          <p:cNvSpPr>
            <a:spLocks noGrp="1"/>
          </p:cNvSpPr>
          <p:nvPr>
            <p:ph type="title"/>
          </p:nvPr>
        </p:nvSpPr>
        <p:spPr>
          <a:xfrm>
            <a:off x="2895600" y="764373"/>
            <a:ext cx="8610600" cy="1293028"/>
          </a:xfrm>
        </p:spPr>
        <p:txBody>
          <a:bodyPr>
            <a:normAutofit/>
          </a:bodyPr>
          <a:lstStyle/>
          <a:p>
            <a:r>
              <a:rPr lang="en-US" b="1"/>
              <a:t>Analysis</a:t>
            </a:r>
          </a:p>
        </p:txBody>
      </p:sp>
      <p:sp>
        <p:nvSpPr>
          <p:cNvPr id="7" name="Content Placeholder 2">
            <a:extLst>
              <a:ext uri="{FF2B5EF4-FFF2-40B4-BE49-F238E27FC236}">
                <a16:creationId xmlns:a16="http://schemas.microsoft.com/office/drawing/2014/main" id="{07F507F8-597F-C432-21BC-91C38D8A418A}"/>
              </a:ext>
            </a:extLst>
          </p:cNvPr>
          <p:cNvSpPr>
            <a:spLocks noGrp="1"/>
          </p:cNvSpPr>
          <p:nvPr>
            <p:ph idx="1"/>
          </p:nvPr>
        </p:nvSpPr>
        <p:spPr>
          <a:xfrm>
            <a:off x="677333" y="2194560"/>
            <a:ext cx="6636109" cy="4024125"/>
          </a:xfrm>
        </p:spPr>
        <p:txBody>
          <a:bodyPr vert="horz" lIns="91440" tIns="45720" rIns="91440" bIns="45720" rtlCol="0" anchor="t">
            <a:normAutofit/>
          </a:bodyPr>
          <a:lstStyle/>
          <a:p>
            <a:pPr marL="0" indent="0">
              <a:buNone/>
            </a:pPr>
            <a:r>
              <a:rPr lang="en-GB" sz="2000" dirty="0">
                <a:latin typeface="+mj-lt"/>
                <a:ea typeface="Times New Roman" panose="02020603050405020304" pitchFamily="18" charset="0"/>
                <a:cs typeface="Times New Roman"/>
              </a:rPr>
              <a:t>SOMETHING </a:t>
            </a:r>
            <a:endParaRPr lang="en-GB" sz="2000" dirty="0">
              <a:effectLst/>
              <a:latin typeface="+mj-lt"/>
              <a:ea typeface="Times New Roman" panose="02020603050405020304" pitchFamily="18" charset="0"/>
              <a:cs typeface="Times New Roman" panose="02020603050405020304" pitchFamily="18" charset="0"/>
            </a:endParaRPr>
          </a:p>
          <a:p>
            <a:pPr marL="0" indent="0">
              <a:buNone/>
            </a:pPr>
            <a:r>
              <a:rPr lang="en-GB" sz="2000" dirty="0">
                <a:cs typeface="Times New Roman"/>
              </a:rPr>
              <a:t>HERE :)</a:t>
            </a:r>
          </a:p>
          <a:p>
            <a:pPr marL="342900" indent="-342900">
              <a:buFont typeface="Courier New" panose="02070309020205020404" pitchFamily="49" charset="0"/>
              <a:buChar char="o"/>
            </a:pPr>
            <a:endParaRPr lang="en-GB" sz="1800" spc="-5" dirty="0">
              <a:cs typeface="Times New Roman"/>
            </a:endParaRPr>
          </a:p>
        </p:txBody>
      </p:sp>
    </p:spTree>
    <p:extLst>
      <p:ext uri="{BB962C8B-B14F-4D97-AF65-F5344CB8AC3E}">
        <p14:creationId xmlns:p14="http://schemas.microsoft.com/office/powerpoint/2010/main" val="272626294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21</TotalTime>
  <Words>188</Words>
  <Application>Microsoft Office PowerPoint</Application>
  <PresentationFormat>Widescreen</PresentationFormat>
  <Paragraphs>13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Vapor Trail</vt:lpstr>
      <vt:lpstr>FOREX </vt:lpstr>
      <vt:lpstr>Introduction to forex</vt:lpstr>
      <vt:lpstr>CURRENCY COMPARISONS</vt:lpstr>
      <vt:lpstr>Interest rates</vt:lpstr>
      <vt:lpstr>Interest rates</vt:lpstr>
      <vt:lpstr>GETTING the data:  FOREX exchange rates</vt:lpstr>
      <vt:lpstr>GETTING the data: Interest rates</vt:lpstr>
      <vt:lpstr>ANALysis</vt:lpstr>
      <vt:lpstr>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FOREX</dc:title>
  <dc:creator>Kamsiyo Nwokedi09</dc:creator>
  <cp:lastModifiedBy>Kamsiyo Nwokedi09</cp:lastModifiedBy>
  <cp:revision>256</cp:revision>
  <dcterms:created xsi:type="dcterms:W3CDTF">2023-09-22T00:58:16Z</dcterms:created>
  <dcterms:modified xsi:type="dcterms:W3CDTF">2023-09-22T09:38:00Z</dcterms:modified>
</cp:coreProperties>
</file>