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69"/>
    <p:restoredTop sz="95915"/>
  </p:normalViewPr>
  <p:slideViewPr>
    <p:cSldViewPr snapToGrid="0">
      <p:cViewPr varScale="1">
        <p:scale>
          <a:sx n="73" d="100"/>
          <a:sy n="73" d="100"/>
        </p:scale>
        <p:origin x="22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AD6A31-19D2-4439-AFEA-3E2912AAB27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74172F2-226E-4BCD-BCA9-71C9A231B5C3}">
      <dgm:prSet/>
      <dgm:spPr/>
      <dgm:t>
        <a:bodyPr/>
        <a:lstStyle/>
        <a:p>
          <a:pPr algn="just">
            <a:lnSpc>
              <a:spcPct val="100000"/>
            </a:lnSpc>
          </a:pPr>
          <a:r>
            <a:rPr lang="en-GB" b="1" dirty="0"/>
            <a:t>They are set by central banks to control inflation, stimulate or cool down economic activity, and influence the exchange rate by affecting the attractiveness of a currency for investors.</a:t>
          </a:r>
          <a:endParaRPr lang="en-US" dirty="0"/>
        </a:p>
      </dgm:t>
    </dgm:pt>
    <dgm:pt modelId="{F4E4908D-68CE-41B3-BC05-864E78295ED9}" type="parTrans" cxnId="{517BB222-FC53-4E93-A518-2B63B2D85ED0}">
      <dgm:prSet/>
      <dgm:spPr/>
      <dgm:t>
        <a:bodyPr/>
        <a:lstStyle/>
        <a:p>
          <a:endParaRPr lang="en-US"/>
        </a:p>
      </dgm:t>
    </dgm:pt>
    <dgm:pt modelId="{28540C43-2B7E-4900-92AD-5AE16F2CD037}" type="sibTrans" cxnId="{517BB222-FC53-4E93-A518-2B63B2D85ED0}">
      <dgm:prSet/>
      <dgm:spPr/>
      <dgm:t>
        <a:bodyPr/>
        <a:lstStyle/>
        <a:p>
          <a:pPr>
            <a:lnSpc>
              <a:spcPct val="100000"/>
            </a:lnSpc>
          </a:pPr>
          <a:endParaRPr lang="en-US"/>
        </a:p>
      </dgm:t>
    </dgm:pt>
    <dgm:pt modelId="{0C6F4396-43B8-49D5-B192-B45B38B95C21}">
      <dgm:prSet/>
      <dgm:spPr/>
      <dgm:t>
        <a:bodyPr/>
        <a:lstStyle/>
        <a:p>
          <a:pPr algn="just">
            <a:lnSpc>
              <a:spcPct val="100000"/>
            </a:lnSpc>
          </a:pPr>
          <a:r>
            <a:rPr lang="en-GB" b="1" dirty="0"/>
            <a:t>Accessing how forex rates affect interest rates in the Bank of England and the European Central Bank involves monitoring how currency fluctuations impact inflation and economic conditions, which in turn influence the central banks' decisions on lending rates.</a:t>
          </a:r>
          <a:endParaRPr lang="en-US" dirty="0"/>
        </a:p>
      </dgm:t>
    </dgm:pt>
    <dgm:pt modelId="{DC6B637B-FD53-45BB-9EDE-60AC12B9EA8C}" type="parTrans" cxnId="{F68AC5A4-69B6-49CF-98DD-64202A527D34}">
      <dgm:prSet/>
      <dgm:spPr/>
      <dgm:t>
        <a:bodyPr/>
        <a:lstStyle/>
        <a:p>
          <a:endParaRPr lang="en-US"/>
        </a:p>
      </dgm:t>
    </dgm:pt>
    <dgm:pt modelId="{8605B7E5-3C84-4A44-962C-BC0BF86B2658}" type="sibTrans" cxnId="{F68AC5A4-69B6-49CF-98DD-64202A527D34}">
      <dgm:prSet/>
      <dgm:spPr/>
      <dgm:t>
        <a:bodyPr/>
        <a:lstStyle/>
        <a:p>
          <a:endParaRPr lang="en-US"/>
        </a:p>
      </dgm:t>
    </dgm:pt>
    <dgm:pt modelId="{ADB1CBB0-7A41-4D87-B96D-DD4CFF3CCB19}" type="pres">
      <dgm:prSet presAssocID="{23AD6A31-19D2-4439-AFEA-3E2912AAB274}" presName="root" presStyleCnt="0">
        <dgm:presLayoutVars>
          <dgm:dir/>
          <dgm:resizeHandles val="exact"/>
        </dgm:presLayoutVars>
      </dgm:prSet>
      <dgm:spPr/>
    </dgm:pt>
    <dgm:pt modelId="{EF9B119C-3513-4660-B792-BA987C09E87F}" type="pres">
      <dgm:prSet presAssocID="{F74172F2-226E-4BCD-BCA9-71C9A231B5C3}" presName="compNode" presStyleCnt="0"/>
      <dgm:spPr/>
    </dgm:pt>
    <dgm:pt modelId="{1B3151AE-D59B-44BB-9681-6A31E81F9437}" type="pres">
      <dgm:prSet presAssocID="{F74172F2-226E-4BCD-BCA9-71C9A231B5C3}" presName="bgRect" presStyleLbl="bgShp" presStyleIdx="0" presStyleCnt="2"/>
      <dgm:spPr/>
    </dgm:pt>
    <dgm:pt modelId="{0277130D-549E-4012-A253-EA86B023AAEF}" type="pres">
      <dgm:prSet presAssocID="{F74172F2-226E-4BCD-BCA9-71C9A231B5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18D3C25-48BA-4E21-89F2-44DB1F0CCCB3}" type="pres">
      <dgm:prSet presAssocID="{F74172F2-226E-4BCD-BCA9-71C9A231B5C3}" presName="spaceRect" presStyleCnt="0"/>
      <dgm:spPr/>
    </dgm:pt>
    <dgm:pt modelId="{D52F8142-28DA-41A1-9B1A-E9B8FB0CB6F9}" type="pres">
      <dgm:prSet presAssocID="{F74172F2-226E-4BCD-BCA9-71C9A231B5C3}" presName="parTx" presStyleLbl="revTx" presStyleIdx="0" presStyleCnt="2">
        <dgm:presLayoutVars>
          <dgm:chMax val="0"/>
          <dgm:chPref val="0"/>
        </dgm:presLayoutVars>
      </dgm:prSet>
      <dgm:spPr/>
    </dgm:pt>
    <dgm:pt modelId="{26FF80EC-EFE9-4664-A571-D731B007F1E5}" type="pres">
      <dgm:prSet presAssocID="{28540C43-2B7E-4900-92AD-5AE16F2CD037}" presName="sibTrans" presStyleCnt="0"/>
      <dgm:spPr/>
    </dgm:pt>
    <dgm:pt modelId="{B05DF2D9-AD6A-4A9F-ACA7-E835C726B2C7}" type="pres">
      <dgm:prSet presAssocID="{0C6F4396-43B8-49D5-B192-B45B38B95C21}" presName="compNode" presStyleCnt="0"/>
      <dgm:spPr/>
    </dgm:pt>
    <dgm:pt modelId="{3C119E15-8E8E-4564-8922-08D601B34BE2}" type="pres">
      <dgm:prSet presAssocID="{0C6F4396-43B8-49D5-B192-B45B38B95C21}" presName="bgRect" presStyleLbl="bgShp" presStyleIdx="1" presStyleCnt="2"/>
      <dgm:spPr/>
    </dgm:pt>
    <dgm:pt modelId="{82716B5F-2CCB-4F7B-B129-6E5FBFB1DA3E}" type="pres">
      <dgm:prSet presAssocID="{0C6F4396-43B8-49D5-B192-B45B38B95C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7EF3260-086A-479E-847D-219D65BD25AC}" type="pres">
      <dgm:prSet presAssocID="{0C6F4396-43B8-49D5-B192-B45B38B95C21}" presName="spaceRect" presStyleCnt="0"/>
      <dgm:spPr/>
    </dgm:pt>
    <dgm:pt modelId="{62AD0FD7-B1D8-462A-948A-58DEE35110C4}" type="pres">
      <dgm:prSet presAssocID="{0C6F4396-43B8-49D5-B192-B45B38B95C21}" presName="parTx" presStyleLbl="revTx" presStyleIdx="1" presStyleCnt="2">
        <dgm:presLayoutVars>
          <dgm:chMax val="0"/>
          <dgm:chPref val="0"/>
        </dgm:presLayoutVars>
      </dgm:prSet>
      <dgm:spPr/>
    </dgm:pt>
  </dgm:ptLst>
  <dgm:cxnLst>
    <dgm:cxn modelId="{517BB222-FC53-4E93-A518-2B63B2D85ED0}" srcId="{23AD6A31-19D2-4439-AFEA-3E2912AAB274}" destId="{F74172F2-226E-4BCD-BCA9-71C9A231B5C3}" srcOrd="0" destOrd="0" parTransId="{F4E4908D-68CE-41B3-BC05-864E78295ED9}" sibTransId="{28540C43-2B7E-4900-92AD-5AE16F2CD037}"/>
    <dgm:cxn modelId="{32A9E894-E9AF-574A-B359-A5D5155A1F96}" type="presOf" srcId="{F74172F2-226E-4BCD-BCA9-71C9A231B5C3}" destId="{D52F8142-28DA-41A1-9B1A-E9B8FB0CB6F9}" srcOrd="0" destOrd="0" presId="urn:microsoft.com/office/officeart/2018/2/layout/IconVerticalSolidList"/>
    <dgm:cxn modelId="{F68AC5A4-69B6-49CF-98DD-64202A527D34}" srcId="{23AD6A31-19D2-4439-AFEA-3E2912AAB274}" destId="{0C6F4396-43B8-49D5-B192-B45B38B95C21}" srcOrd="1" destOrd="0" parTransId="{DC6B637B-FD53-45BB-9EDE-60AC12B9EA8C}" sibTransId="{8605B7E5-3C84-4A44-962C-BC0BF86B2658}"/>
    <dgm:cxn modelId="{FD2B40AF-CAD5-584A-AF7C-59EFF0817A30}" type="presOf" srcId="{23AD6A31-19D2-4439-AFEA-3E2912AAB274}" destId="{ADB1CBB0-7A41-4D87-B96D-DD4CFF3CCB19}" srcOrd="0" destOrd="0" presId="urn:microsoft.com/office/officeart/2018/2/layout/IconVerticalSolidList"/>
    <dgm:cxn modelId="{346D4CF7-117D-EE43-A57C-F3DC78039740}" type="presOf" srcId="{0C6F4396-43B8-49D5-B192-B45B38B95C21}" destId="{62AD0FD7-B1D8-462A-948A-58DEE35110C4}" srcOrd="0" destOrd="0" presId="urn:microsoft.com/office/officeart/2018/2/layout/IconVerticalSolidList"/>
    <dgm:cxn modelId="{3BBA678F-6A64-E44A-9656-9AB5B29CC666}" type="presParOf" srcId="{ADB1CBB0-7A41-4D87-B96D-DD4CFF3CCB19}" destId="{EF9B119C-3513-4660-B792-BA987C09E87F}" srcOrd="0" destOrd="0" presId="urn:microsoft.com/office/officeart/2018/2/layout/IconVerticalSolidList"/>
    <dgm:cxn modelId="{6B80B9B8-B497-254F-8D43-2C22323099F6}" type="presParOf" srcId="{EF9B119C-3513-4660-B792-BA987C09E87F}" destId="{1B3151AE-D59B-44BB-9681-6A31E81F9437}" srcOrd="0" destOrd="0" presId="urn:microsoft.com/office/officeart/2018/2/layout/IconVerticalSolidList"/>
    <dgm:cxn modelId="{0A58B927-0BC3-3E4E-B5C0-0954832006C8}" type="presParOf" srcId="{EF9B119C-3513-4660-B792-BA987C09E87F}" destId="{0277130D-549E-4012-A253-EA86B023AAEF}" srcOrd="1" destOrd="0" presId="urn:microsoft.com/office/officeart/2018/2/layout/IconVerticalSolidList"/>
    <dgm:cxn modelId="{354C4893-17F9-D94C-A937-D97F500C9B81}" type="presParOf" srcId="{EF9B119C-3513-4660-B792-BA987C09E87F}" destId="{A18D3C25-48BA-4E21-89F2-44DB1F0CCCB3}" srcOrd="2" destOrd="0" presId="urn:microsoft.com/office/officeart/2018/2/layout/IconVerticalSolidList"/>
    <dgm:cxn modelId="{EA6C8B81-2704-E145-9632-93B1F74BD39B}" type="presParOf" srcId="{EF9B119C-3513-4660-B792-BA987C09E87F}" destId="{D52F8142-28DA-41A1-9B1A-E9B8FB0CB6F9}" srcOrd="3" destOrd="0" presId="urn:microsoft.com/office/officeart/2018/2/layout/IconVerticalSolidList"/>
    <dgm:cxn modelId="{336A6B12-2220-0F4D-8AF2-9EA704C1F02E}" type="presParOf" srcId="{ADB1CBB0-7A41-4D87-B96D-DD4CFF3CCB19}" destId="{26FF80EC-EFE9-4664-A571-D731B007F1E5}" srcOrd="1" destOrd="0" presId="urn:microsoft.com/office/officeart/2018/2/layout/IconVerticalSolidList"/>
    <dgm:cxn modelId="{DEB1CDE0-75F5-5245-90AA-0650308B43D0}" type="presParOf" srcId="{ADB1CBB0-7A41-4D87-B96D-DD4CFF3CCB19}" destId="{B05DF2D9-AD6A-4A9F-ACA7-E835C726B2C7}" srcOrd="2" destOrd="0" presId="urn:microsoft.com/office/officeart/2018/2/layout/IconVerticalSolidList"/>
    <dgm:cxn modelId="{0F678F05-4950-1645-84D5-49D7D7298DF2}" type="presParOf" srcId="{B05DF2D9-AD6A-4A9F-ACA7-E835C726B2C7}" destId="{3C119E15-8E8E-4564-8922-08D601B34BE2}" srcOrd="0" destOrd="0" presId="urn:microsoft.com/office/officeart/2018/2/layout/IconVerticalSolidList"/>
    <dgm:cxn modelId="{D2794643-795D-C942-BDE0-42EFE6BB99B2}" type="presParOf" srcId="{B05DF2D9-AD6A-4A9F-ACA7-E835C726B2C7}" destId="{82716B5F-2CCB-4F7B-B129-6E5FBFB1DA3E}" srcOrd="1" destOrd="0" presId="urn:microsoft.com/office/officeart/2018/2/layout/IconVerticalSolidList"/>
    <dgm:cxn modelId="{FC822CFD-D755-CF43-A3F5-94C04206D2A6}" type="presParOf" srcId="{B05DF2D9-AD6A-4A9F-ACA7-E835C726B2C7}" destId="{27EF3260-086A-479E-847D-219D65BD25AC}" srcOrd="2" destOrd="0" presId="urn:microsoft.com/office/officeart/2018/2/layout/IconVerticalSolidList"/>
    <dgm:cxn modelId="{FB618E1E-6783-024D-86F4-6352EB643401}" type="presParOf" srcId="{B05DF2D9-AD6A-4A9F-ACA7-E835C726B2C7}" destId="{62AD0FD7-B1D8-462A-948A-58DEE35110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151AE-D59B-44BB-9681-6A31E81F9437}">
      <dsp:nvSpPr>
        <dsp:cNvPr id="0" name=""/>
        <dsp:cNvSpPr/>
      </dsp:nvSpPr>
      <dsp:spPr>
        <a:xfrm>
          <a:off x="0" y="468309"/>
          <a:ext cx="5816600" cy="13917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7130D-549E-4012-A253-EA86B023AAEF}">
      <dsp:nvSpPr>
        <dsp:cNvPr id="0" name=""/>
        <dsp:cNvSpPr/>
      </dsp:nvSpPr>
      <dsp:spPr>
        <a:xfrm>
          <a:off x="421014" y="781460"/>
          <a:ext cx="766228" cy="765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F8142-28DA-41A1-9B1A-E9B8FB0CB6F9}">
      <dsp:nvSpPr>
        <dsp:cNvPr id="0" name=""/>
        <dsp:cNvSpPr/>
      </dsp:nvSpPr>
      <dsp:spPr>
        <a:xfrm>
          <a:off x="1608257" y="468309"/>
          <a:ext cx="4205196" cy="13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41" tIns="147441" rIns="147441" bIns="147441" numCol="1" spcCol="1270" anchor="ctr" anchorCtr="0">
          <a:noAutofit/>
        </a:bodyPr>
        <a:lstStyle/>
        <a:p>
          <a:pPr marL="0" lvl="0" indent="0" algn="just" defTabSz="622300">
            <a:lnSpc>
              <a:spcPct val="100000"/>
            </a:lnSpc>
            <a:spcBef>
              <a:spcPct val="0"/>
            </a:spcBef>
            <a:spcAft>
              <a:spcPct val="35000"/>
            </a:spcAft>
            <a:buNone/>
          </a:pPr>
          <a:r>
            <a:rPr lang="en-GB" sz="1400" b="1" kern="1200" dirty="0"/>
            <a:t>They are set by central banks to control inflation, stimulate or cool down economic activity, and influence the exchange rate by affecting the attractiveness of a currency for investors.</a:t>
          </a:r>
          <a:endParaRPr lang="en-US" sz="1400" kern="1200" dirty="0"/>
        </a:p>
      </dsp:txBody>
      <dsp:txXfrm>
        <a:off x="1608257" y="468309"/>
        <a:ext cx="4205196" cy="1393143"/>
      </dsp:txXfrm>
    </dsp:sp>
    <dsp:sp modelId="{3C119E15-8E8E-4564-8922-08D601B34BE2}">
      <dsp:nvSpPr>
        <dsp:cNvPr id="0" name=""/>
        <dsp:cNvSpPr/>
      </dsp:nvSpPr>
      <dsp:spPr>
        <a:xfrm>
          <a:off x="0" y="2162672"/>
          <a:ext cx="5816600" cy="13917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16B5F-2CCB-4F7B-B129-6E5FBFB1DA3E}">
      <dsp:nvSpPr>
        <dsp:cNvPr id="0" name=""/>
        <dsp:cNvSpPr/>
      </dsp:nvSpPr>
      <dsp:spPr>
        <a:xfrm>
          <a:off x="421014" y="2475823"/>
          <a:ext cx="766228" cy="765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AD0FD7-B1D8-462A-948A-58DEE35110C4}">
      <dsp:nvSpPr>
        <dsp:cNvPr id="0" name=""/>
        <dsp:cNvSpPr/>
      </dsp:nvSpPr>
      <dsp:spPr>
        <a:xfrm>
          <a:off x="1608257" y="2162672"/>
          <a:ext cx="4205196" cy="13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41" tIns="147441" rIns="147441" bIns="147441" numCol="1" spcCol="1270" anchor="ctr" anchorCtr="0">
          <a:noAutofit/>
        </a:bodyPr>
        <a:lstStyle/>
        <a:p>
          <a:pPr marL="0" lvl="0" indent="0" algn="just" defTabSz="622300">
            <a:lnSpc>
              <a:spcPct val="100000"/>
            </a:lnSpc>
            <a:spcBef>
              <a:spcPct val="0"/>
            </a:spcBef>
            <a:spcAft>
              <a:spcPct val="35000"/>
            </a:spcAft>
            <a:buNone/>
          </a:pPr>
          <a:r>
            <a:rPr lang="en-GB" sz="1400" b="1" kern="1200" dirty="0"/>
            <a:t>Accessing how forex rates affect interest rates in the Bank of England and the European Central Bank involves monitoring how currency fluctuations impact inflation and economic conditions, which in turn influence the central banks' decisions on lending rates.</a:t>
          </a:r>
          <a:endParaRPr lang="en-US" sz="1400" kern="1200" dirty="0"/>
        </a:p>
      </dsp:txBody>
      <dsp:txXfrm>
        <a:off x="1608257" y="2162672"/>
        <a:ext cx="4205196" cy="13931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9/22/23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9/22/23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9/22/23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AE4C-3294-B7CB-CB81-1E4F1E5F1C9F}"/>
              </a:ext>
            </a:extLst>
          </p:cNvPr>
          <p:cNvSpPr>
            <a:spLocks noGrp="1"/>
          </p:cNvSpPr>
          <p:nvPr>
            <p:ph type="ctrTitle"/>
          </p:nvPr>
        </p:nvSpPr>
        <p:spPr/>
        <p:txBody>
          <a:bodyPr/>
          <a:lstStyle/>
          <a:p>
            <a:pPr algn="ctr"/>
            <a:r>
              <a:rPr lang="en-US" b="1" dirty="0"/>
              <a:t>FOREX </a:t>
            </a:r>
          </a:p>
        </p:txBody>
      </p:sp>
      <p:sp>
        <p:nvSpPr>
          <p:cNvPr id="3" name="Subtitle 2">
            <a:extLst>
              <a:ext uri="{FF2B5EF4-FFF2-40B4-BE49-F238E27FC236}">
                <a16:creationId xmlns:a16="http://schemas.microsoft.com/office/drawing/2014/main" id="{F2D44A21-3898-B9BD-122F-52451E4EBEE7}"/>
              </a:ext>
            </a:extLst>
          </p:cNvPr>
          <p:cNvSpPr>
            <a:spLocks noGrp="1"/>
          </p:cNvSpPr>
          <p:nvPr>
            <p:ph type="subTitle" idx="1"/>
          </p:nvPr>
        </p:nvSpPr>
        <p:spPr>
          <a:xfrm>
            <a:off x="1019908" y="4458678"/>
            <a:ext cx="9196754" cy="377091"/>
          </a:xfrm>
        </p:spPr>
        <p:txBody>
          <a:bodyPr>
            <a:normAutofit/>
          </a:bodyPr>
          <a:lstStyle/>
          <a:p>
            <a:r>
              <a:rPr lang="en-US" sz="1200" dirty="0"/>
              <a:t>By: Anna </a:t>
            </a:r>
            <a:r>
              <a:rPr lang="en-US" sz="1200" dirty="0" err="1"/>
              <a:t>Pedroni</a:t>
            </a:r>
            <a:r>
              <a:rPr lang="en-US" sz="1200" dirty="0"/>
              <a:t>, </a:t>
            </a:r>
            <a:r>
              <a:rPr lang="en-US" sz="1200" dirty="0" err="1"/>
              <a:t>Kamsy</a:t>
            </a:r>
            <a:r>
              <a:rPr lang="en-US" sz="1200" dirty="0"/>
              <a:t> </a:t>
            </a:r>
            <a:r>
              <a:rPr lang="en-US" sz="1200" dirty="0" err="1"/>
              <a:t>Nwokedi</a:t>
            </a:r>
            <a:r>
              <a:rPr lang="en-US" sz="1200" dirty="0"/>
              <a:t>, Freeman Fang &amp; Alin </a:t>
            </a:r>
            <a:r>
              <a:rPr lang="en-US" sz="1200" dirty="0" err="1"/>
              <a:t>Alzaidy</a:t>
            </a:r>
            <a:endParaRPr lang="en-US" sz="1200" dirty="0"/>
          </a:p>
        </p:txBody>
      </p:sp>
    </p:spTree>
    <p:extLst>
      <p:ext uri="{BB962C8B-B14F-4D97-AF65-F5344CB8AC3E}">
        <p14:creationId xmlns:p14="http://schemas.microsoft.com/office/powerpoint/2010/main" val="215435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3803-43AF-BAA3-8E6E-56D8A2AADDAE}"/>
              </a:ext>
            </a:extLst>
          </p:cNvPr>
          <p:cNvSpPr>
            <a:spLocks noGrp="1"/>
          </p:cNvSpPr>
          <p:nvPr>
            <p:ph type="title"/>
          </p:nvPr>
        </p:nvSpPr>
        <p:spPr>
          <a:xfrm>
            <a:off x="2895600" y="764373"/>
            <a:ext cx="8610600" cy="1293028"/>
          </a:xfrm>
        </p:spPr>
        <p:txBody>
          <a:bodyPr>
            <a:normAutofit/>
          </a:bodyPr>
          <a:lstStyle/>
          <a:p>
            <a:r>
              <a:rPr lang="en-US" b="1"/>
              <a:t>Introduction to forex</a:t>
            </a:r>
          </a:p>
        </p:txBody>
      </p:sp>
      <p:sp>
        <p:nvSpPr>
          <p:cNvPr id="3" name="Content Placeholder 2">
            <a:extLst>
              <a:ext uri="{FF2B5EF4-FFF2-40B4-BE49-F238E27FC236}">
                <a16:creationId xmlns:a16="http://schemas.microsoft.com/office/drawing/2014/main" id="{D448FEDA-119A-126E-A7EE-A4E68673BC79}"/>
              </a:ext>
            </a:extLst>
          </p:cNvPr>
          <p:cNvSpPr>
            <a:spLocks noGrp="1"/>
          </p:cNvSpPr>
          <p:nvPr>
            <p:ph idx="1"/>
          </p:nvPr>
        </p:nvSpPr>
        <p:spPr>
          <a:xfrm>
            <a:off x="677333" y="2194560"/>
            <a:ext cx="5816600" cy="4024125"/>
          </a:xfrm>
        </p:spPr>
        <p:txBody>
          <a:bodyPr>
            <a:normAutofit/>
          </a:bodyPr>
          <a:lstStyle/>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Forex, short for foreign exchange, is a global financial market where currencies are traded. </a:t>
            </a:r>
            <a:endParaRPr lang="en-GB" sz="2000" b="1" spc="-5" dirty="0">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endParaRPr lang="en-GB" sz="2000" b="1" dirty="0">
              <a:effectLst/>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It serves as a  platform for individuals, businesses, and institutions to exchange one currency for another. </a:t>
            </a:r>
          </a:p>
          <a:p>
            <a:pPr marL="0" lvl="0" indent="0">
              <a:buNone/>
            </a:pPr>
            <a:endParaRPr lang="en-GB" sz="2000" b="1" dirty="0">
              <a:effectLst/>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Forex is used for various purposes, including international trade, investment, and speculation on currency price movements. </a:t>
            </a:r>
            <a:endParaRPr lang="en-GB" sz="2000" b="1" dirty="0">
              <a:effectLst/>
              <a:latin typeface="+mj-lt"/>
              <a:ea typeface="Times New Roman" panose="02020603050405020304" pitchFamily="18" charset="0"/>
              <a:cs typeface="Times New Roman" panose="02020603050405020304" pitchFamily="18" charset="0"/>
            </a:endParaRPr>
          </a:p>
          <a:p>
            <a:endParaRPr lang="en-US" sz="2000" dirty="0"/>
          </a:p>
        </p:txBody>
      </p:sp>
      <p:pic>
        <p:nvPicPr>
          <p:cNvPr id="5" name="Picture 4" descr="A person touching a screen with a touch screen&#10;&#10;Description automatically generated">
            <a:extLst>
              <a:ext uri="{FF2B5EF4-FFF2-40B4-BE49-F238E27FC236}">
                <a16:creationId xmlns:a16="http://schemas.microsoft.com/office/drawing/2014/main" id="{0064234C-C5C7-1EC0-6909-72D8DE5A501C}"/>
              </a:ext>
            </a:extLst>
          </p:cNvPr>
          <p:cNvPicPr>
            <a:picLocks noChangeAspect="1"/>
          </p:cNvPicPr>
          <p:nvPr/>
        </p:nvPicPr>
        <p:blipFill rotWithShape="1">
          <a:blip r:embed="rId2"/>
          <a:srcRect l="3301" r="602" b="2"/>
          <a:stretch/>
        </p:blipFill>
        <p:spPr>
          <a:xfrm>
            <a:off x="6985000" y="2501159"/>
            <a:ext cx="4521200" cy="3410926"/>
          </a:xfrm>
          <a:prstGeom prst="rect">
            <a:avLst/>
          </a:prstGeom>
        </p:spPr>
      </p:pic>
    </p:spTree>
    <p:extLst>
      <p:ext uri="{BB962C8B-B14F-4D97-AF65-F5344CB8AC3E}">
        <p14:creationId xmlns:p14="http://schemas.microsoft.com/office/powerpoint/2010/main" val="261601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money rolled up in different denominations&#10;&#10;Description automatically generated">
            <a:extLst>
              <a:ext uri="{FF2B5EF4-FFF2-40B4-BE49-F238E27FC236}">
                <a16:creationId xmlns:a16="http://schemas.microsoft.com/office/drawing/2014/main" id="{829649EB-1631-63F4-CAE7-262178E22BF9}"/>
              </a:ext>
            </a:extLst>
          </p:cNvPr>
          <p:cNvPicPr>
            <a:picLocks noChangeAspect="1"/>
          </p:cNvPicPr>
          <p:nvPr/>
        </p:nvPicPr>
        <p:blipFill rotWithShape="1">
          <a:blip r:embed="rId2">
            <a:alphaModFix amt="30000"/>
          </a:blip>
          <a:srcRect t="8374" b="6399"/>
          <a:stretch/>
        </p:blipFill>
        <p:spPr>
          <a:xfrm>
            <a:off x="20" y="10"/>
            <a:ext cx="12191980" cy="6857990"/>
          </a:xfrm>
          <a:prstGeom prst="rect">
            <a:avLst/>
          </a:prstGeom>
        </p:spPr>
      </p:pic>
      <p:sp>
        <p:nvSpPr>
          <p:cNvPr id="2" name="Title 1">
            <a:extLst>
              <a:ext uri="{FF2B5EF4-FFF2-40B4-BE49-F238E27FC236}">
                <a16:creationId xmlns:a16="http://schemas.microsoft.com/office/drawing/2014/main" id="{FF71D0E9-7311-5570-23E9-D6997B144E9A}"/>
              </a:ext>
            </a:extLst>
          </p:cNvPr>
          <p:cNvSpPr>
            <a:spLocks noGrp="1"/>
          </p:cNvSpPr>
          <p:nvPr>
            <p:ph type="title"/>
          </p:nvPr>
        </p:nvSpPr>
        <p:spPr>
          <a:xfrm>
            <a:off x="2895600" y="764373"/>
            <a:ext cx="8610600" cy="1293028"/>
          </a:xfrm>
        </p:spPr>
        <p:txBody>
          <a:bodyPr>
            <a:normAutofit/>
          </a:bodyPr>
          <a:lstStyle/>
          <a:p>
            <a:r>
              <a:rPr lang="en-US" dirty="0"/>
              <a:t>CURRENCY COMPARISONS</a:t>
            </a:r>
            <a:endParaRPr lang="en-US"/>
          </a:p>
        </p:txBody>
      </p:sp>
      <p:sp>
        <p:nvSpPr>
          <p:cNvPr id="3" name="Content Placeholder 2">
            <a:extLst>
              <a:ext uri="{FF2B5EF4-FFF2-40B4-BE49-F238E27FC236}">
                <a16:creationId xmlns:a16="http://schemas.microsoft.com/office/drawing/2014/main" id="{0BDA89CD-C33E-15F7-5CDA-9F123167908F}"/>
              </a:ext>
            </a:extLst>
          </p:cNvPr>
          <p:cNvSpPr>
            <a:spLocks noGrp="1"/>
          </p:cNvSpPr>
          <p:nvPr>
            <p:ph idx="1"/>
          </p:nvPr>
        </p:nvSpPr>
        <p:spPr>
          <a:xfrm>
            <a:off x="685800" y="2194560"/>
            <a:ext cx="10820400" cy="4024125"/>
          </a:xfrm>
        </p:spPr>
        <p:txBody>
          <a:bodyPr>
            <a:normAutofit/>
          </a:bodyPr>
          <a:lstStyle/>
          <a:p>
            <a:r>
              <a:rPr lang="en-GB" b="1" spc="-5">
                <a:effectLst/>
                <a:latin typeface="+mj-lt"/>
                <a:ea typeface="Times New Roman" panose="02020603050405020304" pitchFamily="18" charset="0"/>
                <a:cs typeface="Times New Roman" panose="02020603050405020304" pitchFamily="18" charset="0"/>
              </a:rPr>
              <a:t>In this context, we'll compare exchange rates involving the British Pound (GBP) against the Euro (EUR), US Dollar (USD), Swiss Franc (CHF), and Hong Kong Dollar (HKD).</a:t>
            </a:r>
            <a:endParaRPr lang="en-GB" b="1">
              <a:effectLst/>
              <a:latin typeface="+mj-l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122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a:t>Interest rates</a:t>
            </a:r>
          </a:p>
        </p:txBody>
      </p:sp>
      <p:pic>
        <p:nvPicPr>
          <p:cNvPr id="10" name="Picture 9" descr="A blue background with a black and white graphic of a percent&#10;&#10;Description automatically generated">
            <a:extLst>
              <a:ext uri="{FF2B5EF4-FFF2-40B4-BE49-F238E27FC236}">
                <a16:creationId xmlns:a16="http://schemas.microsoft.com/office/drawing/2014/main" id="{9D77BD3F-9D83-D0A5-DD5D-33581E441249}"/>
              </a:ext>
            </a:extLst>
          </p:cNvPr>
          <p:cNvPicPr>
            <a:picLocks noChangeAspect="1"/>
          </p:cNvPicPr>
          <p:nvPr/>
        </p:nvPicPr>
        <p:blipFill rotWithShape="1">
          <a:blip r:embed="rId2"/>
          <a:srcRect l="16184" r="1" b="1"/>
          <a:stretch/>
        </p:blipFill>
        <p:spPr>
          <a:xfrm>
            <a:off x="685800" y="2548325"/>
            <a:ext cx="4521200" cy="3088182"/>
          </a:xfrm>
          <a:prstGeom prst="rect">
            <a:avLst/>
          </a:prstGeom>
        </p:spPr>
      </p:pic>
      <p:graphicFrame>
        <p:nvGraphicFramePr>
          <p:cNvPr id="9" name="Content Placeholder 2">
            <a:extLst>
              <a:ext uri="{FF2B5EF4-FFF2-40B4-BE49-F238E27FC236}">
                <a16:creationId xmlns:a16="http://schemas.microsoft.com/office/drawing/2014/main" id="{7BEFCA0F-D7E2-2211-5BCA-499B00CD7999}"/>
              </a:ext>
            </a:extLst>
          </p:cNvPr>
          <p:cNvGraphicFramePr>
            <a:graphicFrameLocks noGrp="1"/>
          </p:cNvGraphicFramePr>
          <p:nvPr>
            <p:ph idx="1"/>
            <p:extLst>
              <p:ext uri="{D42A27DB-BD31-4B8C-83A1-F6EECF244321}">
                <p14:modId xmlns:p14="http://schemas.microsoft.com/office/powerpoint/2010/main" val="2175626832"/>
              </p:ext>
            </p:extLst>
          </p:nvPr>
        </p:nvGraphicFramePr>
        <p:xfrm>
          <a:off x="5689600" y="2194560"/>
          <a:ext cx="58166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155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TotalTime>
  <Words>188</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Courier New</vt:lpstr>
      <vt:lpstr>Vapor Trail</vt:lpstr>
      <vt:lpstr>FOREX </vt:lpstr>
      <vt:lpstr>Introduction to forex</vt:lpstr>
      <vt:lpstr>CURRENCY COMPARISONS</vt:lpstr>
      <vt:lpstr>Interest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dc:title>
  <dc:creator>Kamsiyo Nwokedi09</dc:creator>
  <cp:lastModifiedBy>Kamsiyo Nwokedi09</cp:lastModifiedBy>
  <cp:revision>4</cp:revision>
  <dcterms:created xsi:type="dcterms:W3CDTF">2023-09-22T00:58:16Z</dcterms:created>
  <dcterms:modified xsi:type="dcterms:W3CDTF">2023-09-22T01:19:28Z</dcterms:modified>
</cp:coreProperties>
</file>