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8" r:id="rId3"/>
    <p:sldId id="261" r:id="rId4"/>
    <p:sldId id="311" r:id="rId5"/>
    <p:sldId id="263" r:id="rId6"/>
    <p:sldId id="259" r:id="rId7"/>
    <p:sldId id="272" r:id="rId8"/>
    <p:sldId id="266" r:id="rId9"/>
    <p:sldId id="264" r:id="rId10"/>
    <p:sldId id="265" r:id="rId11"/>
    <p:sldId id="286" r:id="rId12"/>
    <p:sldId id="262" r:id="rId13"/>
    <p:sldId id="312" r:id="rId14"/>
    <p:sldId id="274" r:id="rId15"/>
    <p:sldId id="279" r:id="rId16"/>
    <p:sldId id="267" r:id="rId17"/>
    <p:sldId id="268" r:id="rId18"/>
    <p:sldId id="276" r:id="rId19"/>
    <p:sldId id="289" r:id="rId20"/>
  </p:sldIdLst>
  <p:sldSz cx="9144000" cy="5143500" type="screen16x9"/>
  <p:notesSz cx="6858000" cy="9144000"/>
  <p:embeddedFontLst>
    <p:embeddedFont>
      <p:font typeface="DM Sans" pitchFamily="2" charset="0"/>
      <p:regular r:id="rId22"/>
      <p:bold r:id="rId23"/>
      <p:italic r:id="rId24"/>
      <p:boldItalic r:id="rId25"/>
    </p:embeddedFont>
    <p:embeddedFont>
      <p:font typeface="Viga"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7EF868-8183-4EB3-BD4E-00FB036255BE}">
  <a:tblStyle styleId="{FE7EF868-8183-4EB3-BD4E-00FB036255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03" autoAdjust="0"/>
  </p:normalViewPr>
  <p:slideViewPr>
    <p:cSldViewPr snapToGrid="0">
      <p:cViewPr varScale="1">
        <p:scale>
          <a:sx n="95" d="100"/>
          <a:sy n="95" d="100"/>
        </p:scale>
        <p:origin x="460" y="72"/>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a:t>
            </a:r>
            <a:r>
              <a:rPr lang="en-US" b="1" dirty="0">
                <a:effectLst/>
              </a:rPr>
              <a:t>Planning</a:t>
            </a:r>
            <a:r>
              <a:rPr lang="en-US" dirty="0">
                <a:effectLst/>
              </a:rPr>
              <a:t>: Attackers identify potential targets and gather information about them.</a:t>
            </a:r>
          </a:p>
          <a:p>
            <a:pPr marL="0" lvl="0" indent="0" algn="l" rtl="0">
              <a:spcBef>
                <a:spcPts val="0"/>
              </a:spcBef>
              <a:spcAft>
                <a:spcPts val="0"/>
              </a:spcAft>
              <a:buNone/>
            </a:pPr>
            <a:r>
              <a:rPr lang="en-US" dirty="0">
                <a:effectLst/>
              </a:rPr>
              <a:t>2- </a:t>
            </a:r>
            <a:r>
              <a:rPr lang="en-US" b="1" dirty="0">
                <a:effectLst/>
              </a:rPr>
              <a:t>Spoofing</a:t>
            </a:r>
            <a:r>
              <a:rPr lang="en-US" dirty="0">
                <a:effectLst/>
              </a:rPr>
              <a:t>: Attackers create deceptive emails or messages that appear to be from a trusted source.</a:t>
            </a:r>
          </a:p>
          <a:p>
            <a:pPr marL="0" lvl="0" indent="0" algn="l" rtl="0">
              <a:spcBef>
                <a:spcPts val="0"/>
              </a:spcBef>
              <a:spcAft>
                <a:spcPts val="0"/>
              </a:spcAft>
              <a:buNone/>
            </a:pPr>
            <a:r>
              <a:rPr lang="en-US" dirty="0">
                <a:effectLst/>
              </a:rPr>
              <a:t>3- </a:t>
            </a:r>
            <a:r>
              <a:rPr lang="en-US" b="1" dirty="0">
                <a:effectLst/>
              </a:rPr>
              <a:t>Delivery</a:t>
            </a:r>
            <a:r>
              <a:rPr lang="en-US" dirty="0">
                <a:effectLst/>
              </a:rPr>
              <a:t>: Attackers send the phishing emails or messages to the targets.</a:t>
            </a:r>
          </a:p>
          <a:p>
            <a:pPr marL="0" lvl="0" indent="0" algn="l" rtl="0">
              <a:spcBef>
                <a:spcPts val="0"/>
              </a:spcBef>
              <a:spcAft>
                <a:spcPts val="0"/>
              </a:spcAft>
              <a:buNone/>
            </a:pPr>
            <a:r>
              <a:rPr lang="en-US" dirty="0">
                <a:effectLst/>
              </a:rPr>
              <a:t>4- </a:t>
            </a:r>
            <a:r>
              <a:rPr lang="en-US" b="1" dirty="0">
                <a:effectLst/>
              </a:rPr>
              <a:t>Deception</a:t>
            </a:r>
            <a:r>
              <a:rPr lang="en-US" dirty="0">
                <a:effectLst/>
              </a:rPr>
              <a:t>: Victims are tricked into clicking on links, opening attachments, or providing sensitive information.</a:t>
            </a:r>
          </a:p>
          <a:p>
            <a:pPr marL="0" lvl="0" indent="0" algn="l" rtl="0">
              <a:spcBef>
                <a:spcPts val="0"/>
              </a:spcBef>
              <a:spcAft>
                <a:spcPts val="0"/>
              </a:spcAft>
              <a:buNone/>
            </a:pPr>
            <a:r>
              <a:rPr lang="en-US" dirty="0">
                <a:effectLst/>
              </a:rPr>
              <a:t>5- </a:t>
            </a:r>
            <a:r>
              <a:rPr lang="en-US" b="1" dirty="0">
                <a:effectLst/>
              </a:rPr>
              <a:t>Exploitation</a:t>
            </a:r>
            <a:r>
              <a:rPr lang="en-US" dirty="0">
                <a:effectLst/>
              </a:rPr>
              <a:t>: Attackers gain access to the victims' sensitive information, such as login credentials or financial details.</a:t>
            </a:r>
          </a:p>
          <a:p>
            <a:pPr marL="0" lvl="0" indent="0" algn="l" rtl="0">
              <a:spcBef>
                <a:spcPts val="0"/>
              </a:spcBef>
              <a:spcAft>
                <a:spcPts val="0"/>
              </a:spcAft>
              <a:buNone/>
            </a:pPr>
            <a:r>
              <a:rPr lang="en-US" dirty="0">
                <a:effectLst/>
              </a:rPr>
              <a:t>6- </a:t>
            </a:r>
            <a:r>
              <a:rPr lang="en-US" b="1" dirty="0">
                <a:effectLst/>
              </a:rPr>
              <a:t>Exfiltration</a:t>
            </a:r>
            <a:r>
              <a:rPr lang="en-US" dirty="0">
                <a:effectLst/>
              </a:rPr>
              <a:t>: Attackers use the stolen information for various malicious purposes, such as identity theft or financial fraud.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5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6bdca54fc3_0_26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6bdca54fc3_0_26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64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 - Social engineering is a technique used by attackers to manipulate individuals into divulging confidential information, performing actions, or taking security-related shortcuts. </a:t>
            </a:r>
          </a:p>
          <a:p>
            <a:pPr marL="0" lvl="0" indent="0" algn="l" rtl="0">
              <a:spcBef>
                <a:spcPts val="0"/>
              </a:spcBef>
              <a:spcAft>
                <a:spcPts val="0"/>
              </a:spcAft>
              <a:buNone/>
            </a:pPr>
            <a:r>
              <a:rPr lang="en-US" b="0" i="0" dirty="0">
                <a:solidFill>
                  <a:srgbClr val="ECECEC"/>
                </a:solidFill>
                <a:effectLst/>
                <a:latin typeface="Söhne"/>
              </a:rPr>
              <a:t> - Instead of relying on technical vulnerabilities, social engineering exploits human psychology and trust to achieve its objectives. This approach involves deceiving or influencing people through various means to obtain sensitive information or access to systems.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A phishing attack is a type of cyber attack in which attackers use deceptive tactics to trick individuals into divulging sensitive information, such as login credentials, personal details, or financial information. The ultimate goal is to exploit human trust and manipulate individuals into taking actions that benefit the attacker.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10"/>
          <p:cNvSpPr txBox="1">
            <a:spLocks noGrp="1"/>
          </p:cNvSpPr>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57" r:id="rId6"/>
    <p:sldLayoutId id="2147483658" r:id="rId7"/>
    <p:sldLayoutId id="2147483659" r:id="rId8"/>
    <p:sldLayoutId id="2147483661" r:id="rId9"/>
    <p:sldLayoutId id="2147483662" r:id="rId10"/>
    <p:sldLayoutId id="2147483663" r:id="rId11"/>
    <p:sldLayoutId id="2147483664" r:id="rId12"/>
    <p:sldLayoutId id="2147483665" r:id="rId13"/>
    <p:sldLayoutId id="2147483666" r:id="rId14"/>
    <p:sldLayoutId id="214748366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transparencyreport.google.com/safe-browsing/search?hl=en"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aliaymanammar03/"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www.linkedin.com/company/codealpha/mycompany/ver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615212" y="1004694"/>
            <a:ext cx="4128638"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Phishing Attacks in a fast evolving digital world</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4093293"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it works</a:t>
            </a:r>
            <a:endParaRPr dirty="0"/>
          </a:p>
        </p:txBody>
      </p:sp>
      <p:sp>
        <p:nvSpPr>
          <p:cNvPr id="914" name="Google Shape;914;p38"/>
          <p:cNvSpPr txBox="1">
            <a:spLocks noGrp="1"/>
          </p:cNvSpPr>
          <p:nvPr>
            <p:ph type="title" idx="2"/>
          </p:nvPr>
        </p:nvSpPr>
        <p:spPr>
          <a:xfrm>
            <a:off x="4267673" y="1788058"/>
            <a:ext cx="1454053"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Planning</a:t>
            </a:r>
            <a:endParaRPr dirty="0"/>
          </a:p>
        </p:txBody>
      </p:sp>
      <p:sp>
        <p:nvSpPr>
          <p:cNvPr id="916" name="Google Shape;916;p38"/>
          <p:cNvSpPr txBox="1">
            <a:spLocks noGrp="1"/>
          </p:cNvSpPr>
          <p:nvPr>
            <p:ph type="title" idx="4"/>
          </p:nvPr>
        </p:nvSpPr>
        <p:spPr>
          <a:xfrm>
            <a:off x="4267673" y="3418355"/>
            <a:ext cx="1436776"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Delivery</a:t>
            </a:r>
            <a:endParaRPr dirty="0"/>
          </a:p>
        </p:txBody>
      </p:sp>
      <p:grpSp>
        <p:nvGrpSpPr>
          <p:cNvPr id="917" name="Google Shape;917;p38"/>
          <p:cNvGrpSpPr/>
          <p:nvPr/>
        </p:nvGrpSpPr>
        <p:grpSpPr>
          <a:xfrm>
            <a:off x="296324" y="1232663"/>
            <a:ext cx="3547269" cy="3655635"/>
            <a:chOff x="1251950" y="238125"/>
            <a:chExt cx="5082775" cy="5238050"/>
          </a:xfrm>
        </p:grpSpPr>
        <p:sp>
          <p:nvSpPr>
            <p:cNvPr id="918" name="Google Shape;918;p38"/>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14;p38">
            <a:extLst>
              <a:ext uri="{FF2B5EF4-FFF2-40B4-BE49-F238E27FC236}">
                <a16:creationId xmlns:a16="http://schemas.microsoft.com/office/drawing/2014/main" id="{2100B88F-52E6-66AD-6E3B-3E3F71B0F753}"/>
              </a:ext>
            </a:extLst>
          </p:cNvPr>
          <p:cNvSpPr txBox="1">
            <a:spLocks/>
          </p:cNvSpPr>
          <p:nvPr/>
        </p:nvSpPr>
        <p:spPr>
          <a:xfrm>
            <a:off x="4267673" y="2580531"/>
            <a:ext cx="1436776"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2- Spoofing</a:t>
            </a:r>
          </a:p>
        </p:txBody>
      </p:sp>
      <p:sp>
        <p:nvSpPr>
          <p:cNvPr id="3" name="Google Shape;914;p38">
            <a:extLst>
              <a:ext uri="{FF2B5EF4-FFF2-40B4-BE49-F238E27FC236}">
                <a16:creationId xmlns:a16="http://schemas.microsoft.com/office/drawing/2014/main" id="{9CA1DD48-C15C-9905-0291-06F50DAC8410}"/>
              </a:ext>
            </a:extLst>
          </p:cNvPr>
          <p:cNvSpPr txBox="1">
            <a:spLocks/>
          </p:cNvSpPr>
          <p:nvPr/>
        </p:nvSpPr>
        <p:spPr>
          <a:xfrm>
            <a:off x="6551139" y="1788058"/>
            <a:ext cx="1654567"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4- Deception</a:t>
            </a:r>
          </a:p>
        </p:txBody>
      </p:sp>
      <p:sp>
        <p:nvSpPr>
          <p:cNvPr id="4" name="Google Shape;914;p38">
            <a:extLst>
              <a:ext uri="{FF2B5EF4-FFF2-40B4-BE49-F238E27FC236}">
                <a16:creationId xmlns:a16="http://schemas.microsoft.com/office/drawing/2014/main" id="{1832A242-E9F2-E27A-49DA-EE247EF2040C}"/>
              </a:ext>
            </a:extLst>
          </p:cNvPr>
          <p:cNvSpPr txBox="1">
            <a:spLocks/>
          </p:cNvSpPr>
          <p:nvPr/>
        </p:nvSpPr>
        <p:spPr>
          <a:xfrm>
            <a:off x="6551139" y="2575346"/>
            <a:ext cx="1764586"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5- Exploitation</a:t>
            </a:r>
          </a:p>
        </p:txBody>
      </p:sp>
      <p:sp>
        <p:nvSpPr>
          <p:cNvPr id="6" name="Google Shape;914;p38">
            <a:extLst>
              <a:ext uri="{FF2B5EF4-FFF2-40B4-BE49-F238E27FC236}">
                <a16:creationId xmlns:a16="http://schemas.microsoft.com/office/drawing/2014/main" id="{E3568BAC-887B-F7CA-D737-3912F5D11206}"/>
              </a:ext>
            </a:extLst>
          </p:cNvPr>
          <p:cNvSpPr txBox="1">
            <a:spLocks/>
          </p:cNvSpPr>
          <p:nvPr/>
        </p:nvSpPr>
        <p:spPr>
          <a:xfrm>
            <a:off x="6551139" y="3431261"/>
            <a:ext cx="1669035"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6- Exfiltration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14"/>
                                        </p:tgtEl>
                                      </p:cBhvr>
                                    </p:animEffect>
                                    <p:animScale>
                                      <p:cBhvr>
                                        <p:cTn id="7" dur="250" autoRev="1" fill="hold"/>
                                        <p:tgtEl>
                                          <p:spTgt spid="91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916"/>
                                        </p:tgtEl>
                                      </p:cBhvr>
                                    </p:animEffect>
                                    <p:animScale>
                                      <p:cBhvr>
                                        <p:cTn id="13" dur="250" autoRev="1" fill="hold"/>
                                        <p:tgtEl>
                                          <p:spTgt spid="916"/>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
                                        </p:tgtEl>
                                      </p:cBhvr>
                                    </p:animEffect>
                                    <p:animScale>
                                      <p:cBhvr>
                                        <p:cTn id="21" dur="250" autoRev="1" fill="hold"/>
                                        <p:tgtEl>
                                          <p:spTgt spid="4"/>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6" grpId="0"/>
      <p:bldP spid="2" grpId="0"/>
      <p:bldP spid="3"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796498" y="1458975"/>
            <a:ext cx="4559100" cy="8250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Tips and Advice</a:t>
            </a:r>
            <a:endParaRPr dirty="0"/>
          </a:p>
        </p:txBody>
      </p:sp>
      <p:sp>
        <p:nvSpPr>
          <p:cNvPr id="2823" name="Google Shape;2823;p59"/>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6" name="Google Shape;2689;p56">
            <a:extLst>
              <a:ext uri="{FF2B5EF4-FFF2-40B4-BE49-F238E27FC236}">
                <a16:creationId xmlns:a16="http://schemas.microsoft.com/office/drawing/2014/main" id="{B5E03DF5-EC0C-B440-B817-8D754579BFD4}"/>
              </a:ext>
            </a:extLst>
          </p:cNvPr>
          <p:cNvSpPr/>
          <p:nvPr/>
        </p:nvSpPr>
        <p:spPr>
          <a:xfrm>
            <a:off x="5080000" y="956021"/>
            <a:ext cx="3884384" cy="4076289"/>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aphic 81" descr="Phishing">
            <a:extLst>
              <a:ext uri="{FF2B5EF4-FFF2-40B4-BE49-F238E27FC236}">
                <a16:creationId xmlns:a16="http://schemas.microsoft.com/office/drawing/2014/main" id="{CC9652DD-E4C7-584A-8AC8-3E3981D7F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0739" y="1432712"/>
            <a:ext cx="3122905" cy="312290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4" y="338175"/>
            <a:ext cx="457402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can you to recognize it? </a:t>
            </a:r>
            <a:endParaRPr dirty="0"/>
          </a:p>
        </p:txBody>
      </p:sp>
      <p:sp>
        <p:nvSpPr>
          <p:cNvPr id="615" name="Google Shape;615;p35"/>
          <p:cNvSpPr txBox="1">
            <a:spLocks noGrp="1"/>
          </p:cNvSpPr>
          <p:nvPr>
            <p:ph type="title" idx="2"/>
          </p:nvPr>
        </p:nvSpPr>
        <p:spPr>
          <a:xfrm>
            <a:off x="1080654" y="1670101"/>
            <a:ext cx="7325892" cy="2250022"/>
          </a:xfrm>
          <a:prstGeom prst="rect">
            <a:avLst/>
          </a:prstGeom>
        </p:spPr>
        <p:txBody>
          <a:bodyPr spcFirstLastPara="1" wrap="square" lIns="91425" tIns="91425" rIns="91425" bIns="91425" anchor="b" anchorCtr="0">
            <a:noAutofit/>
          </a:bodyPr>
          <a:lstStyle/>
          <a:p>
            <a:r>
              <a:rPr lang="en-US" dirty="0">
                <a:effectLst/>
              </a:rPr>
              <a:t>- Be cautious of </a:t>
            </a:r>
            <a:r>
              <a:rPr lang="en-US" dirty="0">
                <a:solidFill>
                  <a:srgbClr val="FF0000"/>
                </a:solidFill>
                <a:effectLst/>
              </a:rPr>
              <a:t>unsolicited requests for personal or financial information.</a:t>
            </a:r>
            <a:br>
              <a:rPr lang="en-US" dirty="0">
                <a:effectLst/>
              </a:rPr>
            </a:br>
            <a:r>
              <a:rPr lang="en-US" dirty="0">
                <a:effectLst/>
              </a:rPr>
              <a:t>- Verify </a:t>
            </a:r>
            <a:r>
              <a:rPr lang="en-US" dirty="0">
                <a:solidFill>
                  <a:srgbClr val="FF0000"/>
                </a:solidFill>
                <a:effectLst/>
              </a:rPr>
              <a:t>the identity of individuals</a:t>
            </a:r>
            <a:r>
              <a:rPr lang="en-US" dirty="0">
                <a:effectLst/>
              </a:rPr>
              <a:t> before sharing sensitive information.</a:t>
            </a:r>
            <a:br>
              <a:rPr lang="en-US" dirty="0">
                <a:effectLst/>
              </a:rPr>
            </a:br>
            <a:r>
              <a:rPr lang="en-US" dirty="0">
                <a:effectLst/>
              </a:rPr>
              <a:t>- Pay attention to </a:t>
            </a:r>
            <a:r>
              <a:rPr lang="en-US" dirty="0">
                <a:solidFill>
                  <a:srgbClr val="FF0000"/>
                </a:solidFill>
                <a:effectLst/>
              </a:rPr>
              <a:t>the language, grammar and tone of messages, as attackers often use urgency or fear to manipulate individuals.</a:t>
            </a:r>
            <a:br>
              <a:rPr lang="en-US" dirty="0">
                <a:solidFill>
                  <a:srgbClr val="FF0000"/>
                </a:solidFill>
                <a:effectLst/>
              </a:rPr>
            </a:br>
            <a:r>
              <a:rPr lang="en-US" dirty="0">
                <a:effectLst/>
              </a:rPr>
              <a:t>- </a:t>
            </a:r>
            <a:r>
              <a:rPr lang="en-US" dirty="0">
                <a:solidFill>
                  <a:srgbClr val="FF0000"/>
                </a:solidFill>
                <a:effectLst/>
              </a:rPr>
              <a:t>Think twice before clicking on links or downloading attachments</a:t>
            </a:r>
            <a:r>
              <a:rPr lang="en-US" dirty="0">
                <a:effectLst/>
              </a:rPr>
              <a:t>, especially from unknown or suspicious sources.</a:t>
            </a: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615"/>
                                        </p:tgtEl>
                                        <p:attrNameLst>
                                          <p:attrName>style.color</p:attrName>
                                        </p:attrNameLst>
                                      </p:cBhvr>
                                      <p:to>
                                        <a:schemeClr val="bg1"/>
                                      </p:to>
                                    </p:animClr>
                                    <p:animClr clrSpc="rgb" dir="cw">
                                      <p:cBhvr>
                                        <p:cTn id="7" dur="250" autoRev="1" fill="remove"/>
                                        <p:tgtEl>
                                          <p:spTgt spid="615"/>
                                        </p:tgtEl>
                                        <p:attrNameLst>
                                          <p:attrName>fillcolor</p:attrName>
                                        </p:attrNameLst>
                                      </p:cBhvr>
                                      <p:to>
                                        <a:schemeClr val="bg1"/>
                                      </p:to>
                                    </p:animClr>
                                    <p:set>
                                      <p:cBhvr>
                                        <p:cTn id="8" dur="250" autoRev="1" fill="remove"/>
                                        <p:tgtEl>
                                          <p:spTgt spid="615"/>
                                        </p:tgtEl>
                                        <p:attrNameLst>
                                          <p:attrName>fill.type</p:attrName>
                                        </p:attrNameLst>
                                      </p:cBhvr>
                                      <p:to>
                                        <p:strVal val="solid"/>
                                      </p:to>
                                    </p:set>
                                    <p:set>
                                      <p:cBhvr>
                                        <p:cTn id="9" dur="250" autoRev="1" fill="remove"/>
                                        <p:tgtEl>
                                          <p:spTgt spid="6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3985775" y="2357475"/>
            <a:ext cx="96722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Tips</a:t>
            </a:r>
            <a:endParaRPr sz="3200" dirty="0"/>
          </a:p>
        </p:txBody>
      </p:sp>
    </p:spTree>
    <p:extLst>
      <p:ext uri="{BB962C8B-B14F-4D97-AF65-F5344CB8AC3E}">
        <p14:creationId xmlns:p14="http://schemas.microsoft.com/office/powerpoint/2010/main" val="134822436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9" name="Google Shape;1919;p47">
            <a:extLst>
              <a:ext uri="{FF2B5EF4-FFF2-40B4-BE49-F238E27FC236}">
                <a16:creationId xmlns:a16="http://schemas.microsoft.com/office/drawing/2014/main" id="{166D34A5-1EFA-0BB9-B08A-D1B325B4BD90}"/>
              </a:ext>
            </a:extLst>
          </p:cNvPr>
          <p:cNvSpPr/>
          <p:nvPr/>
        </p:nvSpPr>
        <p:spPr>
          <a:xfrm>
            <a:off x="626625" y="1298575"/>
            <a:ext cx="7933175" cy="3114600"/>
          </a:xfrm>
          <a:prstGeom prst="rect">
            <a:avLst/>
          </a:pr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Report Phishing Attacks</a:t>
            </a:r>
            <a:endParaRPr dirty="0"/>
          </a:p>
        </p:txBody>
      </p:sp>
      <p:sp>
        <p:nvSpPr>
          <p:cNvPr id="15" name="Rectangle 14" descr="Document">
            <a:extLst>
              <a:ext uri="{FF2B5EF4-FFF2-40B4-BE49-F238E27FC236}">
                <a16:creationId xmlns:a16="http://schemas.microsoft.com/office/drawing/2014/main" id="{0567F489-72A3-9B12-E242-C6856657B7DD}"/>
              </a:ext>
            </a:extLst>
          </p:cNvPr>
          <p:cNvSpPr/>
          <p:nvPr/>
        </p:nvSpPr>
        <p:spPr>
          <a:xfrm>
            <a:off x="990347" y="2032747"/>
            <a:ext cx="1768544" cy="17685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183272AD-392C-368E-27F4-1678A6029708}"/>
              </a:ext>
            </a:extLst>
          </p:cNvPr>
          <p:cNvSpPr txBox="1"/>
          <p:nvPr/>
        </p:nvSpPr>
        <p:spPr>
          <a:xfrm>
            <a:off x="3123821" y="3020159"/>
            <a:ext cx="1758950" cy="902345"/>
          </a:xfrm>
          <a:prstGeom prst="rect">
            <a:avLst/>
          </a:prstGeom>
          <a:noFill/>
        </p:spPr>
        <p:txBody>
          <a:bodyPr wrap="square" rtlCol="0">
            <a:spAutoFit/>
          </a:bodyPr>
          <a:lstStyle/>
          <a:p>
            <a:pPr algn="ctr"/>
            <a:r>
              <a:rPr lang="en-US" sz="1200" dirty="0"/>
              <a:t>R</a:t>
            </a:r>
            <a:r>
              <a:rPr lang="en-US" sz="1200" dirty="0">
                <a:effectLst/>
              </a:rPr>
              <a:t>eport suspicious emails and phishing attacks to the IT or security department.</a:t>
            </a:r>
          </a:p>
          <a:p>
            <a:pPr algn="ctr"/>
            <a:endParaRPr lang="en-US" sz="1050" dirty="0"/>
          </a:p>
        </p:txBody>
      </p:sp>
      <p:sp>
        <p:nvSpPr>
          <p:cNvPr id="18" name="TextBox 17">
            <a:extLst>
              <a:ext uri="{FF2B5EF4-FFF2-40B4-BE49-F238E27FC236}">
                <a16:creationId xmlns:a16="http://schemas.microsoft.com/office/drawing/2014/main" id="{00DCCB16-D3E2-A23D-9DB2-CB6A99CB2D77}"/>
              </a:ext>
            </a:extLst>
          </p:cNvPr>
          <p:cNvSpPr txBox="1"/>
          <p:nvPr/>
        </p:nvSpPr>
        <p:spPr>
          <a:xfrm>
            <a:off x="4423112" y="1502449"/>
            <a:ext cx="1962000" cy="1384995"/>
          </a:xfrm>
          <a:prstGeom prst="rect">
            <a:avLst/>
          </a:prstGeom>
          <a:noFill/>
        </p:spPr>
        <p:txBody>
          <a:bodyPr wrap="square" rtlCol="0">
            <a:spAutoFit/>
          </a:bodyPr>
          <a:lstStyle/>
          <a:p>
            <a:pPr algn="ctr"/>
            <a:r>
              <a:rPr lang="en-US" sz="1200" dirty="0">
                <a:effectLst/>
              </a:rPr>
              <a:t>Security personnel should provide a clear process for reporting incidents, including contact information and any required information to include in the report.</a:t>
            </a:r>
          </a:p>
        </p:txBody>
      </p:sp>
      <p:sp>
        <p:nvSpPr>
          <p:cNvPr id="19" name="TextBox 18">
            <a:extLst>
              <a:ext uri="{FF2B5EF4-FFF2-40B4-BE49-F238E27FC236}">
                <a16:creationId xmlns:a16="http://schemas.microsoft.com/office/drawing/2014/main" id="{919E2E53-8A13-C66D-62B1-CC635F1A32B4}"/>
              </a:ext>
            </a:extLst>
          </p:cNvPr>
          <p:cNvSpPr txBox="1"/>
          <p:nvPr/>
        </p:nvSpPr>
        <p:spPr>
          <a:xfrm>
            <a:off x="6216650" y="3009900"/>
            <a:ext cx="1778000" cy="1015663"/>
          </a:xfrm>
          <a:prstGeom prst="rect">
            <a:avLst/>
          </a:prstGeom>
          <a:noFill/>
        </p:spPr>
        <p:txBody>
          <a:bodyPr wrap="square" rtlCol="0">
            <a:spAutoFit/>
          </a:bodyPr>
          <a:lstStyle/>
          <a:p>
            <a:pPr algn="ctr"/>
            <a:r>
              <a:rPr lang="en-US" sz="1200" dirty="0">
                <a:effectLst/>
              </a:rPr>
              <a:t>Prompt reporting helps identify and respond to phishing attacks early on.</a:t>
            </a:r>
          </a:p>
          <a:p>
            <a:pPr algn="ctr"/>
            <a:endParaRPr lang="en-US" sz="1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8"/>
                                        </p:tgtEl>
                                      </p:cBhvr>
                                    </p:animEffect>
                                    <p:animScale>
                                      <p:cBhvr>
                                        <p:cTn id="12" dur="250" autoRev="1" fill="hold"/>
                                        <p:tgtEl>
                                          <p:spTgt spid="1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593970" y="338175"/>
            <a:ext cx="172287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Passwords</a:t>
            </a:r>
            <a:endParaRPr dirty="0"/>
          </a:p>
        </p:txBody>
      </p:sp>
      <p:sp>
        <p:nvSpPr>
          <p:cNvPr id="2298" name="Google Shape;2298;p52"/>
          <p:cNvSpPr txBox="1">
            <a:spLocks noGrp="1"/>
          </p:cNvSpPr>
          <p:nvPr>
            <p:ph type="body" idx="4294967295"/>
          </p:nvPr>
        </p:nvSpPr>
        <p:spPr>
          <a:xfrm>
            <a:off x="4235448" y="1013276"/>
            <a:ext cx="4508501" cy="694200"/>
          </a:xfrm>
          <a:prstGeom prst="rect">
            <a:avLst/>
          </a:prstGeom>
        </p:spPr>
        <p:txBody>
          <a:bodyPr spcFirstLastPara="1" wrap="square" lIns="91425" tIns="91425" rIns="91425" bIns="91425" anchor="t" anchorCtr="0">
            <a:noAutofit/>
          </a:bodyPr>
          <a:lstStyle/>
          <a:p>
            <a:pPr marL="114300" indent="0">
              <a:lnSpc>
                <a:spcPct val="90000"/>
              </a:lnSpc>
              <a:spcBef>
                <a:spcPts val="1000"/>
              </a:spcBef>
              <a:buSzPct val="100000"/>
              <a:buNone/>
            </a:pPr>
            <a:r>
              <a:rPr lang="en-US" sz="1200" dirty="0"/>
              <a:t>Use complex passwords that are not easily guessable and avoid reusing passwords across multiple accounts.</a:t>
            </a:r>
          </a:p>
        </p:txBody>
      </p:sp>
      <p:sp>
        <p:nvSpPr>
          <p:cNvPr id="2299" name="Google Shape;2299;p52"/>
          <p:cNvSpPr txBox="1">
            <a:spLocks noGrp="1"/>
          </p:cNvSpPr>
          <p:nvPr>
            <p:ph type="title" idx="4294967295"/>
          </p:nvPr>
        </p:nvSpPr>
        <p:spPr>
          <a:xfrm>
            <a:off x="552599" y="1132894"/>
            <a:ext cx="2966753" cy="53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Strong Password Policies</a:t>
            </a:r>
            <a:endParaRPr sz="1800" dirty="0"/>
          </a:p>
        </p:txBody>
      </p:sp>
      <p:sp>
        <p:nvSpPr>
          <p:cNvPr id="2300" name="Google Shape;2300;p52"/>
          <p:cNvSpPr txBox="1">
            <a:spLocks noGrp="1"/>
          </p:cNvSpPr>
          <p:nvPr>
            <p:ph type="body" idx="4294967295"/>
          </p:nvPr>
        </p:nvSpPr>
        <p:spPr>
          <a:xfrm>
            <a:off x="4318000" y="2333459"/>
            <a:ext cx="3925603" cy="4039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dirty="0"/>
              <a:t>Use MFA to offer an extra layer of security</a:t>
            </a:r>
            <a:endParaRPr sz="1200" dirty="0"/>
          </a:p>
        </p:txBody>
      </p:sp>
      <p:sp>
        <p:nvSpPr>
          <p:cNvPr id="2301" name="Google Shape;2301;p52"/>
          <p:cNvSpPr txBox="1">
            <a:spLocks noGrp="1"/>
          </p:cNvSpPr>
          <p:nvPr>
            <p:ph type="title" idx="4294967295"/>
          </p:nvPr>
        </p:nvSpPr>
        <p:spPr>
          <a:xfrm>
            <a:off x="309846" y="2333459"/>
            <a:ext cx="3925603"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Multi-Factor Authentication (MFA)</a:t>
            </a:r>
            <a:endParaRPr sz="1800" dirty="0"/>
          </a:p>
        </p:txBody>
      </p:sp>
      <p:sp>
        <p:nvSpPr>
          <p:cNvPr id="2302" name="Google Shape;2302;p52"/>
          <p:cNvSpPr txBox="1">
            <a:spLocks noGrp="1"/>
          </p:cNvSpPr>
          <p:nvPr>
            <p:ph type="body" idx="4294967295"/>
          </p:nvPr>
        </p:nvSpPr>
        <p:spPr>
          <a:xfrm>
            <a:off x="4318000" y="3485294"/>
            <a:ext cx="4826000" cy="47927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dirty="0"/>
              <a:t>Regularly change your passwords to minimize the risk of compromise</a:t>
            </a:r>
            <a:endParaRPr sz="1200" dirty="0"/>
          </a:p>
        </p:txBody>
      </p:sp>
      <p:sp>
        <p:nvSpPr>
          <p:cNvPr id="2303" name="Google Shape;2303;p52"/>
          <p:cNvSpPr txBox="1">
            <a:spLocks noGrp="1"/>
          </p:cNvSpPr>
          <p:nvPr>
            <p:ph type="title" idx="4294967295"/>
          </p:nvPr>
        </p:nvSpPr>
        <p:spPr>
          <a:xfrm>
            <a:off x="532096" y="3465701"/>
            <a:ext cx="3354104" cy="53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Periodical Password Updates</a:t>
            </a:r>
            <a:endParaRPr sz="1800" dirty="0"/>
          </a:p>
        </p:txBody>
      </p:sp>
      <p:sp>
        <p:nvSpPr>
          <p:cNvPr id="9" name="Rectangle 8" descr="Lock">
            <a:extLst>
              <a:ext uri="{FF2B5EF4-FFF2-40B4-BE49-F238E27FC236}">
                <a16:creationId xmlns:a16="http://schemas.microsoft.com/office/drawing/2014/main" id="{D2CFA0AD-1228-7045-D9AB-AC3A6D88F6A9}"/>
              </a:ext>
            </a:extLst>
          </p:cNvPr>
          <p:cNvSpPr/>
          <p:nvPr/>
        </p:nvSpPr>
        <p:spPr>
          <a:xfrm>
            <a:off x="2354223" y="198122"/>
            <a:ext cx="679753" cy="67975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299"/>
                                        </p:tgtEl>
                                      </p:cBhvr>
                                    </p:animEffect>
                                    <p:animScale>
                                      <p:cBhvr>
                                        <p:cTn id="7" dur="250" autoRev="1" fill="hold"/>
                                        <p:tgtEl>
                                          <p:spTgt spid="229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298">
                                            <p:txEl>
                                              <p:pRg st="0" end="0"/>
                                            </p:txEl>
                                          </p:spTgt>
                                        </p:tgtEl>
                                      </p:cBhvr>
                                    </p:animEffect>
                                    <p:animScale>
                                      <p:cBhvr>
                                        <p:cTn id="10" dur="250" autoRev="1" fill="hold"/>
                                        <p:tgtEl>
                                          <p:spTgt spid="2298">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301"/>
                                        </p:tgtEl>
                                      </p:cBhvr>
                                    </p:animEffect>
                                    <p:animScale>
                                      <p:cBhvr>
                                        <p:cTn id="15" dur="250" autoRev="1" fill="hold"/>
                                        <p:tgtEl>
                                          <p:spTgt spid="2301"/>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2300">
                                            <p:txEl>
                                              <p:pRg st="0" end="0"/>
                                            </p:txEl>
                                          </p:spTgt>
                                        </p:tgtEl>
                                      </p:cBhvr>
                                    </p:animEffect>
                                    <p:animScale>
                                      <p:cBhvr>
                                        <p:cTn id="18" dur="250" autoRev="1" fill="hold"/>
                                        <p:tgtEl>
                                          <p:spTgt spid="2300">
                                            <p:txEl>
                                              <p:pRg st="0" end="0"/>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2303"/>
                                        </p:tgtEl>
                                      </p:cBhvr>
                                    </p:animEffect>
                                    <p:animScale>
                                      <p:cBhvr>
                                        <p:cTn id="23" dur="250" autoRev="1" fill="hold"/>
                                        <p:tgtEl>
                                          <p:spTgt spid="230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2302">
                                            <p:txEl>
                                              <p:pRg st="0" end="0"/>
                                            </p:txEl>
                                          </p:spTgt>
                                        </p:tgtEl>
                                      </p:cBhvr>
                                    </p:animEffect>
                                    <p:animScale>
                                      <p:cBhvr>
                                        <p:cTn id="26" dur="250" autoRev="1" fill="hold"/>
                                        <p:tgtEl>
                                          <p:spTgt spid="230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 grpId="0" build="p"/>
      <p:bldP spid="2299" grpId="0"/>
      <p:bldP spid="2300" grpId="0" build="p"/>
      <p:bldP spid="2301" grpId="0"/>
      <p:bldP spid="2302" grpId="0" build="p"/>
      <p:bldP spid="23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91" name="Google Shape;1291;p40"/>
          <p:cNvSpPr/>
          <p:nvPr/>
        </p:nvSpPr>
        <p:spPr>
          <a:xfrm>
            <a:off x="488950" y="1139042"/>
            <a:ext cx="2540000" cy="2182008"/>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txBox="1">
            <a:spLocks noGrp="1"/>
          </p:cNvSpPr>
          <p:nvPr>
            <p:ph type="title"/>
          </p:nvPr>
        </p:nvSpPr>
        <p:spPr>
          <a:xfrm>
            <a:off x="626624" y="338175"/>
            <a:ext cx="661237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Constant Training and Spreading Awareness</a:t>
            </a:r>
            <a:endParaRPr dirty="0"/>
          </a:p>
        </p:txBody>
      </p:sp>
      <p:sp>
        <p:nvSpPr>
          <p:cNvPr id="6" name="TextBox 5">
            <a:extLst>
              <a:ext uri="{FF2B5EF4-FFF2-40B4-BE49-F238E27FC236}">
                <a16:creationId xmlns:a16="http://schemas.microsoft.com/office/drawing/2014/main" id="{CF33914F-85FE-9914-EB05-5DB1CDD10343}"/>
              </a:ext>
            </a:extLst>
          </p:cNvPr>
          <p:cNvSpPr txBox="1"/>
          <p:nvPr/>
        </p:nvSpPr>
        <p:spPr>
          <a:xfrm>
            <a:off x="1041400" y="1668502"/>
            <a:ext cx="1631950" cy="1384995"/>
          </a:xfrm>
          <a:prstGeom prst="rect">
            <a:avLst/>
          </a:prstGeom>
          <a:noFill/>
        </p:spPr>
        <p:txBody>
          <a:bodyPr wrap="square" rtlCol="0">
            <a:spAutoFit/>
          </a:bodyPr>
          <a:lstStyle/>
          <a:p>
            <a:pPr algn="ctr"/>
            <a:r>
              <a:rPr lang="en-US" sz="1200" dirty="0"/>
              <a:t>New Phishing techniques arise constantly, so stay updated and constantly seek security training.</a:t>
            </a:r>
          </a:p>
          <a:p>
            <a:pPr algn="ctr"/>
            <a:endParaRPr lang="en-US" sz="1200" dirty="0"/>
          </a:p>
        </p:txBody>
      </p:sp>
      <p:sp>
        <p:nvSpPr>
          <p:cNvPr id="7" name="Google Shape;1291;p40">
            <a:extLst>
              <a:ext uri="{FF2B5EF4-FFF2-40B4-BE49-F238E27FC236}">
                <a16:creationId xmlns:a16="http://schemas.microsoft.com/office/drawing/2014/main" id="{3BB245F7-DD3C-6E04-5634-FACBA42A3DF9}"/>
              </a:ext>
            </a:extLst>
          </p:cNvPr>
          <p:cNvSpPr/>
          <p:nvPr/>
        </p:nvSpPr>
        <p:spPr>
          <a:xfrm>
            <a:off x="2673350" y="2241550"/>
            <a:ext cx="3397250" cy="26289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6CCEBC14-3A0D-8557-6B52-538FB279E650}"/>
              </a:ext>
            </a:extLst>
          </p:cNvPr>
          <p:cNvSpPr txBox="1"/>
          <p:nvPr/>
        </p:nvSpPr>
        <p:spPr>
          <a:xfrm>
            <a:off x="3570198" y="2608302"/>
            <a:ext cx="1913511" cy="1938992"/>
          </a:xfrm>
          <a:prstGeom prst="rect">
            <a:avLst/>
          </a:prstGeom>
          <a:noFill/>
        </p:spPr>
        <p:txBody>
          <a:bodyPr wrap="square" rtlCol="0">
            <a:spAutoFit/>
          </a:bodyPr>
          <a:lstStyle/>
          <a:p>
            <a:pPr algn="ctr"/>
            <a:r>
              <a:rPr lang="en-US" sz="1200" dirty="0"/>
              <a:t>Conducting regular phishing exercises is very efficient in detecting employees lacking security awareness in an organization. Security personnel are responsible of this process and the analysis of its results.</a:t>
            </a:r>
          </a:p>
        </p:txBody>
      </p:sp>
      <p:sp>
        <p:nvSpPr>
          <p:cNvPr id="11" name="Google Shape;1291;p40">
            <a:extLst>
              <a:ext uri="{FF2B5EF4-FFF2-40B4-BE49-F238E27FC236}">
                <a16:creationId xmlns:a16="http://schemas.microsoft.com/office/drawing/2014/main" id="{2AF1A851-9113-24C9-FBD1-9D42145136A5}"/>
              </a:ext>
            </a:extLst>
          </p:cNvPr>
          <p:cNvSpPr/>
          <p:nvPr/>
        </p:nvSpPr>
        <p:spPr>
          <a:xfrm>
            <a:off x="6089650" y="869950"/>
            <a:ext cx="2927350" cy="249555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TextBox 13">
            <a:extLst>
              <a:ext uri="{FF2B5EF4-FFF2-40B4-BE49-F238E27FC236}">
                <a16:creationId xmlns:a16="http://schemas.microsoft.com/office/drawing/2014/main" id="{26A4014B-2D23-8F6E-58C2-464948DD6C00}"/>
              </a:ext>
            </a:extLst>
          </p:cNvPr>
          <p:cNvSpPr txBox="1"/>
          <p:nvPr/>
        </p:nvSpPr>
        <p:spPr>
          <a:xfrm>
            <a:off x="6860026" y="1502215"/>
            <a:ext cx="1631950" cy="1384995"/>
          </a:xfrm>
          <a:prstGeom prst="rect">
            <a:avLst/>
          </a:prstGeom>
          <a:noFill/>
        </p:spPr>
        <p:txBody>
          <a:bodyPr wrap="square" rtlCol="0">
            <a:spAutoFit/>
          </a:bodyPr>
          <a:lstStyle/>
          <a:p>
            <a:pPr algn="ctr"/>
            <a:r>
              <a:rPr lang="en-US" sz="1200" dirty="0"/>
              <a:t>Stay helpful to your surrounding. Share your security-related knowledge and security news and updates with your colleagues.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91"/>
                                        </p:tgtEl>
                                      </p:cBhvr>
                                    </p:animEffect>
                                    <p:animScale>
                                      <p:cBhvr>
                                        <p:cTn id="7" dur="250" autoRev="1" fill="hold"/>
                                        <p:tgtEl>
                                          <p:spTgt spid="129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0"/>
                                        </p:tgtEl>
                                      </p:cBhvr>
                                    </p:animEffect>
                                    <p:animScale>
                                      <p:cBhvr>
                                        <p:cTn id="18" dur="250" autoRev="1" fill="hold"/>
                                        <p:tgtEl>
                                          <p:spTgt spid="10"/>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1"/>
                                        </p:tgtEl>
                                      </p:cBhvr>
                                    </p:animEffect>
                                    <p:animScale>
                                      <p:cBhvr>
                                        <p:cTn id="23" dur="250" autoRev="1" fill="hold"/>
                                        <p:tgtEl>
                                          <p:spTgt spid="11"/>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0" animBg="1"/>
      <p:bldP spid="6" grpId="0"/>
      <p:bldP spid="7" grpId="0" animBg="1"/>
      <p:bldP spid="10" grpId="0"/>
      <p:bldP spid="11"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1"/>
          <p:cNvSpPr txBox="1">
            <a:spLocks noGrp="1"/>
          </p:cNvSpPr>
          <p:nvPr>
            <p:ph type="title"/>
          </p:nvPr>
        </p:nvSpPr>
        <p:spPr>
          <a:xfrm>
            <a:off x="1314450" y="2032050"/>
            <a:ext cx="6623049" cy="1346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 extra tip would be to use an URL checker</a:t>
            </a:r>
            <a:br>
              <a:rPr lang="en" dirty="0"/>
            </a:br>
            <a:r>
              <a:rPr lang="en" sz="1800" dirty="0"/>
              <a:t>An example would be </a:t>
            </a:r>
            <a:r>
              <a:rPr lang="en" sz="1800" dirty="0">
                <a:hlinkClick r:id="rId3"/>
              </a:rPr>
              <a:t>Google’s Safe Browsing Site Status</a:t>
            </a:r>
            <a:endParaRPr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pic>
        <p:nvPicPr>
          <p:cNvPr id="2049" name="Google Shape;2049;p49"/>
          <p:cNvPicPr preferRelativeResize="0"/>
          <p:nvPr/>
        </p:nvPicPr>
        <p:blipFill>
          <a:blip r:embed="rId3"/>
          <a:srcRect/>
          <a:stretch/>
        </p:blipFill>
        <p:spPr>
          <a:xfrm>
            <a:off x="2578950" y="616435"/>
            <a:ext cx="3682150" cy="3682150"/>
          </a:xfrm>
          <a:prstGeom prst="rect">
            <a:avLst/>
          </a:prstGeom>
          <a:noFill/>
          <a:ln>
            <a:noFill/>
          </a:ln>
        </p:spPr>
      </p:pic>
      <p:pic>
        <p:nvPicPr>
          <p:cNvPr id="5" name="Picture 4" descr="A person with his hands on his face&#10;&#10;Description automatically generated">
            <a:extLst>
              <a:ext uri="{FF2B5EF4-FFF2-40B4-BE49-F238E27FC236}">
                <a16:creationId xmlns:a16="http://schemas.microsoft.com/office/drawing/2014/main" id="{58BCC9D4-5668-67D9-20B9-8A3A7195F006}"/>
              </a:ext>
            </a:extLst>
          </p:cNvPr>
          <p:cNvPicPr>
            <a:picLocks noChangeAspect="1"/>
          </p:cNvPicPr>
          <p:nvPr/>
        </p:nvPicPr>
        <p:blipFill>
          <a:blip r:embed="rId4"/>
          <a:stretch>
            <a:fillRect/>
          </a:stretch>
        </p:blipFill>
        <p:spPr>
          <a:xfrm>
            <a:off x="6979734" y="3031738"/>
            <a:ext cx="1905000" cy="190500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grpSp>
        <p:nvGrpSpPr>
          <p:cNvPr id="6" name="Google Shape;3014;p63">
            <a:extLst>
              <a:ext uri="{FF2B5EF4-FFF2-40B4-BE49-F238E27FC236}">
                <a16:creationId xmlns:a16="http://schemas.microsoft.com/office/drawing/2014/main" id="{BACC8F60-4451-8826-F1E8-3EB84880B4BB}"/>
              </a:ext>
            </a:extLst>
          </p:cNvPr>
          <p:cNvGrpSpPr/>
          <p:nvPr/>
        </p:nvGrpSpPr>
        <p:grpSpPr>
          <a:xfrm>
            <a:off x="4889894" y="469010"/>
            <a:ext cx="4072819" cy="3836290"/>
            <a:chOff x="1029100" y="238125"/>
            <a:chExt cx="5561350" cy="5238375"/>
          </a:xfrm>
        </p:grpSpPr>
        <p:sp>
          <p:nvSpPr>
            <p:cNvPr id="7" name="Google Shape;3015;p63">
              <a:extLst>
                <a:ext uri="{FF2B5EF4-FFF2-40B4-BE49-F238E27FC236}">
                  <a16:creationId xmlns:a16="http://schemas.microsoft.com/office/drawing/2014/main" id="{144623CD-857B-B2C2-5264-3B66B2C5BC09}"/>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6;p63">
              <a:extLst>
                <a:ext uri="{FF2B5EF4-FFF2-40B4-BE49-F238E27FC236}">
                  <a16:creationId xmlns:a16="http://schemas.microsoft.com/office/drawing/2014/main" id="{1F4723C2-9612-3D2B-2706-01218AE2E044}"/>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7;p63">
              <a:extLst>
                <a:ext uri="{FF2B5EF4-FFF2-40B4-BE49-F238E27FC236}">
                  <a16:creationId xmlns:a16="http://schemas.microsoft.com/office/drawing/2014/main" id="{C7249D7B-E5E0-FB53-C1BF-15C107A5D236}"/>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18;p63">
              <a:extLst>
                <a:ext uri="{FF2B5EF4-FFF2-40B4-BE49-F238E27FC236}">
                  <a16:creationId xmlns:a16="http://schemas.microsoft.com/office/drawing/2014/main" id="{B39DEE61-1A87-1593-97B9-BC442D5551D1}"/>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19;p63">
              <a:extLst>
                <a:ext uri="{FF2B5EF4-FFF2-40B4-BE49-F238E27FC236}">
                  <a16:creationId xmlns:a16="http://schemas.microsoft.com/office/drawing/2014/main" id="{5CF741D3-25D0-0EAB-3054-F24AE4893BDF}"/>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0;p63">
              <a:extLst>
                <a:ext uri="{FF2B5EF4-FFF2-40B4-BE49-F238E27FC236}">
                  <a16:creationId xmlns:a16="http://schemas.microsoft.com/office/drawing/2014/main" id="{7DE447A8-7536-2968-5FD3-3D3CDC11D708}"/>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1;p63">
              <a:extLst>
                <a:ext uri="{FF2B5EF4-FFF2-40B4-BE49-F238E27FC236}">
                  <a16:creationId xmlns:a16="http://schemas.microsoft.com/office/drawing/2014/main" id="{30341221-652B-2B12-5DCC-8F61C88EA1CF}"/>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2;p63">
              <a:extLst>
                <a:ext uri="{FF2B5EF4-FFF2-40B4-BE49-F238E27FC236}">
                  <a16:creationId xmlns:a16="http://schemas.microsoft.com/office/drawing/2014/main" id="{EEDACBC1-AAF8-D1D0-2F40-2A21A11D9C2E}"/>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3;p63">
              <a:extLst>
                <a:ext uri="{FF2B5EF4-FFF2-40B4-BE49-F238E27FC236}">
                  <a16:creationId xmlns:a16="http://schemas.microsoft.com/office/drawing/2014/main" id="{CEFC222A-9B40-3DAB-58A4-F009DBD5CC33}"/>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4;p63">
              <a:extLst>
                <a:ext uri="{FF2B5EF4-FFF2-40B4-BE49-F238E27FC236}">
                  <a16:creationId xmlns:a16="http://schemas.microsoft.com/office/drawing/2014/main" id="{301B04E0-88D5-D1CE-1C23-B4F75FA159A0}"/>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5;p63">
              <a:extLst>
                <a:ext uri="{FF2B5EF4-FFF2-40B4-BE49-F238E27FC236}">
                  <a16:creationId xmlns:a16="http://schemas.microsoft.com/office/drawing/2014/main" id="{A90AA144-50CF-A29C-395E-255AE25663C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6;p63">
              <a:extLst>
                <a:ext uri="{FF2B5EF4-FFF2-40B4-BE49-F238E27FC236}">
                  <a16:creationId xmlns:a16="http://schemas.microsoft.com/office/drawing/2014/main" id="{1FE6C20C-B7DA-569C-A5F8-67865307F99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7;p63">
              <a:extLst>
                <a:ext uri="{FF2B5EF4-FFF2-40B4-BE49-F238E27FC236}">
                  <a16:creationId xmlns:a16="http://schemas.microsoft.com/office/drawing/2014/main" id="{E36B63FD-C30C-CEDD-2C7F-40759B78682D}"/>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8;p63">
              <a:extLst>
                <a:ext uri="{FF2B5EF4-FFF2-40B4-BE49-F238E27FC236}">
                  <a16:creationId xmlns:a16="http://schemas.microsoft.com/office/drawing/2014/main" id="{2B8B0B3B-E379-7922-A641-F6121EDD81A7}"/>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9;p63">
              <a:extLst>
                <a:ext uri="{FF2B5EF4-FFF2-40B4-BE49-F238E27FC236}">
                  <a16:creationId xmlns:a16="http://schemas.microsoft.com/office/drawing/2014/main" id="{C2819F47-4A73-BCFD-90A2-4E5A228D9FF3}"/>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0;p63">
              <a:extLst>
                <a:ext uri="{FF2B5EF4-FFF2-40B4-BE49-F238E27FC236}">
                  <a16:creationId xmlns:a16="http://schemas.microsoft.com/office/drawing/2014/main" id="{D9E5D1A4-6848-7DF0-2B79-3B45173E2224}"/>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1;p63">
              <a:extLst>
                <a:ext uri="{FF2B5EF4-FFF2-40B4-BE49-F238E27FC236}">
                  <a16:creationId xmlns:a16="http://schemas.microsoft.com/office/drawing/2014/main" id="{F5B161B0-0C18-A6D0-A032-B793D30B23D4}"/>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2;p63">
              <a:extLst>
                <a:ext uri="{FF2B5EF4-FFF2-40B4-BE49-F238E27FC236}">
                  <a16:creationId xmlns:a16="http://schemas.microsoft.com/office/drawing/2014/main" id="{427F3C62-F262-821A-B073-AE689C29FEF9}"/>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3;p63">
              <a:extLst>
                <a:ext uri="{FF2B5EF4-FFF2-40B4-BE49-F238E27FC236}">
                  <a16:creationId xmlns:a16="http://schemas.microsoft.com/office/drawing/2014/main" id="{EE6C5FEC-DC82-65B6-AA6C-329FE49487C6}"/>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4;p63">
              <a:extLst>
                <a:ext uri="{FF2B5EF4-FFF2-40B4-BE49-F238E27FC236}">
                  <a16:creationId xmlns:a16="http://schemas.microsoft.com/office/drawing/2014/main" id="{BA101C57-9453-5CBD-A3EF-28A7C7E63B1F}"/>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5;p63">
              <a:extLst>
                <a:ext uri="{FF2B5EF4-FFF2-40B4-BE49-F238E27FC236}">
                  <a16:creationId xmlns:a16="http://schemas.microsoft.com/office/drawing/2014/main" id="{BA036451-D33E-0153-2B0A-2D9F892D0926}"/>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6;p63">
              <a:extLst>
                <a:ext uri="{FF2B5EF4-FFF2-40B4-BE49-F238E27FC236}">
                  <a16:creationId xmlns:a16="http://schemas.microsoft.com/office/drawing/2014/main" id="{8171843B-7D72-0FD7-14B8-2C7E2EA5AEC9}"/>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7;p63">
              <a:extLst>
                <a:ext uri="{FF2B5EF4-FFF2-40B4-BE49-F238E27FC236}">
                  <a16:creationId xmlns:a16="http://schemas.microsoft.com/office/drawing/2014/main" id="{5922E617-E5FF-0140-4FA6-C8BF9B00A1FB}"/>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38;p63">
              <a:extLst>
                <a:ext uri="{FF2B5EF4-FFF2-40B4-BE49-F238E27FC236}">
                  <a16:creationId xmlns:a16="http://schemas.microsoft.com/office/drawing/2014/main" id="{68E83FC0-1B55-EBEA-007B-F03F5A3A4883}"/>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39;p63">
              <a:extLst>
                <a:ext uri="{FF2B5EF4-FFF2-40B4-BE49-F238E27FC236}">
                  <a16:creationId xmlns:a16="http://schemas.microsoft.com/office/drawing/2014/main" id="{0CA810D2-D174-488C-442D-A8B35E02C98A}"/>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0;p63">
              <a:extLst>
                <a:ext uri="{FF2B5EF4-FFF2-40B4-BE49-F238E27FC236}">
                  <a16:creationId xmlns:a16="http://schemas.microsoft.com/office/drawing/2014/main" id="{F1A4EA28-1B6D-94D1-5F3D-4216CA7DCF76}"/>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1;p63">
              <a:extLst>
                <a:ext uri="{FF2B5EF4-FFF2-40B4-BE49-F238E27FC236}">
                  <a16:creationId xmlns:a16="http://schemas.microsoft.com/office/drawing/2014/main" id="{05987F9F-2674-C7F8-EC12-569D2C6FE0E6}"/>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2;p63">
              <a:extLst>
                <a:ext uri="{FF2B5EF4-FFF2-40B4-BE49-F238E27FC236}">
                  <a16:creationId xmlns:a16="http://schemas.microsoft.com/office/drawing/2014/main" id="{8D1F1B1F-6098-E580-221C-66F121DE5F7C}"/>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3;p63">
              <a:extLst>
                <a:ext uri="{FF2B5EF4-FFF2-40B4-BE49-F238E27FC236}">
                  <a16:creationId xmlns:a16="http://schemas.microsoft.com/office/drawing/2014/main" id="{EC74F31D-60C5-1357-6A50-9114EADA2D16}"/>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4;p63">
              <a:extLst>
                <a:ext uri="{FF2B5EF4-FFF2-40B4-BE49-F238E27FC236}">
                  <a16:creationId xmlns:a16="http://schemas.microsoft.com/office/drawing/2014/main" id="{910BEFFF-9EAE-4131-EC09-12F87CA7583B}"/>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5;p63">
              <a:extLst>
                <a:ext uri="{FF2B5EF4-FFF2-40B4-BE49-F238E27FC236}">
                  <a16:creationId xmlns:a16="http://schemas.microsoft.com/office/drawing/2014/main" id="{C2AA339E-0A4F-A13E-0B1D-F0DD0FBF74BA}"/>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6;p63">
              <a:extLst>
                <a:ext uri="{FF2B5EF4-FFF2-40B4-BE49-F238E27FC236}">
                  <a16:creationId xmlns:a16="http://schemas.microsoft.com/office/drawing/2014/main" id="{5EFB83B8-E341-BB42-9043-24943D789CC7}"/>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7;p63">
              <a:extLst>
                <a:ext uri="{FF2B5EF4-FFF2-40B4-BE49-F238E27FC236}">
                  <a16:creationId xmlns:a16="http://schemas.microsoft.com/office/drawing/2014/main" id="{07AEF054-47BE-979A-9BBB-B64FA4D4F633}"/>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48;p63">
              <a:extLst>
                <a:ext uri="{FF2B5EF4-FFF2-40B4-BE49-F238E27FC236}">
                  <a16:creationId xmlns:a16="http://schemas.microsoft.com/office/drawing/2014/main" id="{B1BE9B7C-E401-06BB-EB4C-A3DD0DB48C0A}"/>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49;p63">
              <a:extLst>
                <a:ext uri="{FF2B5EF4-FFF2-40B4-BE49-F238E27FC236}">
                  <a16:creationId xmlns:a16="http://schemas.microsoft.com/office/drawing/2014/main" id="{75726A9B-9824-ED41-286F-25B103614BED}"/>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0;p63">
              <a:extLst>
                <a:ext uri="{FF2B5EF4-FFF2-40B4-BE49-F238E27FC236}">
                  <a16:creationId xmlns:a16="http://schemas.microsoft.com/office/drawing/2014/main" id="{58EE7C5C-EB06-6DA4-0840-55996708C367}"/>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1;p63">
              <a:extLst>
                <a:ext uri="{FF2B5EF4-FFF2-40B4-BE49-F238E27FC236}">
                  <a16:creationId xmlns:a16="http://schemas.microsoft.com/office/drawing/2014/main" id="{70BB41E6-FD4F-5660-9A52-7DE536527665}"/>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2;p63">
              <a:extLst>
                <a:ext uri="{FF2B5EF4-FFF2-40B4-BE49-F238E27FC236}">
                  <a16:creationId xmlns:a16="http://schemas.microsoft.com/office/drawing/2014/main" id="{0216221B-AE2C-70D6-80BB-21F80997B8FF}"/>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3;p63">
              <a:extLst>
                <a:ext uri="{FF2B5EF4-FFF2-40B4-BE49-F238E27FC236}">
                  <a16:creationId xmlns:a16="http://schemas.microsoft.com/office/drawing/2014/main" id="{0E55C7FB-1486-DB88-8059-4FE539E3134F}"/>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4;p63">
              <a:extLst>
                <a:ext uri="{FF2B5EF4-FFF2-40B4-BE49-F238E27FC236}">
                  <a16:creationId xmlns:a16="http://schemas.microsoft.com/office/drawing/2014/main" id="{4A01BAE7-4A5C-66AB-C02B-7C20F2B18A37}"/>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5;p63">
              <a:extLst>
                <a:ext uri="{FF2B5EF4-FFF2-40B4-BE49-F238E27FC236}">
                  <a16:creationId xmlns:a16="http://schemas.microsoft.com/office/drawing/2014/main" id="{01EA42F6-1B1F-CC75-15DC-56058B5934BE}"/>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6;p63">
              <a:extLst>
                <a:ext uri="{FF2B5EF4-FFF2-40B4-BE49-F238E27FC236}">
                  <a16:creationId xmlns:a16="http://schemas.microsoft.com/office/drawing/2014/main" id="{D97D6BA5-BB76-8296-329F-BFF94BAE4748}"/>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7;p63">
              <a:extLst>
                <a:ext uri="{FF2B5EF4-FFF2-40B4-BE49-F238E27FC236}">
                  <a16:creationId xmlns:a16="http://schemas.microsoft.com/office/drawing/2014/main" id="{7AF7FD55-DFB9-6C12-5662-5E5C6FDA6FF3}"/>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58;p63">
              <a:extLst>
                <a:ext uri="{FF2B5EF4-FFF2-40B4-BE49-F238E27FC236}">
                  <a16:creationId xmlns:a16="http://schemas.microsoft.com/office/drawing/2014/main" id="{1E327762-7C14-A59E-BFD5-F2EF4326EDCE}"/>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9;p63">
              <a:extLst>
                <a:ext uri="{FF2B5EF4-FFF2-40B4-BE49-F238E27FC236}">
                  <a16:creationId xmlns:a16="http://schemas.microsoft.com/office/drawing/2014/main" id="{837FDBBA-56BC-742D-F227-830A97ED3098}"/>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0;p63">
              <a:extLst>
                <a:ext uri="{FF2B5EF4-FFF2-40B4-BE49-F238E27FC236}">
                  <a16:creationId xmlns:a16="http://schemas.microsoft.com/office/drawing/2014/main" id="{E62F7A94-D2E0-4319-0787-D0C831D9366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1;p63">
              <a:extLst>
                <a:ext uri="{FF2B5EF4-FFF2-40B4-BE49-F238E27FC236}">
                  <a16:creationId xmlns:a16="http://schemas.microsoft.com/office/drawing/2014/main" id="{1C3BFF32-FB27-2A08-E2A8-694EF79F4CE5}"/>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62;p63">
              <a:extLst>
                <a:ext uri="{FF2B5EF4-FFF2-40B4-BE49-F238E27FC236}">
                  <a16:creationId xmlns:a16="http://schemas.microsoft.com/office/drawing/2014/main" id="{7D25C35A-922C-DB12-C358-64B9D8F319DE}"/>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63;p63">
              <a:extLst>
                <a:ext uri="{FF2B5EF4-FFF2-40B4-BE49-F238E27FC236}">
                  <a16:creationId xmlns:a16="http://schemas.microsoft.com/office/drawing/2014/main" id="{04ED6CD9-9321-9B8E-7001-D84AAC7AF0D0}"/>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012;p63">
            <a:extLst>
              <a:ext uri="{FF2B5EF4-FFF2-40B4-BE49-F238E27FC236}">
                <a16:creationId xmlns:a16="http://schemas.microsoft.com/office/drawing/2014/main" id="{17889072-79EF-85BB-1115-EAC9745D525D}"/>
              </a:ext>
            </a:extLst>
          </p:cNvPr>
          <p:cNvSpPr txBox="1">
            <a:spLocks noGrp="1"/>
          </p:cNvSpPr>
          <p:nvPr>
            <p:ph type="title"/>
          </p:nvPr>
        </p:nvSpPr>
        <p:spPr>
          <a:xfrm>
            <a:off x="671150" y="958975"/>
            <a:ext cx="4291734"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57" name="Google Shape;3013;p63">
            <a:extLst>
              <a:ext uri="{FF2B5EF4-FFF2-40B4-BE49-F238E27FC236}">
                <a16:creationId xmlns:a16="http://schemas.microsoft.com/office/drawing/2014/main" id="{8335F6CA-7324-7787-FB03-A61BB9FD30F3}"/>
              </a:ext>
            </a:extLst>
          </p:cNvPr>
          <p:cNvSpPr txBox="1">
            <a:spLocks/>
          </p:cNvSpPr>
          <p:nvPr/>
        </p:nvSpPr>
        <p:spPr>
          <a:xfrm>
            <a:off x="671150" y="2511350"/>
            <a:ext cx="3742800" cy="628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buClr>
                <a:schemeClr val="dk1"/>
              </a:buClr>
              <a:buSzPts val="1100"/>
              <a:buFont typeface="Arial"/>
              <a:buNone/>
            </a:pPr>
            <a:r>
              <a:rPr lang="en-US" dirty="0"/>
              <a:t>Do you have any questions?</a:t>
            </a:r>
          </a:p>
          <a:p>
            <a:pPr marL="0" indent="0" algn="l">
              <a:buClr>
                <a:schemeClr val="dk1"/>
              </a:buClr>
              <a:buSzPts val="1100"/>
              <a:buFont typeface="Arial"/>
              <a:buNone/>
            </a:pPr>
            <a:r>
              <a:rPr lang="en-US" dirty="0"/>
              <a:t>aliammarpro1@gmail.com</a:t>
            </a:r>
          </a:p>
          <a:p>
            <a:pPr marL="0" indent="0" algn="l">
              <a:buClr>
                <a:schemeClr val="dk1"/>
              </a:buClr>
              <a:buSzPts val="1100"/>
              <a:buFont typeface="Arial"/>
              <a:buNone/>
            </a:pPr>
            <a:endParaRPr lang="en-US" dirty="0"/>
          </a:p>
        </p:txBody>
      </p:sp>
      <p:grpSp>
        <p:nvGrpSpPr>
          <p:cNvPr id="58" name="Google Shape;3070;p63">
            <a:extLst>
              <a:ext uri="{FF2B5EF4-FFF2-40B4-BE49-F238E27FC236}">
                <a16:creationId xmlns:a16="http://schemas.microsoft.com/office/drawing/2014/main" id="{FA6F4BD8-4EDC-E50E-8498-A6CE14E9D188}"/>
              </a:ext>
            </a:extLst>
          </p:cNvPr>
          <p:cNvGrpSpPr/>
          <p:nvPr/>
        </p:nvGrpSpPr>
        <p:grpSpPr>
          <a:xfrm>
            <a:off x="731728" y="4441681"/>
            <a:ext cx="279371" cy="279062"/>
            <a:chOff x="3752358" y="3817349"/>
            <a:chExt cx="346056" cy="345674"/>
          </a:xfrm>
        </p:grpSpPr>
        <p:sp>
          <p:nvSpPr>
            <p:cNvPr id="59" name="Google Shape;3071;p63">
              <a:extLst>
                <a:ext uri="{FF2B5EF4-FFF2-40B4-BE49-F238E27FC236}">
                  <a16:creationId xmlns:a16="http://schemas.microsoft.com/office/drawing/2014/main" id="{92C52FB5-049E-36DC-CEE0-69791A577F2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72;p63">
              <a:extLst>
                <a:ext uri="{FF2B5EF4-FFF2-40B4-BE49-F238E27FC236}">
                  <a16:creationId xmlns:a16="http://schemas.microsoft.com/office/drawing/2014/main" id="{C0228894-0708-6529-B798-7F911010759C}"/>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73;p63">
              <a:extLst>
                <a:ext uri="{FF2B5EF4-FFF2-40B4-BE49-F238E27FC236}">
                  <a16:creationId xmlns:a16="http://schemas.microsoft.com/office/drawing/2014/main" id="{20C9C550-BB1D-7E21-C3F7-0BA487864822}"/>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74;p63">
              <a:extLst>
                <a:ext uri="{FF2B5EF4-FFF2-40B4-BE49-F238E27FC236}">
                  <a16:creationId xmlns:a16="http://schemas.microsoft.com/office/drawing/2014/main" id="{8774D8B6-F894-E243-AB79-A8FC68677D5F}"/>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TextBox 62">
            <a:extLst>
              <a:ext uri="{FF2B5EF4-FFF2-40B4-BE49-F238E27FC236}">
                <a16:creationId xmlns:a16="http://schemas.microsoft.com/office/drawing/2014/main" id="{7EAD15EF-DE40-ACF7-92E7-4BCBA92258DF}"/>
              </a:ext>
            </a:extLst>
          </p:cNvPr>
          <p:cNvSpPr txBox="1"/>
          <p:nvPr/>
        </p:nvSpPr>
        <p:spPr>
          <a:xfrm>
            <a:off x="1047749" y="4426133"/>
            <a:ext cx="2769675" cy="523220"/>
          </a:xfrm>
          <a:prstGeom prst="rect">
            <a:avLst/>
          </a:prstGeom>
          <a:noFill/>
        </p:spPr>
        <p:txBody>
          <a:bodyPr wrap="square" rtlCol="0">
            <a:spAutoFit/>
          </a:bodyPr>
          <a:lstStyle/>
          <a:p>
            <a:r>
              <a:rPr lang="en-US" dirty="0"/>
              <a:t>Presented to you by </a:t>
            </a:r>
            <a:r>
              <a:rPr lang="en-US" dirty="0">
                <a:hlinkClick r:id="rId3"/>
              </a:rPr>
              <a:t>Ali Ammar </a:t>
            </a:r>
            <a:r>
              <a:rPr lang="en-US" dirty="0"/>
              <a:t>in collaboration with </a:t>
            </a:r>
            <a:r>
              <a:rPr lang="en-US" dirty="0" err="1">
                <a:hlinkClick r:id="rId4"/>
              </a:rPr>
              <a:t>CodeAlpha</a:t>
            </a:r>
            <a:endParaRPr lang="en-US"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572285" y="1365005"/>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18210" y="1534903"/>
            <a:ext cx="3119215" cy="45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Introduction</a:t>
            </a:r>
            <a:endParaRPr dirty="0">
              <a:solidFill>
                <a:schemeClr val="lt2"/>
              </a:solidFill>
            </a:endParaRPr>
          </a:p>
        </p:txBody>
      </p:sp>
      <p:sp>
        <p:nvSpPr>
          <p:cNvPr id="307" name="Google Shape;307;p31"/>
          <p:cNvSpPr txBox="1">
            <a:spLocks noGrp="1"/>
          </p:cNvSpPr>
          <p:nvPr>
            <p:ph type="ctrTitle" idx="2"/>
          </p:nvPr>
        </p:nvSpPr>
        <p:spPr>
          <a:xfrm>
            <a:off x="5856695" y="3184626"/>
            <a:ext cx="3051567" cy="458100"/>
          </a:xfrm>
          <a:prstGeom prst="rect">
            <a:avLst/>
          </a:prstGeom>
        </p:spPr>
        <p:txBody>
          <a:bodyPr spcFirstLastPara="1" wrap="square" lIns="91425" tIns="91425" rIns="91425" bIns="91425" anchor="b" anchorCtr="0">
            <a:noAutofit/>
          </a:bodyPr>
          <a:lstStyle/>
          <a:p>
            <a:pPr algn="l"/>
            <a:r>
              <a:rPr lang="en-US" sz="1800" b="0" i="0" dirty="0">
                <a:solidFill>
                  <a:srgbClr val="1F1C51"/>
                </a:solidFill>
                <a:effectLst/>
                <a:latin typeface="Viga" panose="020B0604020202020204" charset="0"/>
                <a:ea typeface="Viga" panose="020B0604020202020204" charset="0"/>
                <a:cs typeface="Viga" panose="020B0604020202020204" charset="0"/>
              </a:rPr>
              <a:t>Awareness and Prevention</a:t>
            </a:r>
            <a:endParaRPr dirty="0">
              <a:solidFill>
                <a:schemeClr val="lt2"/>
              </a:solidFill>
            </a:endParaRPr>
          </a:p>
        </p:txBody>
      </p:sp>
      <p:sp>
        <p:nvSpPr>
          <p:cNvPr id="308" name="Google Shape;308;p31"/>
          <p:cNvSpPr txBox="1">
            <a:spLocks noGrp="1"/>
          </p:cNvSpPr>
          <p:nvPr>
            <p:ph type="subTitle" idx="3"/>
          </p:nvPr>
        </p:nvSpPr>
        <p:spPr>
          <a:xfrm>
            <a:off x="5856696" y="3582851"/>
            <a:ext cx="2729100" cy="635100"/>
          </a:xfrm>
          <a:prstGeom prst="rect">
            <a:avLst/>
          </a:prstGeom>
        </p:spPr>
        <p:txBody>
          <a:bodyPr spcFirstLastPara="1" wrap="square" lIns="91425" tIns="91425" rIns="91425" bIns="91425" anchor="t" anchorCtr="0">
            <a:noAutofit/>
          </a:bodyPr>
          <a:lstStyle/>
          <a:p>
            <a:pPr marL="0" marR="0" indent="0" algn="ctr" rtl="0">
              <a:spcBef>
                <a:spcPts val="0"/>
              </a:spcBef>
              <a:spcAft>
                <a:spcPts val="0"/>
              </a:spcAft>
            </a:pPr>
            <a:r>
              <a:rPr lang="en-US" dirty="0">
                <a:solidFill>
                  <a:schemeClr val="lt2"/>
                </a:solidFill>
              </a:rPr>
              <a:t>Tips and Advices on how to detect and avoid getting “Phished”</a:t>
            </a:r>
          </a:p>
        </p:txBody>
      </p:sp>
      <p:sp>
        <p:nvSpPr>
          <p:cNvPr id="309" name="Google Shape;309;p31"/>
          <p:cNvSpPr txBox="1">
            <a:spLocks noGrp="1"/>
          </p:cNvSpPr>
          <p:nvPr>
            <p:ph type="ctrTitle" idx="4"/>
          </p:nvPr>
        </p:nvSpPr>
        <p:spPr>
          <a:xfrm>
            <a:off x="518210" y="3179271"/>
            <a:ext cx="3119213"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Social Engineering Overview</a:t>
            </a:r>
            <a:endParaRPr dirty="0">
              <a:solidFill>
                <a:schemeClr val="lt2"/>
              </a:solidFill>
            </a:endParaRPr>
          </a:p>
        </p:txBody>
      </p:sp>
      <p:sp>
        <p:nvSpPr>
          <p:cNvPr id="310" name="Google Shape;310;p31"/>
          <p:cNvSpPr txBox="1">
            <a:spLocks noGrp="1"/>
          </p:cNvSpPr>
          <p:nvPr>
            <p:ph type="subTitle" idx="5"/>
          </p:nvPr>
        </p:nvSpPr>
        <p:spPr>
          <a:xfrm>
            <a:off x="518211" y="3577496"/>
            <a:ext cx="27291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rPr>
              <a:t>Definition and Tactics</a:t>
            </a:r>
          </a:p>
        </p:txBody>
      </p:sp>
      <p:sp>
        <p:nvSpPr>
          <p:cNvPr id="311" name="Google Shape;311;p31"/>
          <p:cNvSpPr txBox="1">
            <a:spLocks noGrp="1"/>
          </p:cNvSpPr>
          <p:nvPr>
            <p:ph type="title" idx="7"/>
          </p:nvPr>
        </p:nvSpPr>
        <p:spPr>
          <a:xfrm>
            <a:off x="4999979" y="3328634"/>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12" name="Google Shape;312;p31"/>
          <p:cNvSpPr txBox="1">
            <a:spLocks noGrp="1"/>
          </p:cNvSpPr>
          <p:nvPr>
            <p:ph type="title" idx="8"/>
          </p:nvPr>
        </p:nvSpPr>
        <p:spPr>
          <a:xfrm>
            <a:off x="3572285" y="3297596"/>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3" name="Google Shape;313;p31"/>
          <p:cNvSpPr txBox="1">
            <a:spLocks noGrp="1"/>
          </p:cNvSpPr>
          <p:nvPr>
            <p:ph type="title" idx="9"/>
          </p:nvPr>
        </p:nvSpPr>
        <p:spPr>
          <a:xfrm>
            <a:off x="4574503" y="1365005"/>
            <a:ext cx="1192200" cy="790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p>
        </p:txBody>
      </p:sp>
      <p:sp>
        <p:nvSpPr>
          <p:cNvPr id="316" name="Google Shape;316;p31"/>
          <p:cNvSpPr txBox="1">
            <a:spLocks noGrp="1"/>
          </p:cNvSpPr>
          <p:nvPr>
            <p:ph type="ctrTitle" idx="15"/>
          </p:nvPr>
        </p:nvSpPr>
        <p:spPr>
          <a:xfrm>
            <a:off x="5842902" y="1240180"/>
            <a:ext cx="2975371" cy="458100"/>
          </a:xfrm>
          <a:prstGeom prst="rect">
            <a:avLst/>
          </a:prstGeom>
        </p:spPr>
        <p:txBody>
          <a:bodyPr spcFirstLastPara="1" wrap="square" lIns="91425" tIns="91425" rIns="91425" bIns="91425" anchor="b" anchorCtr="0">
            <a:noAutofit/>
          </a:bodyPr>
          <a:lstStyle/>
          <a:p>
            <a:pPr marL="0" marR="0" indent="0" algn="l" rtl="0">
              <a:spcBef>
                <a:spcPts val="0"/>
              </a:spcBef>
              <a:spcAft>
                <a:spcPts val="0"/>
              </a:spcAft>
            </a:pPr>
            <a:r>
              <a:rPr lang="en-US" sz="1800" b="0" i="0" dirty="0">
                <a:solidFill>
                  <a:srgbClr val="1F1C51"/>
                </a:solidFill>
                <a:effectLst/>
                <a:latin typeface="Viga" panose="020B0604020202020204" charset="0"/>
                <a:ea typeface="Viga" panose="020B0604020202020204" charset="0"/>
                <a:cs typeface="Viga" panose="020B0604020202020204" charset="0"/>
              </a:rPr>
              <a:t>Phishing Attacks Overview</a:t>
            </a:r>
            <a:endParaRPr lang="en-US" dirty="0">
              <a:effectLst/>
            </a:endParaRPr>
          </a:p>
        </p:txBody>
      </p:sp>
      <p:sp>
        <p:nvSpPr>
          <p:cNvPr id="317" name="Google Shape;317;p31"/>
          <p:cNvSpPr txBox="1">
            <a:spLocks noGrp="1"/>
          </p:cNvSpPr>
          <p:nvPr>
            <p:ph type="subTitle" idx="16"/>
          </p:nvPr>
        </p:nvSpPr>
        <p:spPr>
          <a:xfrm>
            <a:off x="5842903" y="1638405"/>
            <a:ext cx="2729100" cy="635100"/>
          </a:xfrm>
          <a:prstGeom prst="rect">
            <a:avLst/>
          </a:prstGeom>
        </p:spPr>
        <p:txBody>
          <a:bodyPr spcFirstLastPara="1" wrap="square" lIns="91425" tIns="91425" rIns="91425" bIns="91425" anchor="t" anchorCtr="0">
            <a:noAutofit/>
          </a:bodyPr>
          <a:lstStyle/>
          <a:p>
            <a:pPr marL="0" indent="0" algn="ctr"/>
            <a:r>
              <a:rPr lang="en-US" dirty="0">
                <a:solidFill>
                  <a:schemeClr val="lt2"/>
                </a:solidFill>
              </a:rPr>
              <a:t>Definition, Types and how it works</a:t>
            </a:r>
          </a:p>
        </p:txBody>
      </p:sp>
      <p:cxnSp>
        <p:nvCxnSpPr>
          <p:cNvPr id="322" name="Google Shape;322;p31"/>
          <p:cNvCxnSpPr>
            <a:cxnSpLocks/>
          </p:cNvCxnSpPr>
          <p:nvPr/>
        </p:nvCxnSpPr>
        <p:spPr>
          <a:xfrm>
            <a:off x="572002" y="2610240"/>
            <a:ext cx="7933263"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876325" y="1179775"/>
            <a:ext cx="895325"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260451" y="338175"/>
            <a:ext cx="4572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Phishing? More like Fishing </a:t>
            </a:r>
            <a:r>
              <a:rPr lang="en" dirty="0">
                <a:sym typeface="Wingdings" panose="05000000000000000000" pitchFamily="2" charset="2"/>
              </a:rPr>
              <a:t></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erson fishing on a boat&#10;&#10;Description automatically generated">
            <a:extLst>
              <a:ext uri="{FF2B5EF4-FFF2-40B4-BE49-F238E27FC236}">
                <a16:creationId xmlns:a16="http://schemas.microsoft.com/office/drawing/2014/main" id="{D594AD28-6382-E559-F994-98D64429500F}"/>
              </a:ext>
            </a:extLst>
          </p:cNvPr>
          <p:cNvPicPr>
            <a:picLocks noChangeAspect="1"/>
          </p:cNvPicPr>
          <p:nvPr/>
        </p:nvPicPr>
        <p:blipFill>
          <a:blip r:embed="rId3"/>
          <a:stretch>
            <a:fillRect/>
          </a:stretch>
        </p:blipFill>
        <p:spPr>
          <a:xfrm>
            <a:off x="1653980" y="1225360"/>
            <a:ext cx="5483415" cy="3084421"/>
          </a:xfrm>
          <a:prstGeom prst="rect">
            <a:avLst/>
          </a:prstGeom>
        </p:spPr>
      </p:pic>
      <p:sp>
        <p:nvSpPr>
          <p:cNvPr id="4" name="TextBox 3">
            <a:extLst>
              <a:ext uri="{FF2B5EF4-FFF2-40B4-BE49-F238E27FC236}">
                <a16:creationId xmlns:a16="http://schemas.microsoft.com/office/drawing/2014/main" id="{1290AA0E-3506-4C0D-2504-60A0044B4EED}"/>
              </a:ext>
            </a:extLst>
          </p:cNvPr>
          <p:cNvSpPr txBox="1"/>
          <p:nvPr/>
        </p:nvSpPr>
        <p:spPr>
          <a:xfrm>
            <a:off x="168085" y="2393581"/>
            <a:ext cx="968188" cy="584775"/>
          </a:xfrm>
          <a:prstGeom prst="rect">
            <a:avLst/>
          </a:prstGeom>
          <a:noFill/>
        </p:spPr>
        <p:txBody>
          <a:bodyPr wrap="square" rtlCol="0">
            <a:spAutoFit/>
          </a:bodyPr>
          <a:lstStyle/>
          <a:p>
            <a:pPr algn="ctr"/>
            <a:r>
              <a:rPr lang="en-US" sz="1800" dirty="0">
                <a:solidFill>
                  <a:schemeClr val="lt2"/>
                </a:solidFill>
                <a:latin typeface="Viga"/>
                <a:sym typeface="Viga"/>
              </a:rPr>
              <a:t>Hacker</a:t>
            </a:r>
            <a:r>
              <a:rPr lang="en-US" dirty="0"/>
              <a:t>😈</a:t>
            </a:r>
          </a:p>
        </p:txBody>
      </p:sp>
      <p:cxnSp>
        <p:nvCxnSpPr>
          <p:cNvPr id="6" name="Straight Arrow Connector 5">
            <a:extLst>
              <a:ext uri="{FF2B5EF4-FFF2-40B4-BE49-F238E27FC236}">
                <a16:creationId xmlns:a16="http://schemas.microsoft.com/office/drawing/2014/main" id="{C2AC3F72-2D52-184E-F56C-13D962A20AB8}"/>
              </a:ext>
            </a:extLst>
          </p:cNvPr>
          <p:cNvCxnSpPr>
            <a:cxnSpLocks/>
            <a:stCxn id="4" idx="3"/>
          </p:cNvCxnSpPr>
          <p:nvPr/>
        </p:nvCxnSpPr>
        <p:spPr>
          <a:xfrm>
            <a:off x="1136273" y="2685969"/>
            <a:ext cx="87033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241950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VS. SOLUTION</a:t>
            </a:r>
            <a:endParaRPr/>
          </a:p>
        </p:txBody>
      </p:sp>
      <p:sp>
        <p:nvSpPr>
          <p:cNvPr id="627" name="Google Shape;627;p3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Simple.</a:t>
            </a:r>
          </a:p>
          <a:p>
            <a:pPr marL="0" lvl="0" indent="0" algn="ctr" rtl="0">
              <a:spcBef>
                <a:spcPts val="0"/>
              </a:spcBef>
              <a:buNone/>
            </a:pPr>
            <a:r>
              <a:rPr lang="en" dirty="0"/>
              <a:t>Get more educated on security risks and more aware of your digital behavior.</a:t>
            </a:r>
            <a:endParaRPr dirty="0"/>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29" name="Google Shape;629;p3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“Hackers” usually have malicious intent and when they do, they exploit the lack of security awareness of the general population.</a:t>
            </a:r>
            <a:endParaRPr dirty="0"/>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CFDC2C61-A6A6-6599-929A-56F31590B362}"/>
              </a:ext>
            </a:extLst>
          </p:cNvPr>
          <p:cNvSpPr txBox="1"/>
          <p:nvPr/>
        </p:nvSpPr>
        <p:spPr>
          <a:xfrm>
            <a:off x="349250" y="2188308"/>
            <a:ext cx="3738239" cy="1569660"/>
          </a:xfrm>
          <a:prstGeom prst="rect">
            <a:avLst/>
          </a:prstGeom>
          <a:noFill/>
        </p:spPr>
        <p:txBody>
          <a:bodyPr wrap="square" rtlCol="0">
            <a:spAutoFit/>
          </a:bodyPr>
          <a:lstStyle/>
          <a:p>
            <a:pPr>
              <a:buClr>
                <a:schemeClr val="lt2"/>
              </a:buClr>
              <a:buSzPts val="4800"/>
            </a:pPr>
            <a:r>
              <a:rPr lang="en" sz="4800" dirty="0">
                <a:solidFill>
                  <a:schemeClr val="lt2"/>
                </a:solidFill>
                <a:latin typeface="Viga"/>
                <a:sym typeface="Viga"/>
              </a:rPr>
              <a:t>Social Engineering</a:t>
            </a:r>
            <a:endParaRPr lang="en-US" sz="4800" dirty="0">
              <a:solidFill>
                <a:schemeClr val="lt2"/>
              </a:solidFill>
              <a:latin typeface="Viga"/>
              <a:sym typeface="Viga"/>
            </a:endParaRPr>
          </a:p>
        </p:txBody>
      </p:sp>
      <p:sp>
        <p:nvSpPr>
          <p:cNvPr id="4" name="TextBox 3">
            <a:extLst>
              <a:ext uri="{FF2B5EF4-FFF2-40B4-BE49-F238E27FC236}">
                <a16:creationId xmlns:a16="http://schemas.microsoft.com/office/drawing/2014/main" id="{6C56532E-BEB6-4D5A-6906-611D75812968}"/>
              </a:ext>
            </a:extLst>
          </p:cNvPr>
          <p:cNvSpPr txBox="1"/>
          <p:nvPr/>
        </p:nvSpPr>
        <p:spPr>
          <a:xfrm>
            <a:off x="404797" y="1365029"/>
            <a:ext cx="1155657" cy="830997"/>
          </a:xfrm>
          <a:prstGeom prst="rect">
            <a:avLst/>
          </a:prstGeom>
          <a:noFill/>
        </p:spPr>
        <p:txBody>
          <a:bodyPr wrap="square" rtlCol="0">
            <a:spAutoFit/>
          </a:bodyPr>
          <a:lstStyle/>
          <a:p>
            <a:r>
              <a:rPr lang="en-US" sz="4800" dirty="0">
                <a:solidFill>
                  <a:schemeClr val="lt2"/>
                </a:solidFill>
                <a:latin typeface="Viga"/>
                <a:sym typeface="Viga"/>
              </a:rPr>
              <a:t>02</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6625" y="338175"/>
            <a:ext cx="134406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Tactics</a:t>
            </a:r>
            <a:endParaRPr dirty="0"/>
          </a:p>
        </p:txBody>
      </p:sp>
      <p:sp>
        <p:nvSpPr>
          <p:cNvPr id="1854" name="Google Shape;1854;p45"/>
          <p:cNvSpPr txBox="1">
            <a:spLocks noGrp="1"/>
          </p:cNvSpPr>
          <p:nvPr>
            <p:ph type="body" idx="3"/>
          </p:nvPr>
        </p:nvSpPr>
        <p:spPr>
          <a:xfrm>
            <a:off x="835224" y="1514000"/>
            <a:ext cx="3650066"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send deceptive emails or messages to trick individuals into clicking on malicious links or providing sensitive information.</a:t>
            </a:r>
            <a:endParaRPr dirty="0"/>
          </a:p>
        </p:txBody>
      </p:sp>
      <p:sp>
        <p:nvSpPr>
          <p:cNvPr id="1855" name="Google Shape;1855;p45"/>
          <p:cNvSpPr txBox="1">
            <a:spLocks noGrp="1"/>
          </p:cNvSpPr>
          <p:nvPr>
            <p:ph type="title" idx="4"/>
          </p:nvPr>
        </p:nvSpPr>
        <p:spPr>
          <a:xfrm>
            <a:off x="1489486" y="101615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Phishing</a:t>
            </a:r>
            <a:endParaRPr dirty="0"/>
          </a:p>
        </p:txBody>
      </p:sp>
      <p:sp>
        <p:nvSpPr>
          <p:cNvPr id="1856" name="Google Shape;1856;p45"/>
          <p:cNvSpPr txBox="1">
            <a:spLocks noGrp="1"/>
          </p:cNvSpPr>
          <p:nvPr>
            <p:ph type="body" idx="5"/>
          </p:nvPr>
        </p:nvSpPr>
        <p:spPr>
          <a:xfrm>
            <a:off x="5249917" y="1514000"/>
            <a:ext cx="3058863"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create a false scenario or pretext to gain the trust of individuals and extract information.</a:t>
            </a:r>
            <a:endParaRPr dirty="0"/>
          </a:p>
        </p:txBody>
      </p:sp>
      <p:sp>
        <p:nvSpPr>
          <p:cNvPr id="1857" name="Google Shape;1857;p45"/>
          <p:cNvSpPr txBox="1">
            <a:spLocks noGrp="1"/>
          </p:cNvSpPr>
          <p:nvPr>
            <p:ph type="title" idx="6"/>
          </p:nvPr>
        </p:nvSpPr>
        <p:spPr>
          <a:xfrm>
            <a:off x="5708522" y="101615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Pretexting</a:t>
            </a:r>
            <a:endParaRPr dirty="0"/>
          </a:p>
        </p:txBody>
      </p:sp>
      <p:sp>
        <p:nvSpPr>
          <p:cNvPr id="1860" name="Google Shape;1860;p45"/>
          <p:cNvSpPr txBox="1">
            <a:spLocks noGrp="1"/>
          </p:cNvSpPr>
          <p:nvPr>
            <p:ph type="body" idx="9"/>
          </p:nvPr>
        </p:nvSpPr>
        <p:spPr>
          <a:xfrm>
            <a:off x="835225" y="3465038"/>
            <a:ext cx="3374168"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offer something enticing, such as a free gift or prize, to lure individuals into revealing information or performing actions.</a:t>
            </a:r>
            <a:endParaRPr dirty="0"/>
          </a:p>
        </p:txBody>
      </p:sp>
      <p:sp>
        <p:nvSpPr>
          <p:cNvPr id="1861" name="Google Shape;1861;p45"/>
          <p:cNvSpPr txBox="1">
            <a:spLocks noGrp="1"/>
          </p:cNvSpPr>
          <p:nvPr>
            <p:ph type="title" idx="13"/>
          </p:nvPr>
        </p:nvSpPr>
        <p:spPr>
          <a:xfrm>
            <a:off x="1355479" y="296719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Baiting</a:t>
            </a:r>
            <a:endParaRPr dirty="0"/>
          </a:p>
        </p:txBody>
      </p:sp>
      <p:sp>
        <p:nvSpPr>
          <p:cNvPr id="1862" name="Google Shape;1862;p45"/>
          <p:cNvSpPr txBox="1">
            <a:spLocks noGrp="1"/>
          </p:cNvSpPr>
          <p:nvPr>
            <p:ph type="body" idx="14"/>
          </p:nvPr>
        </p:nvSpPr>
        <p:spPr>
          <a:xfrm>
            <a:off x="5446986" y="3465038"/>
            <a:ext cx="2861794"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follow individuals into secure areas by pretending to be authorized personnel.</a:t>
            </a:r>
            <a:endParaRPr dirty="0"/>
          </a:p>
        </p:txBody>
      </p:sp>
      <p:sp>
        <p:nvSpPr>
          <p:cNvPr id="1863" name="Google Shape;1863;p45"/>
          <p:cNvSpPr txBox="1">
            <a:spLocks noGrp="1"/>
          </p:cNvSpPr>
          <p:nvPr>
            <p:ph type="title" idx="15"/>
          </p:nvPr>
        </p:nvSpPr>
        <p:spPr>
          <a:xfrm>
            <a:off x="5834643" y="296719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Tailgating</a:t>
            </a:r>
            <a:endParaRPr dirty="0"/>
          </a:p>
        </p:txBody>
      </p:sp>
      <p:cxnSp>
        <p:nvCxnSpPr>
          <p:cNvPr id="1864" name="Google Shape;1864;p45"/>
          <p:cNvCxnSpPr/>
          <p:nvPr/>
        </p:nvCxnSpPr>
        <p:spPr>
          <a:xfrm>
            <a:off x="902250" y="2774883"/>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855"/>
                                        </p:tgtEl>
                                      </p:cBhvr>
                                    </p:animEffect>
                                    <p:animScale>
                                      <p:cBhvr>
                                        <p:cTn id="7" dur="250" autoRev="1" fill="hold"/>
                                        <p:tgtEl>
                                          <p:spTgt spid="185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54">
                                            <p:txEl>
                                              <p:pRg st="0" end="0"/>
                                            </p:txEl>
                                          </p:spTgt>
                                        </p:tgtEl>
                                      </p:cBhvr>
                                    </p:animEffect>
                                    <p:animScale>
                                      <p:cBhvr>
                                        <p:cTn id="10" dur="250" autoRev="1" fill="hold"/>
                                        <p:tgtEl>
                                          <p:spTgt spid="1854">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1857"/>
                                        </p:tgtEl>
                                      </p:cBhvr>
                                    </p:animEffect>
                                    <p:animScale>
                                      <p:cBhvr>
                                        <p:cTn id="15" dur="250" autoRev="1" fill="hold"/>
                                        <p:tgtEl>
                                          <p:spTgt spid="1857"/>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856">
                                            <p:txEl>
                                              <p:pRg st="0" end="0"/>
                                            </p:txEl>
                                          </p:spTgt>
                                        </p:tgtEl>
                                      </p:cBhvr>
                                    </p:animEffect>
                                    <p:animScale>
                                      <p:cBhvr>
                                        <p:cTn id="18" dur="250" autoRev="1" fill="hold"/>
                                        <p:tgtEl>
                                          <p:spTgt spid="1856">
                                            <p:txEl>
                                              <p:pRg st="0" end="0"/>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861"/>
                                        </p:tgtEl>
                                      </p:cBhvr>
                                    </p:animEffect>
                                    <p:animScale>
                                      <p:cBhvr>
                                        <p:cTn id="23" dur="250" autoRev="1" fill="hold"/>
                                        <p:tgtEl>
                                          <p:spTgt spid="1861"/>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60">
                                            <p:txEl>
                                              <p:pRg st="0" end="0"/>
                                            </p:txEl>
                                          </p:spTgt>
                                        </p:tgtEl>
                                      </p:cBhvr>
                                    </p:animEffect>
                                    <p:animScale>
                                      <p:cBhvr>
                                        <p:cTn id="26" dur="250" autoRev="1" fill="hold"/>
                                        <p:tgtEl>
                                          <p:spTgt spid="1860">
                                            <p:txEl>
                                              <p:pRg st="0" end="0"/>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1863"/>
                                        </p:tgtEl>
                                      </p:cBhvr>
                                    </p:animEffect>
                                    <p:animScale>
                                      <p:cBhvr>
                                        <p:cTn id="31" dur="250" autoRev="1" fill="hold"/>
                                        <p:tgtEl>
                                          <p:spTgt spid="1863"/>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1862">
                                            <p:txEl>
                                              <p:pRg st="0" end="0"/>
                                            </p:txEl>
                                          </p:spTgt>
                                        </p:tgtEl>
                                      </p:cBhvr>
                                    </p:animEffect>
                                    <p:animScale>
                                      <p:cBhvr>
                                        <p:cTn id="34" dur="250" autoRev="1" fill="hold"/>
                                        <p:tgtEl>
                                          <p:spTgt spid="186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 grpId="0" build="p"/>
      <p:bldP spid="1855" grpId="0"/>
      <p:bldP spid="1856" grpId="0" build="p"/>
      <p:bldP spid="1857" grpId="0"/>
      <p:bldP spid="1860" grpId="0" build="p"/>
      <p:bldP spid="1861" grpId="0"/>
      <p:bldP spid="1862" grpId="0" build="p"/>
      <p:bldP spid="18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5129002" y="1458975"/>
            <a:ext cx="354351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Phishing Attacks</a:t>
            </a:r>
            <a:endParaRPr dirty="0"/>
          </a:p>
        </p:txBody>
      </p:sp>
      <p:sp>
        <p:nvSpPr>
          <p:cNvPr id="1024" name="Google Shape;1024;p39"/>
          <p:cNvSpPr txBox="1">
            <a:spLocks noGrp="1"/>
          </p:cNvSpPr>
          <p:nvPr>
            <p:ph type="title" idx="2"/>
          </p:nvPr>
        </p:nvSpPr>
        <p:spPr>
          <a:xfrm>
            <a:off x="7758955" y="792425"/>
            <a:ext cx="886663" cy="80365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a:t>
            </a:r>
            <a:endParaRPr dirty="0"/>
          </a:p>
        </p:txBody>
      </p:sp>
      <p:sp>
        <p:nvSpPr>
          <p:cNvPr id="875" name="Google Shape;875;p37"/>
          <p:cNvSpPr txBox="1">
            <a:spLocks noGrp="1"/>
          </p:cNvSpPr>
          <p:nvPr>
            <p:ph type="body" idx="1"/>
          </p:nvPr>
        </p:nvSpPr>
        <p:spPr>
          <a:xfrm>
            <a:off x="3294529" y="3024130"/>
            <a:ext cx="2662518"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Spear phishing is a targeted attack where the attacker gathers information about the victim to personalize the attack. The emails or messages are designed to appear as if they are from a trusted source known to the victim.</a:t>
            </a:r>
            <a:endParaRPr dirty="0"/>
          </a:p>
        </p:txBody>
      </p:sp>
      <p:sp>
        <p:nvSpPr>
          <p:cNvPr id="876" name="Google Shape;876;p37"/>
          <p:cNvSpPr txBox="1">
            <a:spLocks noGrp="1"/>
          </p:cNvSpPr>
          <p:nvPr>
            <p:ph type="title" idx="2"/>
          </p:nvPr>
        </p:nvSpPr>
        <p:spPr>
          <a:xfrm>
            <a:off x="3464998" y="2526279"/>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Spear Phishing</a:t>
            </a:r>
            <a:endParaRPr dirty="0"/>
          </a:p>
        </p:txBody>
      </p:sp>
      <p:sp>
        <p:nvSpPr>
          <p:cNvPr id="877" name="Google Shape;877;p37"/>
          <p:cNvSpPr txBox="1">
            <a:spLocks noGrp="1"/>
          </p:cNvSpPr>
          <p:nvPr>
            <p:ph type="body" idx="3"/>
          </p:nvPr>
        </p:nvSpPr>
        <p:spPr>
          <a:xfrm>
            <a:off x="262218" y="3042068"/>
            <a:ext cx="2850776"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Attackers send deceptive emails that appear to be from a legitimate source, such as a bank or a company. The emails often contain links to fake websites where victims are tricked into entering their personal information.</a:t>
            </a:r>
            <a:endParaRPr dirty="0"/>
          </a:p>
        </p:txBody>
      </p:sp>
      <p:sp>
        <p:nvSpPr>
          <p:cNvPr id="878" name="Google Shape;878;p37"/>
          <p:cNvSpPr txBox="1">
            <a:spLocks noGrp="1"/>
          </p:cNvSpPr>
          <p:nvPr>
            <p:ph type="title" idx="4"/>
          </p:nvPr>
        </p:nvSpPr>
        <p:spPr>
          <a:xfrm>
            <a:off x="523785" y="2544217"/>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Email Phishing</a:t>
            </a:r>
            <a:endParaRPr dirty="0"/>
          </a:p>
        </p:txBody>
      </p:sp>
      <p:sp>
        <p:nvSpPr>
          <p:cNvPr id="879" name="Google Shape;879;p37"/>
          <p:cNvSpPr txBox="1">
            <a:spLocks noGrp="1"/>
          </p:cNvSpPr>
          <p:nvPr>
            <p:ph type="body" idx="5"/>
          </p:nvPr>
        </p:nvSpPr>
        <p:spPr>
          <a:xfrm>
            <a:off x="6094778" y="3010690"/>
            <a:ext cx="2351732"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Smishing is a form of phishing that occurs through SMS or text messages. Attackers send text messages containing malicious links or ask victims to reply with sensitive information.</a:t>
            </a:r>
            <a:endParaRPr dirty="0"/>
          </a:p>
        </p:txBody>
      </p:sp>
      <p:sp>
        <p:nvSpPr>
          <p:cNvPr id="880" name="Google Shape;880;p37"/>
          <p:cNvSpPr txBox="1">
            <a:spLocks noGrp="1"/>
          </p:cNvSpPr>
          <p:nvPr>
            <p:ph type="title" idx="6"/>
          </p:nvPr>
        </p:nvSpPr>
        <p:spPr>
          <a:xfrm>
            <a:off x="6094778" y="2519556"/>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Smishing</a:t>
            </a:r>
            <a:endParaRPr dirty="0"/>
          </a:p>
        </p:txBody>
      </p:sp>
      <p:sp>
        <p:nvSpPr>
          <p:cNvPr id="881" name="Google Shape;881;p37"/>
          <p:cNvSpPr/>
          <p:nvPr/>
        </p:nvSpPr>
        <p:spPr>
          <a:xfrm>
            <a:off x="1177243" y="1342266"/>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4025892" y="1327457"/>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9" name="Google Shape;899;p37"/>
          <p:cNvGrpSpPr/>
          <p:nvPr/>
        </p:nvGrpSpPr>
        <p:grpSpPr>
          <a:xfrm>
            <a:off x="1325715" y="1549595"/>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882;p37">
            <a:extLst>
              <a:ext uri="{FF2B5EF4-FFF2-40B4-BE49-F238E27FC236}">
                <a16:creationId xmlns:a16="http://schemas.microsoft.com/office/drawing/2014/main" id="{E81C0CA8-F1E8-A8A1-B618-11A8E07DEE8F}"/>
              </a:ext>
            </a:extLst>
          </p:cNvPr>
          <p:cNvSpPr/>
          <p:nvPr/>
        </p:nvSpPr>
        <p:spPr>
          <a:xfrm>
            <a:off x="6710625" y="1300708"/>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076;p50">
            <a:extLst>
              <a:ext uri="{FF2B5EF4-FFF2-40B4-BE49-F238E27FC236}">
                <a16:creationId xmlns:a16="http://schemas.microsoft.com/office/drawing/2014/main" id="{2885062A-D154-901B-B892-B8E97A500E8A}"/>
              </a:ext>
            </a:extLst>
          </p:cNvPr>
          <p:cNvGrpSpPr/>
          <p:nvPr/>
        </p:nvGrpSpPr>
        <p:grpSpPr>
          <a:xfrm>
            <a:off x="6887100" y="1511556"/>
            <a:ext cx="630531" cy="539700"/>
            <a:chOff x="7384751" y="4147984"/>
            <a:chExt cx="380012" cy="351274"/>
          </a:xfrm>
          <a:solidFill>
            <a:schemeClr val="accent2"/>
          </a:solidFill>
        </p:grpSpPr>
        <p:sp>
          <p:nvSpPr>
            <p:cNvPr id="5" name="Google Shape;2077;p50">
              <a:extLst>
                <a:ext uri="{FF2B5EF4-FFF2-40B4-BE49-F238E27FC236}">
                  <a16:creationId xmlns:a16="http://schemas.microsoft.com/office/drawing/2014/main" id="{6B7399D4-22F5-598E-98CC-6BF8E5C4D3A8}"/>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078;p50">
              <a:extLst>
                <a:ext uri="{FF2B5EF4-FFF2-40B4-BE49-F238E27FC236}">
                  <a16:creationId xmlns:a16="http://schemas.microsoft.com/office/drawing/2014/main" id="{854C695B-55ED-4B82-DDE2-929A3998E4FE}"/>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79;p50">
              <a:extLst>
                <a:ext uri="{FF2B5EF4-FFF2-40B4-BE49-F238E27FC236}">
                  <a16:creationId xmlns:a16="http://schemas.microsoft.com/office/drawing/2014/main" id="{89B3F09D-507F-C15D-E013-7A07F9B11A00}"/>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80;p50">
              <a:extLst>
                <a:ext uri="{FF2B5EF4-FFF2-40B4-BE49-F238E27FC236}">
                  <a16:creationId xmlns:a16="http://schemas.microsoft.com/office/drawing/2014/main" id="{3F535EFE-7C96-99ED-EC53-4E9986E23203}"/>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1;p50">
              <a:extLst>
                <a:ext uri="{FF2B5EF4-FFF2-40B4-BE49-F238E27FC236}">
                  <a16:creationId xmlns:a16="http://schemas.microsoft.com/office/drawing/2014/main" id="{33BB8D84-7682-3F2B-7151-061B496617CE}"/>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278;p76">
            <a:extLst>
              <a:ext uri="{FF2B5EF4-FFF2-40B4-BE49-F238E27FC236}">
                <a16:creationId xmlns:a16="http://schemas.microsoft.com/office/drawing/2014/main" id="{C8944295-B2F4-4F2B-DD32-855B5371B832}"/>
              </a:ext>
            </a:extLst>
          </p:cNvPr>
          <p:cNvGrpSpPr/>
          <p:nvPr/>
        </p:nvGrpSpPr>
        <p:grpSpPr>
          <a:xfrm>
            <a:off x="4249270" y="1532977"/>
            <a:ext cx="558048" cy="524435"/>
            <a:chOff x="4126815" y="2760704"/>
            <a:chExt cx="380393" cy="363118"/>
          </a:xfrm>
        </p:grpSpPr>
        <p:sp>
          <p:nvSpPr>
            <p:cNvPr id="11" name="Google Shape;12279;p76">
              <a:extLst>
                <a:ext uri="{FF2B5EF4-FFF2-40B4-BE49-F238E27FC236}">
                  <a16:creationId xmlns:a16="http://schemas.microsoft.com/office/drawing/2014/main" id="{76D6D280-1727-6BAE-3932-8C959B203D3A}"/>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80;p76">
              <a:extLst>
                <a:ext uri="{FF2B5EF4-FFF2-40B4-BE49-F238E27FC236}">
                  <a16:creationId xmlns:a16="http://schemas.microsoft.com/office/drawing/2014/main" id="{5385D09D-76FA-802A-AC26-3C94F1B52859}"/>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81;p76">
              <a:extLst>
                <a:ext uri="{FF2B5EF4-FFF2-40B4-BE49-F238E27FC236}">
                  <a16:creationId xmlns:a16="http://schemas.microsoft.com/office/drawing/2014/main" id="{28FE4FA5-9F40-7110-37BB-05BF5492CFBA}"/>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82;p76">
              <a:extLst>
                <a:ext uri="{FF2B5EF4-FFF2-40B4-BE49-F238E27FC236}">
                  <a16:creationId xmlns:a16="http://schemas.microsoft.com/office/drawing/2014/main" id="{22DDB2C4-658C-4811-1592-3D47123A5AFA}"/>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99"/>
                                        </p:tgtEl>
                                      </p:cBhvr>
                                    </p:animEffect>
                                    <p:animScale>
                                      <p:cBhvr>
                                        <p:cTn id="7" dur="250" autoRev="1" fill="hold"/>
                                        <p:tgtEl>
                                          <p:spTgt spid="89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878"/>
                                        </p:tgtEl>
                                      </p:cBhvr>
                                    </p:animEffect>
                                    <p:animScale>
                                      <p:cBhvr>
                                        <p:cTn id="10" dur="250" autoRev="1" fill="hold"/>
                                        <p:tgtEl>
                                          <p:spTgt spid="8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881"/>
                                        </p:tgtEl>
                                      </p:cBhvr>
                                    </p:animEffect>
                                    <p:animScale>
                                      <p:cBhvr>
                                        <p:cTn id="13" dur="250" autoRev="1" fill="hold"/>
                                        <p:tgtEl>
                                          <p:spTgt spid="881"/>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877">
                                            <p:txEl>
                                              <p:pRg st="0" end="0"/>
                                            </p:txEl>
                                          </p:spTgt>
                                        </p:tgtEl>
                                      </p:cBhvr>
                                    </p:animEffect>
                                    <p:animScale>
                                      <p:cBhvr>
                                        <p:cTn id="16" dur="250" autoRev="1" fill="hold"/>
                                        <p:tgtEl>
                                          <p:spTgt spid="877">
                                            <p:txEl>
                                              <p:pRg st="0" end="0"/>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883"/>
                                        </p:tgtEl>
                                      </p:cBhvr>
                                    </p:animEffect>
                                    <p:animScale>
                                      <p:cBhvr>
                                        <p:cTn id="21" dur="250" autoRev="1" fill="hold"/>
                                        <p:tgtEl>
                                          <p:spTgt spid="883"/>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10"/>
                                        </p:tgtEl>
                                      </p:cBhvr>
                                    </p:animEffect>
                                    <p:animScale>
                                      <p:cBhvr>
                                        <p:cTn id="24" dur="250" autoRev="1" fill="hold"/>
                                        <p:tgtEl>
                                          <p:spTgt spid="10"/>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876"/>
                                        </p:tgtEl>
                                      </p:cBhvr>
                                    </p:animEffect>
                                    <p:animScale>
                                      <p:cBhvr>
                                        <p:cTn id="27" dur="250" autoRev="1" fill="hold"/>
                                        <p:tgtEl>
                                          <p:spTgt spid="876"/>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875">
                                            <p:txEl>
                                              <p:pRg st="0" end="0"/>
                                            </p:txEl>
                                          </p:spTgt>
                                        </p:tgtEl>
                                      </p:cBhvr>
                                    </p:animEffect>
                                    <p:animScale>
                                      <p:cBhvr>
                                        <p:cTn id="30" dur="250" autoRev="1" fill="hold"/>
                                        <p:tgtEl>
                                          <p:spTgt spid="875">
                                            <p:txEl>
                                              <p:pRg st="0" end="0"/>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4"/>
                                        </p:tgtEl>
                                      </p:cBhvr>
                                    </p:animEffect>
                                    <p:animScale>
                                      <p:cBhvr>
                                        <p:cTn id="35" dur="250" autoRev="1" fill="hold"/>
                                        <p:tgtEl>
                                          <p:spTgt spid="4"/>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3"/>
                                        </p:tgtEl>
                                      </p:cBhvr>
                                    </p:animEffect>
                                    <p:animScale>
                                      <p:cBhvr>
                                        <p:cTn id="38" dur="250" autoRev="1" fill="hold"/>
                                        <p:tgtEl>
                                          <p:spTgt spid="3"/>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880"/>
                                        </p:tgtEl>
                                      </p:cBhvr>
                                    </p:animEffect>
                                    <p:animScale>
                                      <p:cBhvr>
                                        <p:cTn id="41" dur="250" autoRev="1" fill="hold"/>
                                        <p:tgtEl>
                                          <p:spTgt spid="880"/>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879">
                                            <p:txEl>
                                              <p:pRg st="0" end="0"/>
                                            </p:txEl>
                                          </p:spTgt>
                                        </p:tgtEl>
                                      </p:cBhvr>
                                    </p:animEffect>
                                    <p:animScale>
                                      <p:cBhvr>
                                        <p:cTn id="44" dur="250" autoRev="1" fill="hold"/>
                                        <p:tgtEl>
                                          <p:spTgt spid="879">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0" build="p"/>
      <p:bldP spid="876" grpId="0"/>
      <p:bldP spid="877" grpId="0" build="p"/>
      <p:bldP spid="878" grpId="0"/>
      <p:bldP spid="879" grpId="0" build="p"/>
      <p:bldP spid="880" grpId="0"/>
      <p:bldP spid="881" grpId="0" animBg="1"/>
      <p:bldP spid="883" grpId="0" animBg="1"/>
      <p:bldP spid="3"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832</Words>
  <Application>Microsoft Office PowerPoint</Application>
  <PresentationFormat>On-screen Show (16:9)</PresentationFormat>
  <Paragraphs>83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Viga</vt:lpstr>
      <vt:lpstr>DM Sans</vt:lpstr>
      <vt:lpstr>Söhne</vt:lpstr>
      <vt:lpstr>Cyber Security Business Plan</vt:lpstr>
      <vt:lpstr>Phishing Attacks in a fast evolving digital world</vt:lpstr>
      <vt:lpstr>01</vt:lpstr>
      <vt:lpstr>Introduction</vt:lpstr>
      <vt:lpstr>Phishing? More like Fishing </vt:lpstr>
      <vt:lpstr>PROBLEM VS. SOLUTION</vt:lpstr>
      <vt:lpstr>PowerPoint Presentation</vt:lpstr>
      <vt:lpstr>Tactics</vt:lpstr>
      <vt:lpstr>Phishing Attacks</vt:lpstr>
      <vt:lpstr>Types</vt:lpstr>
      <vt:lpstr>How it works</vt:lpstr>
      <vt:lpstr>Tips and Advice</vt:lpstr>
      <vt:lpstr>How can you to recognize it? </vt:lpstr>
      <vt:lpstr>Tips</vt:lpstr>
      <vt:lpstr>Report Phishing Attacks</vt:lpstr>
      <vt:lpstr>Passwords</vt:lpstr>
      <vt:lpstr>Constant Training and Spreading Awareness</vt:lpstr>
      <vt:lpstr>An extra tip would be to use an URL checker An example would be Google’s Safe Browsing Site Status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Attacks in a fast evolving digital world</dc:title>
  <cp:lastModifiedBy>Ali Ammar</cp:lastModifiedBy>
  <cp:revision>8</cp:revision>
  <dcterms:modified xsi:type="dcterms:W3CDTF">2024-02-28T01:53:19Z</dcterms:modified>
</cp:coreProperties>
</file>